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95" r:id="rId3"/>
    <p:sldId id="294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2" r:id="rId26"/>
    <p:sldId id="296" r:id="rId27"/>
  </p:sldIdLst>
  <p:sldSz cx="10972800" cy="6858000"/>
  <p:notesSz cx="6858000" cy="9144000"/>
  <p:defaultTextStyle>
    <a:defPPr>
      <a:defRPr lang="en-US"/>
    </a:defPPr>
    <a:lvl1pPr marL="0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70865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41095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711960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82190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53055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423285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94150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564380" algn="l" defTabSz="11410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FFFFA3"/>
    <a:srgbClr val="CAD9EC"/>
    <a:srgbClr val="E6EDF6"/>
    <a:srgbClr val="FDE2CB"/>
    <a:srgbClr val="E9EFF7"/>
    <a:srgbClr val="B45608"/>
    <a:srgbClr val="A40000"/>
    <a:srgbClr val="FFFF00"/>
    <a:srgbClr val="55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40" y="90"/>
      </p:cViewPr>
      <p:guideLst>
        <p:guide orient="horz" pos="2160"/>
        <p:guide pos="34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6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17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4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4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97274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855870" y="732367"/>
            <a:ext cx="9261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09709" tIns="109709" rIns="109709" bIns="10970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338920" y="720000"/>
            <a:ext cx="629496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659610" y="2899533"/>
            <a:ext cx="258012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9pPr>
          </a:lstStyle>
          <a:p>
            <a:endParaRPr/>
          </a:p>
        </p:txBody>
      </p:sp>
      <p:sp>
        <p:nvSpPr>
          <p:cNvPr id="64" name="Google Shape;64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3659610" y="2377600"/>
            <a:ext cx="244512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561622" y="2322069"/>
            <a:ext cx="1098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7536810" y="2899533"/>
            <a:ext cx="258012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9pPr>
          </a:lstStyle>
          <a:p>
            <a:endParaRPr/>
          </a:p>
        </p:txBody>
      </p:sp>
      <p:sp>
        <p:nvSpPr>
          <p:cNvPr id="67" name="Google Shape;6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7536809" y="2377600"/>
            <a:ext cx="244512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6438806" y="2322069"/>
            <a:ext cx="1098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659610" y="4491741"/>
            <a:ext cx="258012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659610" y="3969800"/>
            <a:ext cx="244512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561610" y="3914231"/>
            <a:ext cx="1098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7536810" y="4491741"/>
            <a:ext cx="258012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536809" y="3969800"/>
            <a:ext cx="244512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6438806" y="3914300"/>
            <a:ext cx="1098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4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8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1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21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30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32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4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43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865" indent="0">
              <a:buNone/>
              <a:defRPr sz="2500" b="1"/>
            </a:lvl2pPr>
            <a:lvl3pPr marL="1141095" indent="0">
              <a:buNone/>
              <a:defRPr sz="2200" b="1"/>
            </a:lvl3pPr>
            <a:lvl4pPr marL="1711960" indent="0">
              <a:buNone/>
              <a:defRPr sz="2000" b="1"/>
            </a:lvl4pPr>
            <a:lvl5pPr marL="2282190" indent="0">
              <a:buNone/>
              <a:defRPr sz="2000" b="1"/>
            </a:lvl5pPr>
            <a:lvl6pPr marL="2853055" indent="0">
              <a:buNone/>
              <a:defRPr sz="2000" b="1"/>
            </a:lvl6pPr>
            <a:lvl7pPr marL="3423285" indent="0">
              <a:buNone/>
              <a:defRPr sz="2000" b="1"/>
            </a:lvl7pPr>
            <a:lvl8pPr marL="3994150" indent="0">
              <a:buNone/>
              <a:defRPr sz="2000" b="1"/>
            </a:lvl8pPr>
            <a:lvl9pPr marL="456438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865" indent="0">
              <a:buNone/>
              <a:defRPr sz="2500" b="1"/>
            </a:lvl2pPr>
            <a:lvl3pPr marL="1141095" indent="0">
              <a:buNone/>
              <a:defRPr sz="2200" b="1"/>
            </a:lvl3pPr>
            <a:lvl4pPr marL="1711960" indent="0">
              <a:buNone/>
              <a:defRPr sz="2000" b="1"/>
            </a:lvl4pPr>
            <a:lvl5pPr marL="2282190" indent="0">
              <a:buNone/>
              <a:defRPr sz="2000" b="1"/>
            </a:lvl5pPr>
            <a:lvl6pPr marL="2853055" indent="0">
              <a:buNone/>
              <a:defRPr sz="2000" b="1"/>
            </a:lvl6pPr>
            <a:lvl7pPr marL="3423285" indent="0">
              <a:buNone/>
              <a:defRPr sz="2000" b="1"/>
            </a:lvl7pPr>
            <a:lvl8pPr marL="3994150" indent="0">
              <a:buNone/>
              <a:defRPr sz="2000" b="1"/>
            </a:lvl8pPr>
            <a:lvl9pPr marL="456438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49"/>
            <a:ext cx="3609976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70865" indent="0">
              <a:buNone/>
              <a:defRPr sz="1500"/>
            </a:lvl2pPr>
            <a:lvl3pPr marL="1141095" indent="0">
              <a:buNone/>
              <a:defRPr sz="1200"/>
            </a:lvl3pPr>
            <a:lvl4pPr marL="1711960" indent="0">
              <a:buNone/>
              <a:defRPr sz="1100"/>
            </a:lvl4pPr>
            <a:lvl5pPr marL="2282190" indent="0">
              <a:buNone/>
              <a:defRPr sz="1100"/>
            </a:lvl5pPr>
            <a:lvl6pPr marL="2853055" indent="0">
              <a:buNone/>
              <a:defRPr sz="1100"/>
            </a:lvl6pPr>
            <a:lvl7pPr marL="3423285" indent="0">
              <a:buNone/>
              <a:defRPr sz="1100"/>
            </a:lvl7pPr>
            <a:lvl8pPr marL="3994150" indent="0">
              <a:buNone/>
              <a:defRPr sz="1100"/>
            </a:lvl8pPr>
            <a:lvl9pPr marL="456438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0865" indent="0">
              <a:buNone/>
              <a:defRPr sz="3500"/>
            </a:lvl2pPr>
            <a:lvl3pPr marL="1141095" indent="0">
              <a:buNone/>
              <a:defRPr sz="3000"/>
            </a:lvl3pPr>
            <a:lvl4pPr marL="1711960" indent="0">
              <a:buNone/>
              <a:defRPr sz="2500"/>
            </a:lvl4pPr>
            <a:lvl5pPr marL="2282190" indent="0">
              <a:buNone/>
              <a:defRPr sz="2500"/>
            </a:lvl5pPr>
            <a:lvl6pPr marL="2853055" indent="0">
              <a:buNone/>
              <a:defRPr sz="2500"/>
            </a:lvl6pPr>
            <a:lvl7pPr marL="3423285" indent="0">
              <a:buNone/>
              <a:defRPr sz="2500"/>
            </a:lvl7pPr>
            <a:lvl8pPr marL="3994150" indent="0">
              <a:buNone/>
              <a:defRPr sz="2500"/>
            </a:lvl8pPr>
            <a:lvl9pPr marL="4564380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3"/>
          </a:xfrm>
        </p:spPr>
        <p:txBody>
          <a:bodyPr/>
          <a:lstStyle>
            <a:lvl1pPr marL="0" indent="0">
              <a:buNone/>
              <a:defRPr sz="1700"/>
            </a:lvl1pPr>
            <a:lvl2pPr marL="570865" indent="0">
              <a:buNone/>
              <a:defRPr sz="1500"/>
            </a:lvl2pPr>
            <a:lvl3pPr marL="1141095" indent="0">
              <a:buNone/>
              <a:defRPr sz="1200"/>
            </a:lvl3pPr>
            <a:lvl4pPr marL="1711960" indent="0">
              <a:buNone/>
              <a:defRPr sz="1100"/>
            </a:lvl4pPr>
            <a:lvl5pPr marL="2282190" indent="0">
              <a:buNone/>
              <a:defRPr sz="1100"/>
            </a:lvl5pPr>
            <a:lvl6pPr marL="2853055" indent="0">
              <a:buNone/>
              <a:defRPr sz="1100"/>
            </a:lvl6pPr>
            <a:lvl7pPr marL="3423285" indent="0">
              <a:buNone/>
              <a:defRPr sz="1100"/>
            </a:lvl7pPr>
            <a:lvl8pPr marL="3994150" indent="0">
              <a:buNone/>
              <a:defRPr sz="1100"/>
            </a:lvl8pPr>
            <a:lvl9pPr marL="456438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9"/>
            <a:ext cx="9875520" cy="1143000"/>
          </a:xfrm>
          <a:prstGeom prst="rect">
            <a:avLst/>
          </a:prstGeom>
        </p:spPr>
        <p:txBody>
          <a:bodyPr vert="horz" lIns="114117" tIns="57059" rIns="114117" bIns="570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horz" lIns="114117" tIns="57059" rIns="114117" bIns="570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3A1-5DE7-4D6D-9473-C5DC3E9CD182}" type="datetimeFigureOut">
              <a:rPr lang="en-US" smtClean="0"/>
              <a:t>19-Mar-23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 vert="horz" lIns="114117" tIns="57059" rIns="114117" bIns="57059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BF21-E037-4827-8F92-4F52236A36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1141095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7990" indent="-427990" algn="l" defTabSz="1141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6870" algn="l" defTabSz="1141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210" indent="-285115" algn="l" defTabSz="1141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7075" indent="-285115" algn="l" defTabSz="1141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7940" indent="-285115" algn="l" defTabSz="1141095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170" indent="-285115" algn="l" defTabSz="1141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09035" indent="-285115" algn="l" defTabSz="1141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79265" indent="-285115" algn="l" defTabSz="1141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50130" indent="-285115" algn="l" defTabSz="1141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865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960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190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3055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285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4150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380" algn="l" defTabSz="11410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17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microsoft.com/office/2007/relationships/hdphoto" Target="../media/hdphoto4.wdp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suckhoe365.net/wp-content/uploads/2009/09/muoi.jpg&amp;imgrefurl=http://suckhoe365.net/2009/06/22-dieu-khong-nen-lam-tren-giuong/&amp;usg=__P1xoE9rMDAyhwYMbrxJ8V_NUCQM=&amp;h=297&amp;w=384&amp;sz=16&amp;hl=vi&amp;start=24&amp;itbs=1&amp;tbnid=yIwJq0YjiJQOkM:&amp;tbnh=95&amp;tbnw=123&amp;prev=/images?q=con+trung&amp;start=20&amp;hl=vi&amp;sa=N&amp;gbv=2&amp;ndsp=20&amp;tbs=isch:1" TargetMode="External"/><Relationship Id="rId13" Type="http://schemas.openxmlformats.org/officeDocument/2006/relationships/image" Target="../media/image13.jpeg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12" Type="http://schemas.openxmlformats.org/officeDocument/2006/relationships/hyperlink" Target="http://images.google.com.vn/imgres?imgurl=http://www16.24h.com.vn/upload/news/2009-07-06/1246842357-nhungvudaudoc.jpg&amp;imgrefurl=http://vietnamways.vn/DetailNews.aspx?NewsID=4787&amp;usg=__tcpIY_8nN9Vp07EDWSe-7Z5yux8=&amp;h=300&amp;w=400&amp;sz=16&amp;hl=vi&amp;start=93&amp;itbs=1&amp;tbnid=Pjq45kOmNEjwMM:&amp;tbnh=93&amp;tbnw=124&amp;prev=/images?q=con+trung&amp;start=80&amp;hl=vi&amp;sa=N&amp;gbv=2&amp;ndsp=20&amp;tbs=isch:1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.vn/imgres?imgurl=http://www.vncreatures.net/forumpic/Ac_violaef.jpg&amp;imgrefurl=http://www.vncreatures.net/event11.php&amp;usg=__yp9jRci_46FUu2lXwlhymLIcym4=&amp;h=296&amp;w=550&amp;sz=78&amp;hl=vi&amp;start=10&amp;itbs=1&amp;tbnid=OdZQjBYP34qh3M:&amp;tbnh=72&amp;tbnw=133&amp;prev=/images?q=con+trung&amp;hl=vi&amp;gbv=2&amp;tbs=isch:1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5" Type="http://schemas.openxmlformats.org/officeDocument/2006/relationships/image" Target="../media/image14.jpeg"/><Relationship Id="rId10" Type="http://schemas.openxmlformats.org/officeDocument/2006/relationships/hyperlink" Target="http://images.google.com.vn/imgres?imgurl=http://www.thegioisuckhoe.com/wp-content/uploads/image/C%C3%B4n%20tr%C3%B9ng.jpg&amp;imgrefurl=http://www.thegioisuckhoe.com/category/y-hoc/page/4/&amp;usg=__HNdo18WndTwtg_7vzh69fPtbJxA=&amp;h=300&amp;w=400&amp;sz=20&amp;hl=vi&amp;start=15&amp;itbs=1&amp;tbnid=Kw16fRfG7_yoSM:&amp;tbnh=93&amp;tbnw=124&amp;prev=/images?q=con+trung&amp;hl=vi&amp;gbv=2&amp;tbs=isch:1" TargetMode="External"/><Relationship Id="rId4" Type="http://schemas.openxmlformats.org/officeDocument/2006/relationships/hyperlink" Target="http://images.google.com.vn/imgres?imgurl=http://hula.vn/images/tips/2009/11/anh_dep/anh-con-trung-dep-macro-09110612.jpg&amp;imgrefurl=http://hula.vn/thong_tin/ky+thuat/tim_kiem/1.html&amp;usg=__OdJmGNq_BVb2G3XlBLA-o96PwM0=&amp;h=296&amp;w=450&amp;sz=19&amp;hl=vi&amp;start=52&amp;itbs=1&amp;tbnid=sGrc1kqJdJpTrM:&amp;tbnh=84&amp;tbnw=127&amp;prev=/images?q=con+trung&amp;start=40&amp;hl=vi&amp;sa=N&amp;gbv=2&amp;ndsp=20&amp;tbs=isch:1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://images.google.com.vn/imgres?imgurl=http://farm4.static.flickr.com/3603/3487830039_2b78ba1eae.jpg&amp;imgrefurl=http://www.binhdinhffc.com/diendan/viewtopic.php?f=61&amp;t=5816&amp;usg=__P7pnwREnOTBgDiDWyCwx8jKPdCE=&amp;h=357&amp;w=500&amp;sz=102&amp;hl=vi&amp;start=160&amp;itbs=1&amp;tbnid=aonxIWPztypOcM:&amp;tbnh=93&amp;tbnw=130&amp;prev=/images?q=con+trung&amp;start=140&amp;hl=vi&amp;sa=N&amp;gbv=2&amp;ndsp=20&amp;tbs=isch: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>
            <a:fillRect/>
          </a:stretch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>
            <a:fillRect/>
          </a:stretch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582" y="1240154"/>
            <a:ext cx="11052143" cy="153100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5</a:t>
            </a:r>
          </a:p>
          <a:p>
            <a:pPr algn="ctr"/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SỰ SINH SẢN CỦA CÔN </a:t>
            </a: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TRÙNG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874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83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9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12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9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42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8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71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18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46110" y="2108201"/>
            <a:ext cx="6690949" cy="4501543"/>
            <a:chOff x="1621758" y="1581150"/>
            <a:chExt cx="5575791" cy="337615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5908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Ấu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2">
              <a:lum bright="-36000" contrast="18000"/>
            </a:blip>
            <a:srcRect l="2174" t="4347" r="4347"/>
            <a:stretch>
              <a:fillRect/>
            </a:stretch>
          </p:blipFill>
          <p:spPr bwMode="auto">
            <a:xfrm>
              <a:off x="1621758" y="1581150"/>
              <a:ext cx="5575791" cy="296514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99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99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7099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83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9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12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9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42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8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71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18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nứt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51760" y="2163825"/>
            <a:ext cx="5669280" cy="4445919"/>
            <a:chOff x="2209800" y="1622868"/>
            <a:chExt cx="4724400" cy="3334439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2">
              <a:lum bright="-24000" contrast="18000"/>
            </a:blip>
            <a:srcRect l="4762" t="3572" r="4761" b="7143"/>
            <a:stretch>
              <a:fillRect/>
            </a:stretch>
          </p:blipFill>
          <p:spPr bwMode="auto">
            <a:xfrm>
              <a:off x="2209800" y="1622868"/>
              <a:ext cx="4724400" cy="29300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99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33400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83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9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12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9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42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8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71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18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37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2221137"/>
            <a:ext cx="8458200" cy="4560663"/>
            <a:chOff x="1981200" y="1536810"/>
            <a:chExt cx="4961882" cy="342049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2667000" y="4595330"/>
              <a:ext cx="3823191" cy="3619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 –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Bướm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2">
              <a:lum bright="-24000"/>
            </a:blip>
            <a:srcRect l="2499" r="7501" b="3572"/>
            <a:stretch>
              <a:fillRect/>
            </a:stretch>
          </p:blipFill>
          <p:spPr bwMode="auto">
            <a:xfrm>
              <a:off x="1981200" y="1536810"/>
              <a:ext cx="4961882" cy="293994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99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99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47685" y="76201"/>
            <a:ext cx="6887799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685801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83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9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12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9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42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8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71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18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    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súp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2635932" y="6127107"/>
            <a:ext cx="5502229" cy="4826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2">
            <a:lum bright="-36000" contrast="18000"/>
          </a:blip>
          <a:srcRect t="3572" r="11766" b="7143"/>
          <a:stretch>
            <a:fillRect/>
          </a:stretch>
        </p:blipFill>
        <p:spPr bwMode="auto">
          <a:xfrm>
            <a:off x="1847684" y="2108200"/>
            <a:ext cx="7677315" cy="382417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99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9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8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" y="42784"/>
            <a:ext cx="10972782" cy="125400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53390" algn="ctr">
              <a:defRPr/>
            </a:pP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453390" algn="ctr">
              <a:defRPr/>
            </a:pP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700" b="1" dirty="0">
                <a:solidFill>
                  <a:srgbClr val="B45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2441813"/>
            <a:ext cx="2377440" cy="3069887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69768" y="2538096"/>
            <a:ext cx="1297441" cy="156571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592" y="2209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9121" y="3225801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89121" y="4236977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9592" y="5210810"/>
            <a:ext cx="1752743" cy="607675"/>
          </a:xfrm>
          <a:prstGeom prst="rect">
            <a:avLst/>
          </a:prstGeom>
          <a:solidFill>
            <a:srgbClr val="FDE2CB"/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987049" y="3554093"/>
            <a:ext cx="1280161" cy="54971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017520" y="4103807"/>
            <a:ext cx="1280161" cy="4614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2987049" y="4103807"/>
            <a:ext cx="1280161" cy="146725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V="1">
            <a:off x="6309360" y="2063659"/>
            <a:ext cx="914400" cy="47443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28" name="Picture 34"/>
          <p:cNvPicPr>
            <a:picLocks noChangeAspect="1" noChangeArrowheads="1"/>
          </p:cNvPicPr>
          <p:nvPr/>
        </p:nvPicPr>
        <p:blipFill>
          <a:blip r:embed="rId6">
            <a:lum bright="-30000" contrast="18000"/>
          </a:blip>
          <a:srcRect l="13637" b="13043"/>
          <a:stretch>
            <a:fillRect/>
          </a:stretch>
        </p:blipFill>
        <p:spPr bwMode="auto">
          <a:xfrm>
            <a:off x="7318132" y="1498600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7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318133" y="2819400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lum bright="-24000" contrast="18000"/>
          </a:blip>
          <a:srcRect l="4762" t="3572" r="4761" b="7143"/>
          <a:stretch>
            <a:fillRect/>
          </a:stretch>
        </p:blipFill>
        <p:spPr bwMode="auto">
          <a:xfrm>
            <a:off x="7318132" y="4127683"/>
            <a:ext cx="3197467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1" name="Picture 31"/>
          <p:cNvPicPr>
            <a:picLocks noChangeAspect="1" noChangeArrowheads="1"/>
          </p:cNvPicPr>
          <p:nvPr/>
        </p:nvPicPr>
        <p:blipFill>
          <a:blip r:embed="rId9">
            <a:lum bright="-24000"/>
          </a:blip>
          <a:srcRect l="2499" r="7501" b="3572"/>
          <a:stretch>
            <a:fillRect/>
          </a:stretch>
        </p:blipFill>
        <p:spPr bwMode="auto">
          <a:xfrm>
            <a:off x="7318130" y="5448483"/>
            <a:ext cx="3197470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324602" y="3530598"/>
            <a:ext cx="899159" cy="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309361" y="4565271"/>
            <a:ext cx="89915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>
            <a:off x="6294119" y="5571057"/>
            <a:ext cx="914400" cy="601143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4" grpId="0" animBg="1"/>
      <p:bldP spid="15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21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-91440" y="279400"/>
            <a:ext cx="10972800" cy="1346339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574" y="2819400"/>
            <a:ext cx="2377440" cy="1592560"/>
          </a:xfrm>
          <a:prstGeom prst="rect">
            <a:avLst/>
          </a:prstGeom>
          <a:solidFill>
            <a:srgbClr val="E9EFF7"/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00615" y="3378359"/>
            <a:ext cx="1752743" cy="60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lgDash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3081423" y="3693757"/>
            <a:ext cx="112775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6">
            <a:lum bright="-36000" contrast="18000"/>
          </a:blip>
          <a:srcRect l="2174" t="4347" r="4347"/>
          <a:stretch>
            <a:fillRect/>
          </a:stretch>
        </p:blipFill>
        <p:spPr bwMode="auto">
          <a:xfrm>
            <a:off x="7226695" y="3108032"/>
            <a:ext cx="3197466" cy="113011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220855" y="3730149"/>
            <a:ext cx="899159" cy="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4117" tIns="57059" rIns="114117" bIns="57059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697301"/>
            <a:ext cx="10972800" cy="730786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build="p" animBg="1"/>
      <p:bldP spid="14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" y="17224"/>
            <a:ext cx="10850880" cy="547939"/>
          </a:xfrm>
          <a:prstGeom prst="rect">
            <a:avLst/>
          </a:prstGeom>
        </p:spPr>
        <p:txBody>
          <a:bodyPr wrap="square" lIns="85439" tIns="42720" rIns="85439" bIns="4272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thiệt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91" y="574152"/>
            <a:ext cx="3349129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vot-bat-buom-Edu-Science-26"/>
          <p:cNvPicPr>
            <a:picLocks noChangeAspect="1" noChangeArrowheads="1"/>
          </p:cNvPicPr>
          <p:nvPr/>
        </p:nvPicPr>
        <p:blipFill rotWithShape="1">
          <a:blip r:embed="rId3"/>
          <a:srcRect l="13863" r="12903"/>
          <a:stretch>
            <a:fillRect/>
          </a:stretch>
        </p:blipFill>
        <p:spPr bwMode="auto">
          <a:xfrm>
            <a:off x="3770546" y="574152"/>
            <a:ext cx="3270335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5-loai-rau-nay-hay-bi-phun-thuoc-ban-co-the-nhan-biet-duoc-nho-tu-van-tu-vien-dinh-duong1493581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74152"/>
            <a:ext cx="3474720" cy="24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inh-anh-chan-thuc-cua-qua-trinh-sau-ken-lot-xac-thanh-bu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2" y="3530600"/>
            <a:ext cx="4937759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kien-san-mo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9280" y="3530600"/>
            <a:ext cx="2543244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Kinh-hai-nhung-man-san-moi-dam-mau-cua-bo-ngua_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332" y="3530600"/>
            <a:ext cx="2550588" cy="28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8430" y="3043768"/>
            <a:ext cx="3533886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620222" y="3048000"/>
            <a:ext cx="3512099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104629" y="3022600"/>
            <a:ext cx="380721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>
                <a:latin typeface="Arial" panose="020B0604020202020204" pitchFamily="34" charset="0"/>
                <a:cs typeface="Arial" panose="020B0604020202020204" pitchFamily="34" charset="0"/>
              </a:rPr>
              <a:t>Phun thuốc trừ sâu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-91440" y="6390695"/>
            <a:ext cx="5486400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86401" y="6404518"/>
            <a:ext cx="5425439" cy="435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5439" tIns="42720" rIns="85439" bIns="42720" anchor="ctr"/>
          <a:lstStyle/>
          <a:p>
            <a:pPr algn="ctr"/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6" name="图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7" name="图片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14958" y="-805363"/>
            <a:ext cx="7834882" cy="7587164"/>
            <a:chOff x="1776732" y="-397473"/>
            <a:chExt cx="6529068" cy="5690373"/>
          </a:xfrm>
        </p:grpSpPr>
        <p:pic>
          <p:nvPicPr>
            <p:cNvPr id="10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56677" flipH="1">
              <a:off x="1776732" y="-397473"/>
              <a:ext cx="6439283" cy="569037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09800" y="1025700"/>
              <a:ext cx="6096000" cy="256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3390"/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vòng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đời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nhộng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453390"/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Bướm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đẻ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Trứng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nở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ăn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rau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trồng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indent="453390"/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giảm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thiệt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biện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phun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</a:t>
              </a:r>
            </a:p>
            <a:p>
              <a:pPr indent="453390"/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7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80" y="2108200"/>
            <a:ext cx="4283666" cy="475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>
            <a:fillRect/>
          </a:stretch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2236" y="271464"/>
            <a:ext cx="5802822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4297" y="5595701"/>
            <a:ext cx="8746705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2050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2468880" y="1586304"/>
            <a:ext cx="5982869" cy="36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>
            <a:fillRect/>
          </a:stretch>
        </p:blipFill>
        <p:spPr>
          <a:xfrm flipH="1">
            <a:off x="7847431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35065" y="169864"/>
            <a:ext cx="5713054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50043" y="5595701"/>
            <a:ext cx="8661746" cy="730786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spc="62" dirty="0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4000" b="1" spc="62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1026" name="Picture 2" descr="Chỉ vào từng sơ đồ và nói về sự sinh sản của ruồi và gián. Nêu sự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18"/>
          <a:stretch>
            <a:fillRect/>
          </a:stretch>
        </p:blipFill>
        <p:spPr bwMode="auto">
          <a:xfrm>
            <a:off x="2349408" y="1397000"/>
            <a:ext cx="6063073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549821" y="2334414"/>
            <a:ext cx="980591" cy="909756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9709" tIns="109709" rIns="109709" bIns="10970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980"/>
          </a:p>
        </p:txBody>
      </p:sp>
      <p:sp>
        <p:nvSpPr>
          <p:cNvPr id="442" name="Google Shape;442;p46"/>
          <p:cNvSpPr/>
          <p:nvPr/>
        </p:nvSpPr>
        <p:spPr>
          <a:xfrm rot="359481">
            <a:off x="2198522" y="3887778"/>
            <a:ext cx="980591" cy="909756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9709" tIns="109709" rIns="109709" bIns="10970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980"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885950" y="1341755"/>
            <a:ext cx="7153910" cy="787400"/>
          </a:xfrm>
          <a:prstGeom prst="rect">
            <a:avLst/>
          </a:prstGeom>
        </p:spPr>
        <p:txBody>
          <a:bodyPr spcFirstLastPara="1" vert="horz" wrap="square" lIns="109709" tIns="109709" rIns="109709" bIns="109709" rtlCol="0" anchor="t" anchorCtr="0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347618" y="2285744"/>
            <a:ext cx="1098000" cy="527400"/>
          </a:xfrm>
          <a:prstGeom prst="rect">
            <a:avLst/>
          </a:prstGeom>
        </p:spPr>
        <p:txBody>
          <a:bodyPr spcFirstLastPara="1" vert="horz" wrap="square" lIns="109709" tIns="109709" rIns="109709" bIns="109709" rtlCol="0" anchor="t" anchorCtr="0">
            <a:noAutofit/>
          </a:bodyPr>
          <a:lstStyle/>
          <a:p>
            <a:r>
              <a:rPr lang="en-GB"/>
              <a:t>01</a:t>
            </a:r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124200" y="4025900"/>
            <a:ext cx="6878955" cy="1210945"/>
          </a:xfrm>
          <a:prstGeom prst="rect">
            <a:avLst/>
          </a:prstGeom>
        </p:spPr>
        <p:txBody>
          <a:bodyPr spcFirstLastPara="1" vert="horz" wrap="square" lIns="109709" tIns="109709" rIns="109709" bIns="109709" rtlCol="0" anchor="t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kiến thức vào thực tiễn và ứng xử phù hợp với tự nhiên.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077782" y="3754653"/>
            <a:ext cx="1098000" cy="527400"/>
          </a:xfrm>
          <a:prstGeom prst="rect">
            <a:avLst/>
          </a:prstGeom>
        </p:spPr>
        <p:txBody>
          <a:bodyPr spcFirstLastPara="1" vert="horz" wrap="square" lIns="109709" tIns="109709" rIns="109709" bIns="109709" rtlCol="0" anchor="t" anchorCtr="0">
            <a:noAutofit/>
          </a:bodyPr>
          <a:lstStyle/>
          <a:p>
            <a:r>
              <a:rPr lang="en-GB"/>
              <a:t>02</a:t>
            </a:r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498725" y="2514600"/>
            <a:ext cx="7421880" cy="1203325"/>
          </a:xfrm>
          <a:prstGeom prst="rect">
            <a:avLst/>
          </a:prstGeom>
        </p:spPr>
        <p:txBody>
          <a:bodyPr spcFirstLastPara="1" vert="horz" wrap="square" lIns="109709" tIns="109709" rIns="109709" bIns="109709" rtlCol="0" anchor="t" anchorCtr="0">
            <a:noAutofit/>
          </a:bodyPr>
          <a:lstStyle/>
          <a:p>
            <a:r>
              <a:rPr lang="vi-VN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 được chu trình sinh sản của </a:t>
            </a:r>
            <a:r>
              <a:rPr lang="en-US" sz="32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 </a:t>
            </a:r>
            <a:r>
              <a:rPr lang="en-US" sz="32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488954" y="3059793"/>
            <a:ext cx="1589046" cy="3013136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143507" y="1204293"/>
            <a:ext cx="724248" cy="85329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9166773" y="1246865"/>
            <a:ext cx="653417" cy="910180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09709" tIns="109709" rIns="109709" bIns="10970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198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62792" y="403986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54480" y="3395900"/>
          <a:ext cx="79004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208"/>
                <a:gridCol w="3950208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</a:tr>
              <a:tr h="2235200">
                <a:tc>
                  <a:txBody>
                    <a:bodyPr/>
                    <a:lstStyle/>
                    <a:p>
                      <a:pPr algn="just"/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ấu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trùng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Dòi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Nhộng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nở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giai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đoạn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gian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454232" y="2514601"/>
            <a:ext cx="11884232" cy="730786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b="1" spc="62" dirty="0">
              <a:ln w="11430"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95977" y="1285285"/>
            <a:ext cx="7777877" cy="676012"/>
          </a:xfrm>
          <a:prstGeom prst="rect">
            <a:avLst/>
          </a:prstGeom>
          <a:solidFill>
            <a:srgbClr val="CAD9EC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36073" tIns="68037" rIns="136073" bIns="68037">
            <a:spAutoFit/>
          </a:bodyPr>
          <a:lstStyle/>
          <a:p>
            <a:pPr algn="ctr"/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65760" y="76201"/>
            <a:ext cx="11338560" cy="103856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pPr indent="453390"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453390" algn="ctr"/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2880" y="1214120"/>
          <a:ext cx="521208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chuồng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…</a:t>
                      </a: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ruồi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77840" y="1199992"/>
          <a:ext cx="5212080" cy="58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3200400"/>
              </a:tblGrid>
              <a:tr h="528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đẻ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ở: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thải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</a:tr>
              <a:tr h="310896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7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Giữ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bếp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tủ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quần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áo</a:t>
                      </a:r>
                      <a:r>
                        <a:rPr lang="en-US" sz="2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..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Phun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diệt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gián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/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9728" marR="109728" marT="60960" marB="60960"/>
                </a:tc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63632"/>
            <a:ext cx="1463040" cy="10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content.mycutegraphics.com/graphics/fly/fly-and-tras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0141" y="76201"/>
            <a:ext cx="1231219" cy="10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13" name="图片 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sp>
        <p:nvSpPr>
          <p:cNvPr id="8" name="矩形: 折角 2"/>
          <p:cNvSpPr/>
          <p:nvPr/>
        </p:nvSpPr>
        <p:spPr>
          <a:xfrm>
            <a:off x="3914932" y="990601"/>
            <a:ext cx="5686268" cy="447885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3" descr="图片包含 座位, 家具, 椅子&#10;&#10;自动生成的说明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72" y="381000"/>
            <a:ext cx="1412148" cy="15690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7680" y="1803400"/>
            <a:ext cx="4846320" cy="264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phun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6" y="1903064"/>
            <a:ext cx="3319835" cy="48272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8" descr="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841" y="1492857"/>
            <a:ext cx="29374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ucvantho-800x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055" y="1492857"/>
            <a:ext cx="265176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duoi-ruoi-bang-tui-bong-nuoc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5655" y="1492857"/>
            <a:ext cx="27156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HBdish-detergent-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7040" y="3931257"/>
            <a:ext cx="3049735" cy="19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diet-ruoi-an-bin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656" y="3962004"/>
            <a:ext cx="2715624" cy="187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484191" y="3524857"/>
            <a:ext cx="2206824" cy="95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8126257" y="3524858"/>
            <a:ext cx="1502519" cy="83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Treo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bịch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26362" y="6166458"/>
            <a:ext cx="1690333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giấm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7982855" y="6160715"/>
            <a:ext cx="1737287" cy="1073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bẫy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09219" y="76201"/>
            <a:ext cx="12796420" cy="1192450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35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7" descr="dualeo_lm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303" y="1498601"/>
            <a:ext cx="2621298" cy="181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cu_h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808" y="1500261"/>
            <a:ext cx="2743200" cy="18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cach-diet-gian-dan-gia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1" y="1498601"/>
            <a:ext cx="3279997" cy="18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la dao chua benh to 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9844" y="4033520"/>
            <a:ext cx="3279997" cy="20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qdefaul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7360" y="3992881"/>
            <a:ext cx="32918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1410208" y="3124200"/>
            <a:ext cx="3801872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713728" y="3225800"/>
            <a:ext cx="3801872" cy="746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1382839" y="5984240"/>
            <a:ext cx="3920681" cy="8534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quế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583681" y="5923280"/>
            <a:ext cx="4277106" cy="96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 anchor="ctr"/>
          <a:lstStyle/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624349" y="-1473201"/>
            <a:ext cx="307847" cy="769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52403" tIns="76202" rIns="152403" bIns="76202"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>
            <a:fillRect/>
          </a:stretch>
        </p:blipFill>
        <p:spPr bwMode="auto">
          <a:xfrm>
            <a:off x="-152400" y="-75988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733" y="838439"/>
            <a:ext cx="5367655" cy="1266825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397635" y="2819400"/>
            <a:ext cx="8757920" cy="974725"/>
          </a:xfrm>
          <a:prstGeom prst="rect">
            <a:avLst/>
          </a:prstGeom>
          <a:noFill/>
        </p:spPr>
        <p:txBody>
          <a:bodyPr wrap="square" lIns="114117" tIns="57059" rIns="114117" bIns="57059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l">
              <a:buFontTx/>
              <a:buAutoNum type="arabicPeriod"/>
              <a:defRPr/>
            </a:pPr>
            <a:r>
              <a:rPr lang="en-US" altLang="en-US" sz="2800" b="1" smtClean="0">
                <a:latin typeface="Times New Roman" panose="02020603050405020304" pitchFamily="18" charset="0"/>
                <a:sym typeface="+mn-ea"/>
              </a:rPr>
              <a:t>Vẽ </a:t>
            </a:r>
            <a:r>
              <a:rPr lang="en-US" altLang="en-US" sz="2800" b="1" dirty="0">
                <a:latin typeface="Times New Roman" panose="02020603050405020304" pitchFamily="18" charset="0"/>
                <a:sym typeface="+mn-ea"/>
              </a:rPr>
              <a:t>chu trình sinh sản của côn </a:t>
            </a:r>
            <a:r>
              <a:rPr lang="en-US" altLang="en-US" sz="2800" b="1">
                <a:latin typeface="Times New Roman" panose="02020603050405020304" pitchFamily="18" charset="0"/>
                <a:sym typeface="+mn-ea"/>
              </a:rPr>
              <a:t>trùng </a:t>
            </a:r>
            <a:endParaRPr lang="en-US" altLang="en-US" sz="2800" b="1" smtClean="0">
              <a:latin typeface="Times New Roman" panose="02020603050405020304" pitchFamily="18" charset="0"/>
              <a:sym typeface="+mn-ea"/>
            </a:endParaRPr>
          </a:p>
          <a:p>
            <a:pPr marL="514350" indent="-514350" algn="l">
              <a:buFontTx/>
              <a:buAutoNum type="arabicPeriod"/>
              <a:defRPr/>
            </a:pPr>
            <a:r>
              <a:rPr lang="en-US" altLang="en-US" sz="2800" b="1" smtClean="0">
                <a:latin typeface="Times New Roman" panose="02020603050405020304" pitchFamily="18" charset="0"/>
                <a:sym typeface="+mn-ea"/>
              </a:rPr>
              <a:t>Chuẩn </a:t>
            </a:r>
            <a:r>
              <a:rPr lang="en-US" altLang="en-US" sz="2800" b="1" dirty="0">
                <a:latin typeface="Times New Roman" panose="02020603050405020304" pitchFamily="18" charset="0"/>
                <a:sym typeface="+mn-ea"/>
              </a:rPr>
              <a:t>bị bài sau.</a:t>
            </a:r>
            <a:endParaRPr lang="en-US" altLang="en-US" sz="2800" b="1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/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/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>
            <a:fillRect/>
          </a:stretch>
        </p:blipFill>
        <p:spPr bwMode="auto">
          <a:xfrm>
            <a:off x="7680960" y="-8466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0" t="20821" r="10336" b="14796"/>
          <a:stretch>
            <a:fillRect/>
          </a:stretch>
        </p:blipFill>
        <p:spPr bwMode="auto">
          <a:xfrm>
            <a:off x="-152400" y="-304588"/>
            <a:ext cx="10972800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186690" y="-192617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/>
          <a:lstStyle/>
          <a:p>
            <a:endParaRPr lang="en-US"/>
          </a:p>
        </p:txBody>
      </p:sp>
      <p:sp>
        <p:nvSpPr>
          <p:cNvPr id="5" name="AutoShape 6" descr="Free clipart of zoo animals free vector download (11,952 Free ..."/>
          <p:cNvSpPr>
            <a:spLocks noChangeAspect="1" noChangeArrowheads="1"/>
          </p:cNvSpPr>
          <p:nvPr/>
        </p:nvSpPr>
        <p:spPr bwMode="auto">
          <a:xfrm>
            <a:off x="369570" y="10584"/>
            <a:ext cx="36576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117" tIns="57059" rIns="114117" bIns="57059" numCol="1" anchor="t" anchorCtr="0" compatLnSpc="1"/>
          <a:lstStyle/>
          <a:p>
            <a:endParaRPr lang="en-US"/>
          </a:p>
        </p:txBody>
      </p:sp>
      <p:pic>
        <p:nvPicPr>
          <p:cNvPr id="1032" name="Picture 8" descr="Zoo 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"/>
          <a:stretch>
            <a:fillRect/>
          </a:stretch>
        </p:blipFill>
        <p:spPr bwMode="auto">
          <a:xfrm>
            <a:off x="7680960" y="4144040"/>
            <a:ext cx="3291840" cy="24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/>
          <p:nvPr/>
        </p:nvSpPr>
        <p:spPr>
          <a:xfrm>
            <a:off x="526692" y="617890"/>
            <a:ext cx="9856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Bài: Sự sinh sản của côn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Chu trình phát triển của bướm cải, ruồi và gián: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Bướm cải đẻ trứng -&gt; sâu -&gt; nhộng -&gt; bướm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Gián -&gt; trứng -&gt; gián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Ruồi -&gt; trứng -&gt; dòi (ấu trùng) -&gt; nhộng -&gt; ruồi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>
            <a:fillRect/>
          </a:stretch>
        </p:blipFill>
        <p:spPr>
          <a:xfrm>
            <a:off x="19" y="-53340"/>
            <a:ext cx="10972782" cy="68579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7848" r="5032" b="7510"/>
          <a:stretch>
            <a:fillRect/>
          </a:stretch>
        </p:blipFill>
        <p:spPr>
          <a:xfrm rot="672072">
            <a:off x="122278" y="2952109"/>
            <a:ext cx="6893082" cy="3653039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547879" y="2131749"/>
            <a:ext cx="2020939" cy="2487081"/>
          </a:xfrm>
          <a:prstGeom prst="rect">
            <a:avLst/>
          </a:prstGeom>
          <a:noFill/>
        </p:spPr>
        <p:txBody>
          <a:bodyPr wrap="square" lIns="85588" tIns="42794" rIns="85588" bIns="42794" rtlCol="0">
            <a:spAutoFit/>
          </a:bodyPr>
          <a:lstStyle/>
          <a:p>
            <a:endParaRPr lang="zh-CN" altLang="en-US" sz="15600" dirty="0">
              <a:solidFill>
                <a:schemeClr val="bg1"/>
              </a:solidFill>
              <a:latin typeface="字魂20号-石头体" panose="02010600010101010101" pitchFamily="2" charset="-122"/>
              <a:ea typeface="字魂20号-石头体" panose="0201060001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6571" y="2057401"/>
            <a:ext cx="5332095" cy="1220470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0"/>
          <a:stretch>
            <a:fillRect/>
          </a:stretch>
        </p:blipFill>
        <p:spPr>
          <a:xfrm>
            <a:off x="19" y="-25400"/>
            <a:ext cx="10972782" cy="6857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675" y="1828562"/>
            <a:ext cx="6498847" cy="2423557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Sự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sinh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côn</a:t>
            </a:r>
            <a:r>
              <a:rPr lang="en-US" sz="7500" b="1" spc="62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500" b="1" spc="62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trùng</a:t>
            </a:r>
            <a:endParaRPr lang="en-US" sz="7500" b="1" spc="62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9"/>
          <a:stretch>
            <a:fillRect/>
          </a:stretch>
        </p:blipFill>
        <p:spPr>
          <a:xfrm>
            <a:off x="-182880" y="2283908"/>
            <a:ext cx="4364116" cy="4548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>
            <a:fillRect/>
          </a:stretch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9667" y="169864"/>
            <a:ext cx="1110587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" b="7413"/>
          <a:stretch>
            <a:fillRect/>
          </a:stretch>
        </p:blipFill>
        <p:spPr bwMode="auto">
          <a:xfrm>
            <a:off x="274320" y="1092200"/>
            <a:ext cx="1042416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>
            <a:fillRect/>
          </a:stretch>
        </p:blipFill>
        <p:spPr>
          <a:xfrm flipH="1">
            <a:off x="8412480" y="0"/>
            <a:ext cx="218048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5103" y="76201"/>
            <a:ext cx="7216350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200" b="1" spc="6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b="1" spc="6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9" descr="anh-con-trung-dep-macro-091106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209300"/>
            <a:ext cx="2012640" cy="223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_violae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01" y="3124200"/>
            <a:ext cx="2043439" cy="223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uoi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418" y="3190776"/>
            <a:ext cx="2013965" cy="216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%C3%B4n%2520tr%C3%B9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1092200"/>
            <a:ext cx="2014336" cy="217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1246842357-nhungvudaudoc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79" y="1092200"/>
            <a:ext cx="2007581" cy="2200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3487830039_2b78ba1eae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75" y="1115826"/>
            <a:ext cx="2041385" cy="20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3" descr="11028808-bo1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29" y="1115826"/>
            <a:ext cx="2003076" cy="2093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5509658"/>
            <a:ext cx="10972800" cy="119245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 lIns="114117" tIns="57059" rIns="114117" bIns="57059">
            <a:spAutoFit/>
          </a:bodyPr>
          <a:lstStyle/>
          <a:p>
            <a:pPr algn="ctr"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ctr"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hay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hay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spc="-187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500" b="1" spc="-18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" y="8467"/>
            <a:ext cx="10972782" cy="6874933"/>
            <a:chOff x="15" y="6350"/>
            <a:chExt cx="9143985" cy="5156200"/>
          </a:xfrm>
        </p:grpSpPr>
        <p:pic>
          <p:nvPicPr>
            <p:cNvPr id="8" name="图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6350"/>
              <a:ext cx="9143985" cy="4171943"/>
            </a:xfrm>
            <a:prstGeom prst="rect">
              <a:avLst/>
            </a:prstGeom>
          </p:spPr>
        </p:pic>
        <p:pic>
          <p:nvPicPr>
            <p:cNvPr id="9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9" t="26666" r="11106" b="333"/>
            <a:stretch>
              <a:fillRect/>
            </a:stretch>
          </p:blipFill>
          <p:spPr>
            <a:xfrm>
              <a:off x="15" y="2647950"/>
              <a:ext cx="9143985" cy="2514600"/>
            </a:xfrm>
            <a:prstGeom prst="rect">
              <a:avLst/>
            </a:prstGeom>
          </p:spPr>
        </p:pic>
      </p:grpSp>
      <p:pic>
        <p:nvPicPr>
          <p:cNvPr id="2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78" r="1154" b="17778"/>
          <a:stretch>
            <a:fillRect/>
          </a:stretch>
        </p:blipFill>
        <p:spPr>
          <a:xfrm>
            <a:off x="-274320" y="2819400"/>
            <a:ext cx="4542778" cy="4464333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721" y="123194"/>
            <a:ext cx="7118249" cy="645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31920" y="1035416"/>
            <a:ext cx="6400800" cy="4054772"/>
          </a:xfrm>
          <a:prstGeom prst="rect">
            <a:avLst/>
          </a:prstGeom>
        </p:spPr>
        <p:txBody>
          <a:bodyPr wrap="square" lIns="114117" tIns="57059" rIns="114117" bIns="57059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67"/>
          <a:stretch>
            <a:fillRect/>
          </a:stretch>
        </p:blipFill>
        <p:spPr>
          <a:xfrm flipH="1">
            <a:off x="7559040" y="0"/>
            <a:ext cx="3033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8187" y="169864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6" descr="bu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8720" y="1295401"/>
            <a:ext cx="8229600" cy="490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117" tIns="57059" rIns="114117" bIns="57059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88187" y="76201"/>
            <a:ext cx="7206796" cy="761563"/>
          </a:xfrm>
          <a:prstGeom prst="rect">
            <a:avLst/>
          </a:prstGeom>
          <a:noFill/>
        </p:spPr>
        <p:txBody>
          <a:bodyPr wrap="none" lIns="114117" tIns="57059" rIns="114117" bIns="570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4200" b="1" spc="62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spc="62" dirty="0" err="1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endParaRPr lang="en-US" sz="4200" b="1" spc="62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811592"/>
            <a:ext cx="10972800" cy="1804609"/>
          </a:xfrm>
          <a:prstGeom prst="rect">
            <a:avLst/>
          </a:prstGeom>
        </p:spPr>
        <p:txBody>
          <a:bodyPr vert="horz" lIns="136066" tIns="68033" rIns="136066" bIns="68033" rtlCol="0">
            <a:noAutofit/>
          </a:bodyPr>
          <a:lstStyle>
            <a:lvl1pPr marL="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83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029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512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8059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542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7088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15715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61180" indent="0" algn="ctr" defTabSz="109029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6-8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76012" y="2288468"/>
            <a:ext cx="4587829" cy="4321272"/>
            <a:chOff x="6019427" y="1791244"/>
            <a:chExt cx="5915447" cy="5014578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lum bright="-30000" contrast="18000"/>
            </a:blip>
            <a:srcRect l="13637" b="13043"/>
            <a:stretch>
              <a:fillRect/>
            </a:stretch>
          </p:blipFill>
          <p:spPr bwMode="auto">
            <a:xfrm>
              <a:off x="6186766" y="1791244"/>
              <a:ext cx="5394406" cy="427103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6019427" y="6245752"/>
              <a:ext cx="5915447" cy="560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122118" tIns="61059" rIns="122118" bIns="61059" anchor="ctr"/>
            <a:lstStyle/>
            <a:p>
              <a:pPr algn="ctr"/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5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 </a:t>
              </a:r>
              <a:r>
                <a:rPr lang="en-US" sz="3500" b="1" dirty="0" err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endParaRPr lang="en-US" sz="3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99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850</Words>
  <Application>Microsoft Office PowerPoint</Application>
  <PresentationFormat>Custom</PresentationFormat>
  <Paragraphs>108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宋体</vt:lpstr>
      <vt:lpstr>Arial</vt:lpstr>
      <vt:lpstr>Calibri</vt:lpstr>
      <vt:lpstr>Patrick Hand</vt:lpstr>
      <vt:lpstr>Roboto</vt:lpstr>
      <vt:lpstr>Times New Roman</vt:lpstr>
      <vt:lpstr>Wingdings</vt:lpstr>
      <vt:lpstr>字魂20号-石头体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Huy Hoang</cp:lastModifiedBy>
  <cp:revision>56</cp:revision>
  <dcterms:created xsi:type="dcterms:W3CDTF">2020-04-24T10:06:00Z</dcterms:created>
  <dcterms:modified xsi:type="dcterms:W3CDTF">2023-03-19T06:36:26Z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1A82E392123E4383BB99D2DF4D433831</vt:lpwstr>
  </property>
  <property fmtid="{D5CDD505-2E9C-101B-9397-08002B2CF9AE}" pid="3" name="KSOProductBuildVer">
    <vt:lpwstr>1033-11.2.0.11029</vt:lpwstr>
  </property>
</Properties>
</file>