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1"/>
  </p:sldMasterIdLst>
  <p:notesMasterIdLst>
    <p:notesMasterId r:id="rId8"/>
  </p:notesMasterIdLst>
  <p:handoutMasterIdLst>
    <p:handoutMasterId r:id="rId9"/>
  </p:handoutMasterIdLst>
  <p:sldIdLst>
    <p:sldId id="275" r:id="rId2"/>
    <p:sldId id="264" r:id="rId3"/>
    <p:sldId id="282" r:id="rId4"/>
    <p:sldId id="284" r:id="rId5"/>
    <p:sldId id="285" r:id="rId6"/>
    <p:sldId id="286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showPr showNarration="1">
    <p:present/>
    <p:sldAll/>
    <p:penClr>
      <a:schemeClr val="tx1"/>
    </p:penClr>
  </p:showPr>
  <p:clrMru>
    <a:srgbClr val="003300"/>
    <a:srgbClr val="FFFF00"/>
    <a:srgbClr val="000099"/>
    <a:srgbClr val="003399"/>
    <a:srgbClr val="336699"/>
    <a:srgbClr val="008080"/>
    <a:srgbClr val="009999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17" autoAdjust="0"/>
  </p:normalViewPr>
  <p:slideViewPr>
    <p:cSldViewPr>
      <p:cViewPr varScale="1">
        <p:scale>
          <a:sx n="41" d="100"/>
          <a:sy n="41" d="100"/>
        </p:scale>
        <p:origin x="-13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1028854C-FB75-4BD3-97C2-EF74A1848A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14116E1-86FE-4A4E-B40B-68441E1C91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17F67-3691-4E64-9879-B80C3ABF4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6CE1D-B0CD-4292-92BC-4D3A17811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DCF90-398B-4C70-A0F9-B95E60E200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DAF0B-EF05-4E4E-837C-0E728B07DC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35D13-FCD6-463F-BB29-2B356F770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1CD4C-6834-47B0-9492-F6FCA51CB4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F0FA5-48BA-4E48-B7F7-66167B82BA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1A0D5-349E-464B-97B6-C04A1720E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F8F29-680E-48FC-9EAF-A2AD43087F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4B83F-098D-4F6F-8F68-8196963B3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B4A77-3060-401D-9E10-46B1A2663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41B1F41D-43B5-474B-941D-81EF5F4559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778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/>
      <p:bldP spid="77827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78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78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78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778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78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78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78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778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78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78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78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778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78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78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78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778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78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78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78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778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7ef13e6488ebda4182295e359de718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WordArt 5"/>
          <p:cNvSpPr>
            <a:spLocks noChangeArrowheads="1" noChangeShapeType="1" noTextEdit="1"/>
          </p:cNvSpPr>
          <p:nvPr/>
        </p:nvSpPr>
        <p:spPr bwMode="auto">
          <a:xfrm>
            <a:off x="2987675" y="1712913"/>
            <a:ext cx="3400425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ÂM NHẠC 3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198688" y="2552700"/>
            <a:ext cx="51482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Học hát :</a:t>
            </a:r>
            <a:r>
              <a:rPr lang="en-US" sz="2800">
                <a:latin typeface="Arial" charset="0"/>
              </a:rPr>
              <a:t> </a:t>
            </a:r>
            <a:r>
              <a:rPr lang="en-US" sz="2800" b="1" i="1">
                <a:latin typeface="Arial" charset="0"/>
              </a:rPr>
              <a:t>Bài</a:t>
            </a:r>
            <a:r>
              <a:rPr lang="en-US" sz="2800">
                <a:latin typeface="Arial" charset="0"/>
              </a:rPr>
              <a:t> </a:t>
            </a:r>
            <a:r>
              <a:rPr lang="en-US" sz="2800" b="1">
                <a:solidFill>
                  <a:srgbClr val="FF0000"/>
                </a:solidFill>
                <a:latin typeface="Arial" charset="0"/>
              </a:rPr>
              <a:t>Con chim non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630863" y="3227388"/>
            <a:ext cx="2197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Dân ca Pháp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 descr="(JPEG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392613" cy="346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imgb" descr="Download?mode=photo&amp;id=567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92613" y="0"/>
            <a:ext cx="4751387" cy="346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10" descr="11113924-nimes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429000"/>
            <a:ext cx="431958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11" descr="090213111200-465-68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356100" y="3465513"/>
            <a:ext cx="4787900" cy="339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44563"/>
            <a:ext cx="9144000" cy="59134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503238" y="2395538"/>
            <a:ext cx="84613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 charset="0"/>
              </a:rPr>
              <a:t>                        Bình      minh    lên   có   con  chim  non   hòa  tiếng</a:t>
            </a: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1258888" y="3392488"/>
            <a:ext cx="7351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hót  véo        von</a:t>
            </a:r>
          </a:p>
        </p:txBody>
      </p:sp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1079500" y="4410075"/>
            <a:ext cx="2525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 charset="0"/>
              </a:rPr>
              <a:t>  vui   say     sưa.</a:t>
            </a:r>
          </a:p>
        </p:txBody>
      </p:sp>
      <p:sp>
        <p:nvSpPr>
          <p:cNvPr id="4102" name="Text Box 8"/>
          <p:cNvSpPr txBox="1">
            <a:spLocks noChangeArrowheads="1"/>
          </p:cNvSpPr>
          <p:nvPr/>
        </p:nvSpPr>
        <p:spPr bwMode="auto">
          <a:xfrm>
            <a:off x="2819400" y="4410075"/>
            <a:ext cx="6324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      Này  chim  ơi    hát   lên   cho vang  lời  thân </a:t>
            </a:r>
          </a:p>
        </p:txBody>
      </p:sp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1371600" y="5456238"/>
            <a:ext cx="28956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ái      thiết             tha.</a:t>
            </a:r>
          </a:p>
        </p:txBody>
      </p:sp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4191000" y="5481638"/>
            <a:ext cx="437673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 Rộn      vang          tới          chốn </a:t>
            </a:r>
          </a:p>
        </p:txBody>
      </p:sp>
      <p:sp>
        <p:nvSpPr>
          <p:cNvPr id="4105" name="Text Box 11"/>
          <p:cNvSpPr txBox="1">
            <a:spLocks noChangeArrowheads="1"/>
          </p:cNvSpPr>
          <p:nvPr/>
        </p:nvSpPr>
        <p:spPr bwMode="auto">
          <a:xfrm>
            <a:off x="1371600" y="6330950"/>
            <a:ext cx="7304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xa  càng    mến        yêu        quê                nhà. </a:t>
            </a:r>
          </a:p>
        </p:txBody>
      </p:sp>
      <p:sp>
        <p:nvSpPr>
          <p:cNvPr id="4106" name="Text Box 12"/>
          <p:cNvSpPr txBox="1">
            <a:spLocks noChangeArrowheads="1"/>
          </p:cNvSpPr>
          <p:nvPr/>
        </p:nvSpPr>
        <p:spPr bwMode="auto">
          <a:xfrm>
            <a:off x="3348038" y="3416300"/>
            <a:ext cx="55800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.  Hòa   tiếng    hót   véo     von    giọng  hót</a:t>
            </a:r>
          </a:p>
        </p:txBody>
      </p:sp>
      <p:sp>
        <p:nvSpPr>
          <p:cNvPr id="4107" name="Text Box 14"/>
          <p:cNvSpPr txBox="1">
            <a:spLocks noChangeArrowheads="1"/>
          </p:cNvSpPr>
          <p:nvPr/>
        </p:nvSpPr>
        <p:spPr bwMode="auto">
          <a:xfrm>
            <a:off x="684213" y="441325"/>
            <a:ext cx="2232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 </a:t>
            </a:r>
            <a:r>
              <a:rPr lang="en-US" sz="2800" u="sng">
                <a:latin typeface="Arial" charset="0"/>
              </a:rPr>
              <a:t>Âm nhạc</a:t>
            </a:r>
            <a:r>
              <a:rPr lang="en-US" sz="2800">
                <a:latin typeface="Arial" charset="0"/>
              </a:rPr>
              <a:t>:</a:t>
            </a:r>
          </a:p>
        </p:txBody>
      </p:sp>
      <p:sp>
        <p:nvSpPr>
          <p:cNvPr id="96272" name="Line 16"/>
          <p:cNvSpPr>
            <a:spLocks noChangeShapeType="1"/>
          </p:cNvSpPr>
          <p:nvPr/>
        </p:nvSpPr>
        <p:spPr bwMode="auto">
          <a:xfrm flipH="1">
            <a:off x="7151688" y="6432550"/>
            <a:ext cx="71437" cy="2889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9" name="Text Box 24"/>
          <p:cNvSpPr txBox="1">
            <a:spLocks noChangeArrowheads="1"/>
          </p:cNvSpPr>
          <p:nvPr/>
        </p:nvSpPr>
        <p:spPr bwMode="auto">
          <a:xfrm>
            <a:off x="468313" y="981075"/>
            <a:ext cx="24479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        </a:t>
            </a:r>
            <a:r>
              <a:rPr lang="en-US" sz="2400" b="1">
                <a:latin typeface="Arial" charset="0"/>
              </a:rPr>
              <a:t>Học hát: </a:t>
            </a:r>
            <a:r>
              <a:rPr lang="en-US" sz="2400" b="1" i="1">
                <a:latin typeface="Arial" charset="0"/>
              </a:rPr>
              <a:t>Bài</a:t>
            </a:r>
          </a:p>
        </p:txBody>
      </p:sp>
      <p:sp>
        <p:nvSpPr>
          <p:cNvPr id="96281" name="Line 25"/>
          <p:cNvSpPr>
            <a:spLocks noChangeShapeType="1"/>
          </p:cNvSpPr>
          <p:nvPr/>
        </p:nvSpPr>
        <p:spPr bwMode="auto">
          <a:xfrm flipH="1">
            <a:off x="3513138" y="3536950"/>
            <a:ext cx="71437" cy="2889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282" name="Line 26"/>
          <p:cNvSpPr>
            <a:spLocks noChangeShapeType="1"/>
          </p:cNvSpPr>
          <p:nvPr/>
        </p:nvSpPr>
        <p:spPr bwMode="auto">
          <a:xfrm flipH="1">
            <a:off x="3203575" y="4545013"/>
            <a:ext cx="71438" cy="2889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283" name="Line 27"/>
          <p:cNvSpPr>
            <a:spLocks noChangeShapeType="1"/>
          </p:cNvSpPr>
          <p:nvPr/>
        </p:nvSpPr>
        <p:spPr bwMode="auto">
          <a:xfrm flipH="1">
            <a:off x="4140200" y="5553075"/>
            <a:ext cx="71438" cy="2889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6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96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96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96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72" grpId="0" animBg="1"/>
      <p:bldP spid="96281" grpId="0" animBg="1"/>
      <p:bldP spid="96282" grpId="0" animBg="1"/>
      <p:bldP spid="9628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1547813" y="1520825"/>
            <a:ext cx="5797550" cy="684213"/>
          </a:xfrm>
          <a:noFill/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rgbClr val="0000FF"/>
                </a:solidFill>
              </a:rPr>
              <a:t>*Hát kết hợp vỗ đệm theo phách:</a:t>
            </a: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2232025" y="2162175"/>
            <a:ext cx="4645025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Arial" charset="0"/>
              </a:rPr>
              <a:t>Bình minh lên có con chim non</a:t>
            </a:r>
          </a:p>
          <a:p>
            <a:r>
              <a:rPr lang="en-US" sz="2400">
                <a:solidFill>
                  <a:srgbClr val="003300"/>
                </a:solidFill>
                <a:latin typeface="Arial" charset="0"/>
              </a:rPr>
              <a:t>  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x       x     x    x           x      x</a:t>
            </a:r>
          </a:p>
          <a:p>
            <a:r>
              <a:rPr lang="en-US" sz="2400">
                <a:latin typeface="Arial" charset="0"/>
              </a:rPr>
              <a:t>Hoà tiếng  hót  véo von</a:t>
            </a:r>
          </a:p>
          <a:p>
            <a:r>
              <a:rPr lang="en-US" sz="2400">
                <a:solidFill>
                  <a:srgbClr val="003300"/>
                </a:solidFill>
                <a:latin typeface="Arial" charset="0"/>
              </a:rPr>
              <a:t>  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x             xx    x    xx</a:t>
            </a:r>
          </a:p>
          <a:p>
            <a:r>
              <a:rPr lang="en-US" sz="2400">
                <a:latin typeface="Arial" charset="0"/>
              </a:rPr>
              <a:t>Hoà tiếng hót véo von </a:t>
            </a:r>
          </a:p>
          <a:p>
            <a:r>
              <a:rPr lang="en-US" sz="2400">
                <a:latin typeface="Arial" charset="0"/>
              </a:rPr>
              <a:t>Giọng hót vui say s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a.</a:t>
            </a:r>
          </a:p>
          <a:p>
            <a:r>
              <a:rPr lang="en-US" sz="2400">
                <a:latin typeface="Arial" charset="0"/>
              </a:rPr>
              <a:t>Này chim </a:t>
            </a:r>
            <a:r>
              <a:rPr lang="vi-VN" sz="2400">
                <a:latin typeface="Arial" charset="0"/>
              </a:rPr>
              <a:t>ơ</a:t>
            </a:r>
            <a:r>
              <a:rPr lang="en-US" sz="2400">
                <a:latin typeface="Arial" charset="0"/>
              </a:rPr>
              <a:t>i hát lên cho vang</a:t>
            </a:r>
          </a:p>
          <a:p>
            <a:r>
              <a:rPr lang="en-US" sz="2400">
                <a:latin typeface="Arial" charset="0"/>
              </a:rPr>
              <a:t>Lời thân ái thiết tha</a:t>
            </a:r>
          </a:p>
          <a:p>
            <a:r>
              <a:rPr lang="en-US" sz="2400">
                <a:latin typeface="Arial" charset="0"/>
              </a:rPr>
              <a:t>Rộn vang tới chốn xa</a:t>
            </a:r>
          </a:p>
          <a:p>
            <a:r>
              <a:rPr lang="en-US" sz="2400">
                <a:latin typeface="Arial" charset="0"/>
              </a:rPr>
              <a:t>Càng mến yêu quê nhà.</a:t>
            </a:r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647700" y="441325"/>
            <a:ext cx="22320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latin typeface="Arial" charset="0"/>
              </a:rPr>
              <a:t>Âm nhạc:</a:t>
            </a:r>
          </a:p>
        </p:txBody>
      </p:sp>
      <p:sp>
        <p:nvSpPr>
          <p:cNvPr id="5125" name="Text Box 8"/>
          <p:cNvSpPr txBox="1">
            <a:spLocks noChangeArrowheads="1"/>
          </p:cNvSpPr>
          <p:nvPr/>
        </p:nvSpPr>
        <p:spPr bwMode="auto">
          <a:xfrm>
            <a:off x="2339975" y="765175"/>
            <a:ext cx="50403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Học hát :</a:t>
            </a:r>
            <a:r>
              <a:rPr lang="en-US" sz="2800">
                <a:latin typeface="Arial" charset="0"/>
              </a:rPr>
              <a:t> </a:t>
            </a:r>
            <a:r>
              <a:rPr lang="en-US" sz="2800" b="1" i="1">
                <a:latin typeface="Arial" charset="0"/>
              </a:rPr>
              <a:t>Bài</a:t>
            </a:r>
            <a:r>
              <a:rPr lang="en-US" sz="2800">
                <a:latin typeface="Arial" charset="0"/>
              </a:rPr>
              <a:t> </a:t>
            </a:r>
            <a:r>
              <a:rPr lang="en-US" sz="2800" b="1">
                <a:solidFill>
                  <a:srgbClr val="FF0000"/>
                </a:solidFill>
                <a:latin typeface="Arial" charset="0"/>
              </a:rPr>
              <a:t>Con chim non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1582738" y="1592263"/>
            <a:ext cx="5797550" cy="684212"/>
          </a:xfrm>
          <a:noFill/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rgbClr val="0000FF"/>
                </a:solidFill>
              </a:rPr>
              <a:t>*Hát kết hợp vỗ đệm theo nhịp 3:</a:t>
            </a:r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647700" y="441325"/>
            <a:ext cx="22320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latin typeface="Arial" charset="0"/>
              </a:rPr>
              <a:t>Âm nhạc:</a:t>
            </a:r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2339975" y="765175"/>
            <a:ext cx="50403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Học hát :</a:t>
            </a:r>
            <a:r>
              <a:rPr lang="en-US" sz="2800">
                <a:latin typeface="Arial" charset="0"/>
              </a:rPr>
              <a:t> </a:t>
            </a:r>
            <a:r>
              <a:rPr lang="en-US" sz="2800" b="1" i="1">
                <a:latin typeface="Arial" charset="0"/>
              </a:rPr>
              <a:t>Bài</a:t>
            </a:r>
            <a:r>
              <a:rPr lang="en-US" sz="2800">
                <a:latin typeface="Arial" charset="0"/>
              </a:rPr>
              <a:t> </a:t>
            </a:r>
            <a:r>
              <a:rPr lang="en-US" sz="2800" b="1">
                <a:solidFill>
                  <a:srgbClr val="FF0000"/>
                </a:solidFill>
                <a:latin typeface="Arial" charset="0"/>
              </a:rPr>
              <a:t>Con chim non</a:t>
            </a:r>
          </a:p>
        </p:txBody>
      </p:sp>
      <p:sp>
        <p:nvSpPr>
          <p:cNvPr id="6149" name="Text Box 8"/>
          <p:cNvSpPr txBox="1">
            <a:spLocks noChangeArrowheads="1"/>
          </p:cNvSpPr>
          <p:nvPr/>
        </p:nvSpPr>
        <p:spPr bwMode="auto">
          <a:xfrm>
            <a:off x="5940425" y="1208088"/>
            <a:ext cx="2197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Dân ca Pháp</a:t>
            </a:r>
          </a:p>
        </p:txBody>
      </p:sp>
      <p:sp>
        <p:nvSpPr>
          <p:cNvPr id="6150" name="Rectangle 9"/>
          <p:cNvSpPr>
            <a:spLocks noChangeArrowheads="1"/>
          </p:cNvSpPr>
          <p:nvPr/>
        </p:nvSpPr>
        <p:spPr bwMode="auto">
          <a:xfrm>
            <a:off x="2195513" y="2312988"/>
            <a:ext cx="4932362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3300"/>
                </a:solidFill>
                <a:latin typeface="Arial" charset="0"/>
              </a:rPr>
              <a:t> </a:t>
            </a:r>
            <a:r>
              <a:rPr lang="en-US" sz="2400">
                <a:latin typeface="Arial" charset="0"/>
              </a:rPr>
              <a:t>Bình</a:t>
            </a:r>
            <a:r>
              <a:rPr lang="en-US" sz="2400">
                <a:solidFill>
                  <a:srgbClr val="003300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minh</a:t>
            </a:r>
            <a:r>
              <a:rPr lang="en-US" sz="2400">
                <a:solidFill>
                  <a:srgbClr val="003300"/>
                </a:solidFill>
                <a:latin typeface="Arial" charset="0"/>
              </a:rPr>
              <a:t> </a:t>
            </a:r>
            <a:r>
              <a:rPr lang="en-US" sz="2400">
                <a:latin typeface="Arial" charset="0"/>
              </a:rPr>
              <a:t>lên có con</a:t>
            </a:r>
            <a:r>
              <a:rPr lang="en-US" sz="2400">
                <a:solidFill>
                  <a:srgbClr val="003300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chim</a:t>
            </a:r>
            <a:r>
              <a:rPr lang="en-US" sz="2400">
                <a:solidFill>
                  <a:srgbClr val="003300"/>
                </a:solidFill>
                <a:latin typeface="Arial" charset="0"/>
              </a:rPr>
              <a:t> </a:t>
            </a:r>
            <a:r>
              <a:rPr lang="en-US" sz="2400">
                <a:latin typeface="Arial" charset="0"/>
              </a:rPr>
              <a:t>non</a:t>
            </a:r>
          </a:p>
          <a:p>
            <a:r>
              <a:rPr lang="en-US" sz="2400">
                <a:solidFill>
                  <a:srgbClr val="003300"/>
                </a:solidFill>
                <a:latin typeface="Arial" charset="0"/>
              </a:rPr>
              <a:t> </a:t>
            </a:r>
            <a:r>
              <a:rPr lang="en-US" sz="2400">
                <a:latin typeface="Arial" charset="0"/>
              </a:rPr>
              <a:t>Hoà tiếng</a:t>
            </a:r>
            <a:r>
              <a:rPr lang="en-US" sz="2400">
                <a:solidFill>
                  <a:srgbClr val="003300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hót</a:t>
            </a:r>
            <a:r>
              <a:rPr lang="en-US" sz="2400">
                <a:solidFill>
                  <a:srgbClr val="003300"/>
                </a:solidFill>
                <a:latin typeface="Arial" charset="0"/>
              </a:rPr>
              <a:t> </a:t>
            </a:r>
            <a:r>
              <a:rPr lang="en-US" sz="2400">
                <a:latin typeface="Arial" charset="0"/>
              </a:rPr>
              <a:t>véo</a:t>
            </a:r>
            <a:r>
              <a:rPr lang="en-US" sz="2400">
                <a:solidFill>
                  <a:srgbClr val="003300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von</a:t>
            </a:r>
          </a:p>
          <a:p>
            <a:r>
              <a:rPr lang="en-US" sz="2400">
                <a:solidFill>
                  <a:srgbClr val="003300"/>
                </a:solidFill>
                <a:latin typeface="Arial" charset="0"/>
              </a:rPr>
              <a:t> </a:t>
            </a:r>
            <a:r>
              <a:rPr lang="en-US" sz="2400">
                <a:latin typeface="Arial" charset="0"/>
              </a:rPr>
              <a:t>Hoà tiếng</a:t>
            </a:r>
            <a:r>
              <a:rPr lang="en-US" sz="2400">
                <a:solidFill>
                  <a:srgbClr val="003300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hót</a:t>
            </a:r>
            <a:r>
              <a:rPr lang="en-US" sz="2400">
                <a:latin typeface="Arial" charset="0"/>
              </a:rPr>
              <a:t> véo</a:t>
            </a:r>
            <a:r>
              <a:rPr lang="en-US" sz="2400">
                <a:solidFill>
                  <a:srgbClr val="003300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von</a:t>
            </a:r>
            <a:r>
              <a:rPr lang="en-US" sz="2400">
                <a:solidFill>
                  <a:srgbClr val="FFFF00"/>
                </a:solidFill>
                <a:latin typeface="Arial" charset="0"/>
              </a:rPr>
              <a:t> </a:t>
            </a:r>
          </a:p>
          <a:p>
            <a:r>
              <a:rPr lang="en-US" sz="2400">
                <a:solidFill>
                  <a:srgbClr val="003300"/>
                </a:solidFill>
                <a:latin typeface="Arial" charset="0"/>
              </a:rPr>
              <a:t> </a:t>
            </a:r>
            <a:r>
              <a:rPr lang="en-US" sz="2400">
                <a:latin typeface="Arial" charset="0"/>
              </a:rPr>
              <a:t>Giọng hót</a:t>
            </a:r>
            <a:r>
              <a:rPr lang="en-US" sz="2400">
                <a:solidFill>
                  <a:srgbClr val="003300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vui</a:t>
            </a:r>
            <a:r>
              <a:rPr lang="en-US" sz="2400">
                <a:solidFill>
                  <a:srgbClr val="003300"/>
                </a:solidFill>
                <a:latin typeface="Arial" charset="0"/>
              </a:rPr>
              <a:t> </a:t>
            </a:r>
            <a:r>
              <a:rPr lang="en-US" sz="2400">
                <a:latin typeface="Arial" charset="0"/>
              </a:rPr>
              <a:t>say</a:t>
            </a:r>
            <a:r>
              <a:rPr lang="en-US" sz="2400">
                <a:solidFill>
                  <a:srgbClr val="003300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s</a:t>
            </a:r>
            <a:r>
              <a:rPr lang="vi-VN" sz="2400">
                <a:solidFill>
                  <a:srgbClr val="FF0000"/>
                </a:solidFill>
                <a:latin typeface="Arial" charset="0"/>
              </a:rPr>
              <a:t>ư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sz="2400">
                <a:latin typeface="Arial" charset="0"/>
              </a:rPr>
              <a:t>.</a:t>
            </a:r>
          </a:p>
          <a:p>
            <a:r>
              <a:rPr lang="en-US" sz="2400">
                <a:solidFill>
                  <a:srgbClr val="003300"/>
                </a:solidFill>
                <a:latin typeface="Arial" charset="0"/>
              </a:rPr>
              <a:t> </a:t>
            </a:r>
            <a:r>
              <a:rPr lang="en-US" sz="2400">
                <a:latin typeface="Arial" charset="0"/>
              </a:rPr>
              <a:t>Này</a:t>
            </a:r>
            <a:r>
              <a:rPr lang="en-US" sz="2400">
                <a:solidFill>
                  <a:srgbClr val="003300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chim</a:t>
            </a:r>
            <a:r>
              <a:rPr lang="en-US" sz="2400">
                <a:solidFill>
                  <a:srgbClr val="003300"/>
                </a:solidFill>
                <a:latin typeface="Arial" charset="0"/>
              </a:rPr>
              <a:t> </a:t>
            </a:r>
            <a:r>
              <a:rPr lang="vi-VN" sz="2400">
                <a:latin typeface="Arial" charset="0"/>
              </a:rPr>
              <a:t>ơ</a:t>
            </a:r>
            <a:r>
              <a:rPr lang="en-US" sz="2400">
                <a:latin typeface="Arial" charset="0"/>
              </a:rPr>
              <a:t>i hát lên</a:t>
            </a:r>
            <a:r>
              <a:rPr lang="en-US" sz="2400">
                <a:solidFill>
                  <a:srgbClr val="003300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cho</a:t>
            </a:r>
            <a:r>
              <a:rPr lang="en-US" sz="2400">
                <a:solidFill>
                  <a:srgbClr val="003300"/>
                </a:solidFill>
                <a:latin typeface="Arial" charset="0"/>
              </a:rPr>
              <a:t> </a:t>
            </a:r>
            <a:r>
              <a:rPr lang="en-US" sz="2400">
                <a:latin typeface="Arial" charset="0"/>
              </a:rPr>
              <a:t>vang</a:t>
            </a:r>
          </a:p>
          <a:p>
            <a:r>
              <a:rPr lang="en-US" sz="2400">
                <a:solidFill>
                  <a:srgbClr val="003300"/>
                </a:solidFill>
                <a:latin typeface="Arial" charset="0"/>
              </a:rPr>
              <a:t> </a:t>
            </a:r>
            <a:r>
              <a:rPr lang="en-US" sz="2400">
                <a:latin typeface="Arial" charset="0"/>
              </a:rPr>
              <a:t>Lời thân</a:t>
            </a:r>
            <a:r>
              <a:rPr lang="en-US" sz="2400">
                <a:solidFill>
                  <a:srgbClr val="003300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ái</a:t>
            </a:r>
            <a:r>
              <a:rPr lang="en-US" sz="2400">
                <a:solidFill>
                  <a:srgbClr val="003300"/>
                </a:solidFill>
                <a:latin typeface="Arial" charset="0"/>
              </a:rPr>
              <a:t> </a:t>
            </a:r>
            <a:r>
              <a:rPr lang="en-US" sz="2400">
                <a:latin typeface="Arial" charset="0"/>
              </a:rPr>
              <a:t>thiết</a:t>
            </a:r>
            <a:r>
              <a:rPr lang="en-US" sz="2400">
                <a:solidFill>
                  <a:srgbClr val="003300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tha</a:t>
            </a:r>
          </a:p>
          <a:p>
            <a:r>
              <a:rPr lang="en-US" sz="2400">
                <a:solidFill>
                  <a:srgbClr val="003300"/>
                </a:solidFill>
                <a:latin typeface="Arial" charset="0"/>
              </a:rPr>
              <a:t> </a:t>
            </a:r>
            <a:r>
              <a:rPr lang="en-US" sz="2400">
                <a:latin typeface="Arial" charset="0"/>
              </a:rPr>
              <a:t>Rộn vang</a:t>
            </a:r>
            <a:r>
              <a:rPr lang="en-US" sz="2400">
                <a:solidFill>
                  <a:srgbClr val="003300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tới</a:t>
            </a:r>
            <a:r>
              <a:rPr lang="en-US" sz="2400">
                <a:solidFill>
                  <a:srgbClr val="003300"/>
                </a:solidFill>
                <a:latin typeface="Arial" charset="0"/>
              </a:rPr>
              <a:t> </a:t>
            </a:r>
            <a:r>
              <a:rPr lang="en-US" sz="2400">
                <a:latin typeface="Arial" charset="0"/>
              </a:rPr>
              <a:t>chốn</a:t>
            </a:r>
            <a:r>
              <a:rPr lang="en-US" sz="2400">
                <a:solidFill>
                  <a:srgbClr val="003300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xa</a:t>
            </a:r>
          </a:p>
          <a:p>
            <a:r>
              <a:rPr lang="en-US" sz="2400">
                <a:solidFill>
                  <a:srgbClr val="003300"/>
                </a:solidFill>
                <a:latin typeface="Arial" charset="0"/>
              </a:rPr>
              <a:t> </a:t>
            </a:r>
            <a:r>
              <a:rPr lang="en-US" sz="2400">
                <a:latin typeface="Arial" charset="0"/>
              </a:rPr>
              <a:t>Càng mến</a:t>
            </a:r>
            <a:r>
              <a:rPr lang="en-US" sz="2400">
                <a:solidFill>
                  <a:srgbClr val="003300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yêu</a:t>
            </a:r>
            <a:r>
              <a:rPr lang="en-US" sz="2400">
                <a:solidFill>
                  <a:srgbClr val="003300"/>
                </a:solidFill>
                <a:latin typeface="Arial" charset="0"/>
              </a:rPr>
              <a:t> </a:t>
            </a:r>
            <a:r>
              <a:rPr lang="en-US" sz="2400">
                <a:latin typeface="Arial" charset="0"/>
              </a:rPr>
              <a:t>quê</a:t>
            </a:r>
            <a:r>
              <a:rPr lang="en-US" sz="2400">
                <a:solidFill>
                  <a:srgbClr val="003300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nhà</a:t>
            </a:r>
            <a:r>
              <a:rPr lang="en-US" sz="2400">
                <a:latin typeface="Arial" charset="0"/>
              </a:rPr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44563"/>
            <a:ext cx="9144000" cy="59134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503238" y="2395538"/>
            <a:ext cx="84613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 charset="0"/>
              </a:rPr>
              <a:t>                        Bình      minh    lên   có   con  chim  non   hòa  tiếng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258888" y="3392488"/>
            <a:ext cx="7351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hót  véo        von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079500" y="4410075"/>
            <a:ext cx="2525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 charset="0"/>
              </a:rPr>
              <a:t>  vui   say     sưa.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819400" y="4410075"/>
            <a:ext cx="6324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      Này  chim  ơi    hát   lên   cho vang  lời  thân 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371600" y="5456238"/>
            <a:ext cx="28956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ái      thiết             tha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191000" y="5481638"/>
            <a:ext cx="437673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 rộn      vang          tới          chốn 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1371600" y="6330950"/>
            <a:ext cx="7304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xa  càng    mến        yêu        quê                nhà. 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3348038" y="3416300"/>
            <a:ext cx="5486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  hòa   tiếng    hót   véo     von    giọng  hót</a:t>
            </a:r>
          </a:p>
        </p:txBody>
      </p:sp>
      <p:sp>
        <p:nvSpPr>
          <p:cNvPr id="7179" name="Text Box 12"/>
          <p:cNvSpPr txBox="1">
            <a:spLocks noChangeArrowheads="1"/>
          </p:cNvSpPr>
          <p:nvPr/>
        </p:nvSpPr>
        <p:spPr bwMode="auto">
          <a:xfrm>
            <a:off x="684213" y="441325"/>
            <a:ext cx="2232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 </a:t>
            </a:r>
            <a:r>
              <a:rPr lang="en-US" sz="2800" u="sng">
                <a:latin typeface="Arial" charset="0"/>
              </a:rPr>
              <a:t>Âm nhạc</a:t>
            </a:r>
            <a:r>
              <a:rPr lang="en-US" sz="2800">
                <a:latin typeface="Arial" charset="0"/>
              </a:rPr>
              <a:t>:</a:t>
            </a:r>
          </a:p>
        </p:txBody>
      </p:sp>
      <p:sp>
        <p:nvSpPr>
          <p:cNvPr id="7180" name="Text Box 21"/>
          <p:cNvSpPr txBox="1">
            <a:spLocks noChangeArrowheads="1"/>
          </p:cNvSpPr>
          <p:nvPr/>
        </p:nvSpPr>
        <p:spPr bwMode="auto">
          <a:xfrm>
            <a:off x="468313" y="981075"/>
            <a:ext cx="24479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        </a:t>
            </a:r>
            <a:r>
              <a:rPr lang="en-US" sz="2400" b="1">
                <a:latin typeface="Arial" charset="0"/>
              </a:rPr>
              <a:t>Học hát: </a:t>
            </a:r>
            <a:r>
              <a:rPr lang="en-US" sz="2400" b="1" i="1">
                <a:latin typeface="Arial" charset="0"/>
              </a:rPr>
              <a:t>Bài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973</TotalTime>
  <Words>294</Words>
  <Application>Microsoft PowerPoint</Application>
  <PresentationFormat>On-screen Show (4:3)</PresentationFormat>
  <Paragraphs>48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Times New Roman</vt:lpstr>
      <vt:lpstr>Arial</vt:lpstr>
      <vt:lpstr>Default Design</vt:lpstr>
      <vt:lpstr>Slide 1</vt:lpstr>
      <vt:lpstr>Slide 2</vt:lpstr>
      <vt:lpstr>Slide 3</vt:lpstr>
      <vt:lpstr>*Hát kết hợp vỗ đệm theo phách:</vt:lpstr>
      <vt:lpstr>*Hát kết hợp vỗ đệm theo nhịp 3: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CSTeam</cp:lastModifiedBy>
  <cp:revision>93</cp:revision>
  <cp:lastPrinted>1601-01-01T00:00:00Z</cp:lastPrinted>
  <dcterms:created xsi:type="dcterms:W3CDTF">1601-01-01T00:00:00Z</dcterms:created>
  <dcterms:modified xsi:type="dcterms:W3CDTF">2016-06-29T09:51:42Z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