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2" r:id="rId2"/>
    <p:sldId id="286" r:id="rId3"/>
    <p:sldId id="274" r:id="rId4"/>
    <p:sldId id="281" r:id="rId5"/>
    <p:sldId id="282" r:id="rId6"/>
    <p:sldId id="283" r:id="rId7"/>
    <p:sldId id="256" r:id="rId8"/>
    <p:sldId id="257" r:id="rId9"/>
    <p:sldId id="258" r:id="rId10"/>
    <p:sldId id="259" r:id="rId11"/>
    <p:sldId id="277" r:id="rId12"/>
    <p:sldId id="275" r:id="rId13"/>
    <p:sldId id="261" r:id="rId14"/>
    <p:sldId id="284" r:id="rId15"/>
    <p:sldId id="262" r:id="rId16"/>
    <p:sldId id="285" r:id="rId17"/>
    <p:sldId id="278" r:id="rId18"/>
    <p:sldId id="264" r:id="rId19"/>
    <p:sldId id="280" r:id="rId20"/>
    <p:sldId id="265" r:id="rId21"/>
    <p:sldId id="266" r:id="rId22"/>
    <p:sldId id="287" r:id="rId23"/>
    <p:sldId id="267"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7EEE"/>
    <a:srgbClr val="FC968E"/>
    <a:srgbClr val="E09E97"/>
    <a:srgbClr val="FA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11C85-CE26-485C-AD65-B40C8D6BF591}" type="datetimeFigureOut">
              <a:rPr lang="vi-VN" smtClean="0"/>
              <a:t>04/09/2021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040A5-FEE6-450D-8B89-723A688876A0}" type="slidenum">
              <a:rPr lang="vi-VN" smtClean="0"/>
              <a:t>‹#›</a:t>
            </a:fld>
            <a:endParaRPr lang="vi-VN"/>
          </a:p>
        </p:txBody>
      </p:sp>
    </p:spTree>
    <p:extLst>
      <p:ext uri="{BB962C8B-B14F-4D97-AF65-F5344CB8AC3E}">
        <p14:creationId xmlns:p14="http://schemas.microsoft.com/office/powerpoint/2010/main" val="370206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2015D62-7308-4E6A-A0F3-570F59F53007}" type="datetimeFigureOut">
              <a:rPr lang="vi-VN" smtClean="0"/>
              <a:t>04/09/2021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20062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2015D62-7308-4E6A-A0F3-570F59F53007}" type="datetimeFigureOut">
              <a:rPr lang="vi-VN" smtClean="0"/>
              <a:t>04/09/2021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132574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2015D62-7308-4E6A-A0F3-570F59F53007}" type="datetimeFigureOut">
              <a:rPr lang="vi-VN" smtClean="0"/>
              <a:t>04/09/2021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320949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2015D62-7308-4E6A-A0F3-570F59F53007}" type="datetimeFigureOut">
              <a:rPr lang="vi-VN" smtClean="0"/>
              <a:t>04/09/2021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12254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15D62-7308-4E6A-A0F3-570F59F53007}" type="datetimeFigureOut">
              <a:rPr lang="vi-VN" smtClean="0"/>
              <a:t>04/09/2021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99456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2015D62-7308-4E6A-A0F3-570F59F53007}" type="datetimeFigureOut">
              <a:rPr lang="vi-VN" smtClean="0"/>
              <a:t>04/09/2021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55894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2015D62-7308-4E6A-A0F3-570F59F53007}" type="datetimeFigureOut">
              <a:rPr lang="vi-VN" smtClean="0"/>
              <a:t>04/09/2021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316070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2015D62-7308-4E6A-A0F3-570F59F53007}" type="datetimeFigureOut">
              <a:rPr lang="vi-VN" smtClean="0"/>
              <a:t>04/09/2021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369528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15D62-7308-4E6A-A0F3-570F59F53007}" type="datetimeFigureOut">
              <a:rPr lang="vi-VN" smtClean="0"/>
              <a:t>04/09/2021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173981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15D62-7308-4E6A-A0F3-570F59F53007}" type="datetimeFigureOut">
              <a:rPr lang="vi-VN" smtClean="0"/>
              <a:t>04/09/2021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361116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15D62-7308-4E6A-A0F3-570F59F53007}" type="datetimeFigureOut">
              <a:rPr lang="vi-VN" smtClean="0"/>
              <a:t>04/09/2021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BDF777-4E14-42C1-8495-C97168D1E597}" type="slidenum">
              <a:rPr lang="vi-VN" smtClean="0"/>
              <a:t>‹#›</a:t>
            </a:fld>
            <a:endParaRPr lang="vi-VN"/>
          </a:p>
        </p:txBody>
      </p:sp>
    </p:spTree>
    <p:extLst>
      <p:ext uri="{BB962C8B-B14F-4D97-AF65-F5344CB8AC3E}">
        <p14:creationId xmlns:p14="http://schemas.microsoft.com/office/powerpoint/2010/main" val="2706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15D62-7308-4E6A-A0F3-570F59F53007}" type="datetimeFigureOut">
              <a:rPr lang="vi-VN" smtClean="0"/>
              <a:t>04/09/2021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DF777-4E14-42C1-8495-C97168D1E597}" type="slidenum">
              <a:rPr lang="vi-VN" smtClean="0"/>
              <a:t>‹#›</a:t>
            </a:fld>
            <a:endParaRPr lang="vi-VN"/>
          </a:p>
        </p:txBody>
      </p:sp>
    </p:spTree>
    <p:extLst>
      <p:ext uri="{BB962C8B-B14F-4D97-AF65-F5344CB8AC3E}">
        <p14:creationId xmlns:p14="http://schemas.microsoft.com/office/powerpoint/2010/main" val="300599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788" y="4535855"/>
            <a:ext cx="9118212" cy="2061796"/>
          </a:xfrm>
          <a:prstGeom prst="rect">
            <a:avLst/>
          </a:prstGeom>
        </p:spPr>
      </p:pic>
      <p:sp>
        <p:nvSpPr>
          <p:cNvPr id="7" name="TextBox 6"/>
          <p:cNvSpPr txBox="1"/>
          <p:nvPr/>
        </p:nvSpPr>
        <p:spPr>
          <a:xfrm>
            <a:off x="2975802" y="2131787"/>
            <a:ext cx="6054599" cy="1569660"/>
          </a:xfrm>
          <a:prstGeom prst="rect">
            <a:avLst/>
          </a:prstGeom>
          <a:noFill/>
        </p:spPr>
        <p:txBody>
          <a:bodyPr wrap="square" rtlCol="0">
            <a:spAutoFit/>
          </a:bodyPr>
          <a:lstStyle/>
          <a:p>
            <a:pPr algn="ctr"/>
            <a:r>
              <a:rPr lang="en-US" sz="9600" b="1" dirty="0" smtClean="0">
                <a:solidFill>
                  <a:srgbClr val="E91E26"/>
                </a:solidFill>
                <a:latin typeface="Times New Roman" panose="02020603050405020304" pitchFamily="18" charset="0"/>
                <a:cs typeface="Times New Roman" panose="02020603050405020304" pitchFamily="18" charset="0"/>
              </a:rPr>
              <a:t>Đạo đức 5</a:t>
            </a:r>
            <a:endParaRPr lang="vi-VN" sz="9600" b="1" dirty="0">
              <a:solidFill>
                <a:srgbClr val="E91E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81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inh bai 141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28" y="134470"/>
            <a:ext cx="5634319" cy="5165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5" descr="hinh bai 141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670" y="134470"/>
            <a:ext cx="5566791" cy="5165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65729" y="5311588"/>
            <a:ext cx="10058400" cy="1446550"/>
          </a:xfrm>
          <a:prstGeom prst="rect">
            <a:avLst/>
          </a:prstGeom>
          <a:noFill/>
        </p:spPr>
        <p:txBody>
          <a:bodyPr wrap="square" rtlCol="0">
            <a:spAutoFit/>
          </a:bodyPr>
          <a:lstStyle/>
          <a:p>
            <a:r>
              <a:rPr lang="en-US" sz="4400" b="1" dirty="0" smtClean="0">
                <a:solidFill>
                  <a:srgbClr val="0070C0"/>
                </a:solidFill>
                <a:latin typeface="Times New Roman" panose="02020603050405020304" pitchFamily="18" charset="0"/>
                <a:cs typeface="Times New Roman" panose="02020603050405020304" pitchFamily="18" charset="0"/>
              </a:rPr>
              <a:t>Theo </a:t>
            </a:r>
            <a:r>
              <a:rPr lang="en-US" sz="4400" b="1" dirty="0" err="1" smtClean="0">
                <a:solidFill>
                  <a:srgbClr val="0070C0"/>
                </a:solidFill>
                <a:latin typeface="Times New Roman" panose="02020603050405020304" pitchFamily="18" charset="0"/>
                <a:cs typeface="Times New Roman" panose="02020603050405020304" pitchFamily="18" charset="0"/>
              </a:rPr>
              <a:t>em</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học</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sinh</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lớp</a:t>
            </a:r>
            <a:r>
              <a:rPr lang="en-US" sz="4400" b="1" dirty="0" smtClean="0">
                <a:solidFill>
                  <a:srgbClr val="0070C0"/>
                </a:solidFill>
                <a:latin typeface="Times New Roman" panose="02020603050405020304" pitchFamily="18" charset="0"/>
                <a:cs typeface="Times New Roman" panose="02020603050405020304" pitchFamily="18" charset="0"/>
              </a:rPr>
              <a:t> 5 </a:t>
            </a:r>
            <a:r>
              <a:rPr lang="en-US" sz="4400" b="1" dirty="0" err="1" smtClean="0">
                <a:solidFill>
                  <a:srgbClr val="0070C0"/>
                </a:solidFill>
                <a:latin typeface="Times New Roman" panose="02020603050405020304" pitchFamily="18" charset="0"/>
                <a:cs typeface="Times New Roman" panose="02020603050405020304" pitchFamily="18" charset="0"/>
              </a:rPr>
              <a:t>có</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gì</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khác</a:t>
            </a:r>
            <a:r>
              <a:rPr lang="en-US" sz="4400" b="1" dirty="0" smtClean="0">
                <a:solidFill>
                  <a:srgbClr val="0070C0"/>
                </a:solidFill>
                <a:latin typeface="Times New Roman" panose="02020603050405020304" pitchFamily="18" charset="0"/>
                <a:cs typeface="Times New Roman" panose="02020603050405020304" pitchFamily="18" charset="0"/>
              </a:rPr>
              <a:t> so </a:t>
            </a:r>
            <a:r>
              <a:rPr lang="en-US" sz="4400" b="1" dirty="0" err="1" smtClean="0">
                <a:solidFill>
                  <a:srgbClr val="0070C0"/>
                </a:solidFill>
                <a:latin typeface="Times New Roman" panose="02020603050405020304" pitchFamily="18" charset="0"/>
                <a:cs typeface="Times New Roman" panose="02020603050405020304" pitchFamily="18" charset="0"/>
              </a:rPr>
              <a:t>với</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học</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sinh</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các</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khối</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lớp</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khác</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trong</a:t>
            </a:r>
            <a:r>
              <a:rPr 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err="1" smtClean="0">
                <a:solidFill>
                  <a:srgbClr val="0070C0"/>
                </a:solidFill>
                <a:latin typeface="Times New Roman" panose="02020603050405020304" pitchFamily="18" charset="0"/>
                <a:cs typeface="Times New Roman" panose="02020603050405020304" pitchFamily="18" charset="0"/>
              </a:rPr>
              <a:t>trường</a:t>
            </a:r>
            <a:r>
              <a:rPr lang="en-US" sz="4400" b="1" dirty="0" smtClean="0">
                <a:solidFill>
                  <a:srgbClr val="0070C0"/>
                </a:solidFill>
                <a:latin typeface="Times New Roman" panose="02020603050405020304" pitchFamily="18" charset="0"/>
                <a:cs typeface="Times New Roman" panose="02020603050405020304" pitchFamily="18" charset="0"/>
              </a:rPr>
              <a:t>?</a:t>
            </a:r>
            <a:endParaRPr lang="vi-VN" sz="4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75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inh bai 141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28" y="0"/>
            <a:ext cx="5634319" cy="5165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5" descr="hinh bai 141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670" y="0"/>
            <a:ext cx="5566791" cy="5165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2258" y="5438197"/>
            <a:ext cx="12515557" cy="861774"/>
          </a:xfrm>
          <a:prstGeom prst="rect">
            <a:avLst/>
          </a:prstGeom>
          <a:noFill/>
        </p:spPr>
        <p:txBody>
          <a:bodyPr wrap="square" rtlCol="0">
            <a:spAutoFit/>
          </a:bodyPr>
          <a:lstStyle/>
          <a:p>
            <a:pPr algn="ctr"/>
            <a:r>
              <a:rPr lang="en-US" sz="5000" b="1" dirty="0" smtClean="0">
                <a:solidFill>
                  <a:srgbClr val="0070C0"/>
                </a:solidFill>
                <a:latin typeface="Times New Roman" panose="02020603050405020304" pitchFamily="18" charset="0"/>
                <a:cs typeface="Times New Roman" panose="02020603050405020304" pitchFamily="18" charset="0"/>
              </a:rPr>
              <a:t>Học sinh lớp 5 là học sinh lớn nhất trường</a:t>
            </a:r>
            <a:endParaRPr lang="vi-VN" sz="5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5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4" name="Cloud Callout 3"/>
          <p:cNvSpPr/>
          <p:nvPr/>
        </p:nvSpPr>
        <p:spPr>
          <a:xfrm>
            <a:off x="1415458" y="156399"/>
            <a:ext cx="9740221" cy="6553889"/>
          </a:xfrm>
          <a:prstGeom prst="cloudCallout">
            <a:avLst>
              <a:gd name="adj1" fmla="val -49198"/>
              <a:gd name="adj2" fmla="val 4520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smtClean="0">
                <a:solidFill>
                  <a:srgbClr val="002060"/>
                </a:solidFill>
                <a:latin typeface="+mj-lt"/>
              </a:rPr>
              <a:t>Chúng ta cần phải làm gì để xứng đáng là học sinh lớp 5 ?</a:t>
            </a:r>
            <a:endParaRPr lang="vi-VN" sz="6000" b="1" dirty="0">
              <a:solidFill>
                <a:srgbClr val="002060"/>
              </a:solidFill>
              <a:latin typeface="+mj-lt"/>
            </a:endParaRPr>
          </a:p>
        </p:txBody>
      </p:sp>
    </p:spTree>
    <p:extLst>
      <p:ext uri="{BB962C8B-B14F-4D97-AF65-F5344CB8AC3E}">
        <p14:creationId xmlns:p14="http://schemas.microsoft.com/office/powerpoint/2010/main" val="1127469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p:cNvSpPr/>
          <p:nvPr/>
        </p:nvSpPr>
        <p:spPr>
          <a:xfrm>
            <a:off x="4149731" y="447716"/>
            <a:ext cx="4156994" cy="899750"/>
          </a:xfrm>
          <a:prstGeom prst="roundRect">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vi-VN" sz="3600" b="1" dirty="0">
                <a:solidFill>
                  <a:schemeClr val="tx1"/>
                </a:solidFill>
                <a:latin typeface="+mj-lt"/>
              </a:rPr>
              <a:t>KẾT LUẬN</a:t>
            </a:r>
          </a:p>
        </p:txBody>
      </p:sp>
      <p:sp>
        <p:nvSpPr>
          <p:cNvPr id="4" name="Flowchart: Process 3"/>
          <p:cNvSpPr/>
          <p:nvPr/>
        </p:nvSpPr>
        <p:spPr>
          <a:xfrm>
            <a:off x="3146611" y="1795181"/>
            <a:ext cx="6163235" cy="4719919"/>
          </a:xfrm>
          <a:prstGeom prst="flowChartProcess">
            <a:avLst/>
          </a:prstGeom>
          <a:solidFill>
            <a:srgbClr val="FFFF66"/>
          </a:solidFill>
          <a:ln w="5715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just">
              <a:lnSpc>
                <a:spcPct val="150000"/>
              </a:lnSpc>
            </a:pPr>
            <a:r>
              <a:rPr lang="vi-VN" sz="3600" b="1" dirty="0" smtClean="0">
                <a:solidFill>
                  <a:schemeClr val="tx1"/>
                </a:solidFill>
                <a:latin typeface="Times New Roman" panose="02020603050405020304" pitchFamily="18" charset="0"/>
                <a:cs typeface="Times New Roman" panose="02020603050405020304" pitchFamily="18" charset="0"/>
              </a:rPr>
              <a:t>Năm nay em đã lên lớp 5, lớp lớn nhất trường. Em rất vui và tự hào. Em sẽ cố gắng chăm ngoan, học giỏi để xứng đáng là học sinh lớp 5.</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1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2152357" y="2252858"/>
            <a:ext cx="766689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buClr>
                <a:schemeClr val="folHlink"/>
              </a:buClr>
              <a:buSzPct val="60000"/>
              <a:buFont typeface="Wingdings" panose="05000000000000000000" pitchFamily="2" charset="2"/>
              <a:buNone/>
            </a:pPr>
            <a:r>
              <a:rPr lang="en-US" altLang="vi-VN" sz="2300" b="1" dirty="0">
                <a:cs typeface="Times New Roman" panose="02020603050405020304" pitchFamily="18" charset="0"/>
              </a:rPr>
              <a:t>  </a:t>
            </a:r>
            <a:r>
              <a:rPr lang="en-US" altLang="vi-VN" sz="5100" b="1" dirty="0">
                <a:solidFill>
                  <a:srgbClr val="FF0000"/>
                </a:solidFill>
                <a:cs typeface="Times New Roman" panose="02020603050405020304" pitchFamily="18" charset="0"/>
              </a:rPr>
              <a:t>Hoạt động </a:t>
            </a:r>
            <a:r>
              <a:rPr lang="en-US" altLang="vi-VN" sz="5100" b="1" dirty="0" smtClean="0">
                <a:solidFill>
                  <a:srgbClr val="FF0000"/>
                </a:solidFill>
                <a:cs typeface="Times New Roman" panose="02020603050405020304" pitchFamily="18" charset="0"/>
              </a:rPr>
              <a:t>2: </a:t>
            </a:r>
            <a:r>
              <a:rPr lang="en-US" altLang="vi-VN" sz="5100" b="1" dirty="0">
                <a:solidFill>
                  <a:srgbClr val="FF0000"/>
                </a:solidFill>
                <a:cs typeface="Times New Roman" panose="02020603050405020304" pitchFamily="18" charset="0"/>
              </a:rPr>
              <a:t/>
            </a:r>
            <a:br>
              <a:rPr lang="en-US" altLang="vi-VN" sz="5100" b="1" dirty="0">
                <a:solidFill>
                  <a:srgbClr val="FF0000"/>
                </a:solidFill>
                <a:cs typeface="Times New Roman" panose="02020603050405020304" pitchFamily="18" charset="0"/>
              </a:rPr>
            </a:br>
            <a:r>
              <a:rPr lang="en-US" altLang="vi-VN" sz="5100" b="1" dirty="0" smtClean="0">
                <a:solidFill>
                  <a:srgbClr val="FF0000"/>
                </a:solidFill>
                <a:cs typeface="Times New Roman" panose="02020603050405020304" pitchFamily="18" charset="0"/>
              </a:rPr>
              <a:t>Những hành động cần thiết của HS lớp 5</a:t>
            </a:r>
            <a:endParaRPr lang="vi-VN" altLang="vi-VN" sz="51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308369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1277600" y="1287244"/>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1</a:t>
            </a:r>
          </a:p>
        </p:txBody>
      </p:sp>
      <p:sp>
        <p:nvSpPr>
          <p:cNvPr id="37" name="Oval 36"/>
          <p:cNvSpPr/>
          <p:nvPr/>
        </p:nvSpPr>
        <p:spPr>
          <a:xfrm>
            <a:off x="11277600" y="1287244"/>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2</a:t>
            </a:r>
          </a:p>
        </p:txBody>
      </p:sp>
      <p:sp>
        <p:nvSpPr>
          <p:cNvPr id="6" name="TextBox 5"/>
          <p:cNvSpPr txBox="1"/>
          <p:nvPr/>
        </p:nvSpPr>
        <p:spPr>
          <a:xfrm>
            <a:off x="1389172" y="1287244"/>
            <a:ext cx="10087134" cy="5570756"/>
          </a:xfrm>
          <a:prstGeom prst="rect">
            <a:avLst/>
          </a:prstGeom>
          <a:noFill/>
        </p:spPr>
        <p:txBody>
          <a:bodyPr wrap="square" rtlCol="0">
            <a:spAutoFit/>
          </a:bodyPr>
          <a:lstStyle/>
          <a:p>
            <a:pPr marL="342900" indent="-342900">
              <a:lnSpc>
                <a:spcPct val="150000"/>
              </a:lnSpc>
              <a:buAutoNum type="alphaLcParenR"/>
            </a:pPr>
            <a:r>
              <a:rPr lang="en-US" sz="3200" dirty="0" smtClean="0">
                <a:latin typeface="Times New Roman" panose="02020603050405020304" pitchFamily="18" charset="0"/>
                <a:cs typeface="Times New Roman" panose="02020603050405020304" pitchFamily="18" charset="0"/>
              </a:rPr>
              <a:t>Thực hiện tốt </a:t>
            </a:r>
            <a:r>
              <a:rPr lang="en-US" sz="3200" i="1" dirty="0" smtClean="0">
                <a:latin typeface="Times New Roman" panose="02020603050405020304" pitchFamily="18" charset="0"/>
                <a:cs typeface="Times New Roman" panose="02020603050405020304" pitchFamily="18" charset="0"/>
              </a:rPr>
              <a:t>Năm điều Bác Hồ dạy thiếu niên, nhi đồng.</a:t>
            </a:r>
          </a:p>
          <a:p>
            <a:pPr marL="342900" indent="-342900">
              <a:lnSpc>
                <a:spcPct val="150000"/>
              </a:lnSpc>
              <a:buAutoNum type="alphaLcParenR"/>
            </a:pPr>
            <a:r>
              <a:rPr lang="en-US" sz="3200" dirty="0" smtClean="0">
                <a:latin typeface="Times New Roman" panose="02020603050405020304" pitchFamily="18" charset="0"/>
                <a:cs typeface="Times New Roman" panose="02020603050405020304" pitchFamily="18" charset="0"/>
              </a:rPr>
              <a:t>Thực hiện đúng nội quy của trường, lớp.</a:t>
            </a:r>
          </a:p>
          <a:p>
            <a:pPr marL="342900" indent="-342900">
              <a:lnSpc>
                <a:spcPct val="150000"/>
              </a:lnSpc>
              <a:buAutoNum type="alphaLcParenR"/>
            </a:pPr>
            <a:r>
              <a:rPr lang="en-US" sz="3200" dirty="0" smtClean="0">
                <a:latin typeface="Times New Roman" panose="02020603050405020304" pitchFamily="18" charset="0"/>
                <a:cs typeface="Times New Roman" panose="02020603050405020304" pitchFamily="18" charset="0"/>
              </a:rPr>
              <a:t>Tích cực tham gia các hoạt động tập thể, hoạt động xã hội do lớp, trường, địa phương tổ chức.</a:t>
            </a:r>
          </a:p>
          <a:p>
            <a:pPr marL="342900" indent="-342900">
              <a:lnSpc>
                <a:spcPct val="150000"/>
              </a:lnSpc>
              <a:buAutoNum type="alphaLcParenR"/>
            </a:pPr>
            <a:r>
              <a:rPr lang="en-US" sz="3200" dirty="0" smtClean="0">
                <a:latin typeface="Times New Roman" panose="02020603050405020304" pitchFamily="18" charset="0"/>
                <a:cs typeface="Times New Roman" panose="02020603050405020304" pitchFamily="18" charset="0"/>
              </a:rPr>
              <a:t>Nhường nhịn, giúp đỡ các em học sinh nhỏ.</a:t>
            </a:r>
          </a:p>
          <a:p>
            <a:pPr marL="342900" indent="-342900">
              <a:lnSpc>
                <a:spcPct val="150000"/>
              </a:lnSpc>
              <a:buAutoNum type="alphaLcParenR"/>
            </a:pPr>
            <a:r>
              <a:rPr lang="en-US" sz="3200" dirty="0" smtClean="0">
                <a:latin typeface="Times New Roman" panose="02020603050405020304" pitchFamily="18" charset="0"/>
                <a:cs typeface="Times New Roman" panose="02020603050405020304" pitchFamily="18" charset="0"/>
              </a:rPr>
              <a:t>Buộc các em nhỏ phải làm theo mọi ý muốn của mình.</a:t>
            </a:r>
          </a:p>
          <a:p>
            <a:pPr marL="444500" indent="-444500">
              <a:lnSpc>
                <a:spcPct val="150000"/>
              </a:lnSpc>
            </a:pPr>
            <a:r>
              <a:rPr lang="en-US" sz="3200" dirty="0" smtClean="0">
                <a:latin typeface="Times New Roman" panose="02020603050405020304" pitchFamily="18" charset="0"/>
                <a:cs typeface="Times New Roman" panose="02020603050405020304" pitchFamily="18" charset="0"/>
              </a:rPr>
              <a:t>g) Gương mẫu về mọi mặt cho các em lớp dưới noi theo.</a:t>
            </a:r>
          </a:p>
          <a:p>
            <a:endParaRPr lang="vi-VN" sz="2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966" t="-2338" r="9675" b="4676"/>
          <a:stretch/>
        </p:blipFill>
        <p:spPr>
          <a:xfrm>
            <a:off x="79711" y="1178867"/>
            <a:ext cx="1249708" cy="1161853"/>
          </a:xfrm>
          <a:prstGeom prst="ellipse">
            <a:avLst/>
          </a:prstGeom>
          <a:ln>
            <a:noFill/>
          </a:ln>
          <a:effectLst>
            <a:softEdge rad="112500"/>
          </a:effec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966" t="-2338" r="9675" b="4676"/>
          <a:stretch/>
        </p:blipFill>
        <p:spPr>
          <a:xfrm>
            <a:off x="62507" y="2040696"/>
            <a:ext cx="1249708" cy="1161853"/>
          </a:xfrm>
          <a:prstGeom prst="ellipse">
            <a:avLst/>
          </a:prstGeom>
          <a:ln>
            <a:noFill/>
          </a:ln>
          <a:effectLst>
            <a:softEdge rad="112500"/>
          </a:effectLst>
        </p:spPr>
      </p:pic>
      <p:sp>
        <p:nvSpPr>
          <p:cNvPr id="11" name="Pentagon 10"/>
          <p:cNvSpPr/>
          <p:nvPr/>
        </p:nvSpPr>
        <p:spPr>
          <a:xfrm>
            <a:off x="232458" y="-5534"/>
            <a:ext cx="8507402" cy="1250575"/>
          </a:xfrm>
          <a:prstGeom prst="homePlate">
            <a:avLst>
              <a:gd name="adj" fmla="val 81183"/>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smtClean="0">
                <a:solidFill>
                  <a:srgbClr val="C00000"/>
                </a:solidFill>
                <a:latin typeface="+mj-lt"/>
              </a:rPr>
              <a:t>Theo em, học sinh lớp 5 phải có những hành động, việc làm nào dưới đây?</a:t>
            </a:r>
            <a:endParaRPr lang="vi-VN" sz="2800" b="1" dirty="0">
              <a:solidFill>
                <a:srgbClr val="C00000"/>
              </a:solidFill>
              <a:latin typeface="+mj-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60" y="4886062"/>
            <a:ext cx="1128386" cy="1093844"/>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966" t="-2338" r="9675" b="4676"/>
          <a:stretch/>
        </p:blipFill>
        <p:spPr>
          <a:xfrm>
            <a:off x="62507" y="2956142"/>
            <a:ext cx="1249708" cy="1161853"/>
          </a:xfrm>
          <a:prstGeom prst="ellipse">
            <a:avLst/>
          </a:prstGeom>
          <a:ln>
            <a:noFill/>
          </a:ln>
          <a:effectLst>
            <a:softEdge rad="112500"/>
          </a:effectLst>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966" t="-2338" r="9675" b="4676"/>
          <a:stretch/>
        </p:blipFill>
        <p:spPr>
          <a:xfrm>
            <a:off x="62507" y="3936343"/>
            <a:ext cx="1249708" cy="1161853"/>
          </a:xfrm>
          <a:prstGeom prst="ellipse">
            <a:avLst/>
          </a:prstGeom>
          <a:ln>
            <a:noFill/>
          </a:ln>
          <a:effectLst>
            <a:softEdge rad="112500"/>
          </a:effectLst>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966" t="-2338" r="9675" b="4676"/>
          <a:stretch/>
        </p:blipFill>
        <p:spPr>
          <a:xfrm>
            <a:off x="68472" y="5679574"/>
            <a:ext cx="1249708" cy="1161853"/>
          </a:xfrm>
          <a:prstGeom prst="ellipse">
            <a:avLst/>
          </a:prstGeom>
          <a:ln>
            <a:noFill/>
          </a:ln>
          <a:effectLst>
            <a:softEdge rad="112500"/>
          </a:effectLst>
        </p:spPr>
      </p:pic>
      <p:sp>
        <p:nvSpPr>
          <p:cNvPr id="30" name="Oval 29"/>
          <p:cNvSpPr/>
          <p:nvPr/>
        </p:nvSpPr>
        <p:spPr>
          <a:xfrm>
            <a:off x="11277600" y="1287244"/>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a:solidFill>
                  <a:schemeClr val="tx1"/>
                </a:solidFill>
              </a:rPr>
              <a:t>3</a:t>
            </a:r>
            <a:endParaRPr lang="en-US" sz="3600" b="1" dirty="0" smtClean="0">
              <a:solidFill>
                <a:schemeClr val="tx1"/>
              </a:solidFill>
            </a:endParaRPr>
          </a:p>
        </p:txBody>
      </p:sp>
      <p:sp>
        <p:nvSpPr>
          <p:cNvPr id="42" name="Oval 41"/>
          <p:cNvSpPr/>
          <p:nvPr/>
        </p:nvSpPr>
        <p:spPr>
          <a:xfrm>
            <a:off x="11277600" y="2201644"/>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1</a:t>
            </a:r>
          </a:p>
        </p:txBody>
      </p:sp>
      <p:sp>
        <p:nvSpPr>
          <p:cNvPr id="43" name="Oval 42"/>
          <p:cNvSpPr/>
          <p:nvPr/>
        </p:nvSpPr>
        <p:spPr>
          <a:xfrm>
            <a:off x="11277600" y="2201644"/>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2</a:t>
            </a:r>
          </a:p>
        </p:txBody>
      </p:sp>
      <p:sp>
        <p:nvSpPr>
          <p:cNvPr id="44" name="Oval 43"/>
          <p:cNvSpPr/>
          <p:nvPr/>
        </p:nvSpPr>
        <p:spPr>
          <a:xfrm>
            <a:off x="11277600" y="2201644"/>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a:solidFill>
                  <a:schemeClr val="tx1"/>
                </a:solidFill>
              </a:rPr>
              <a:t>3</a:t>
            </a:r>
            <a:endParaRPr lang="en-US" sz="3600" b="1" dirty="0" smtClean="0">
              <a:solidFill>
                <a:schemeClr val="tx1"/>
              </a:solidFill>
            </a:endParaRPr>
          </a:p>
        </p:txBody>
      </p:sp>
      <p:sp>
        <p:nvSpPr>
          <p:cNvPr id="45" name="Oval 44"/>
          <p:cNvSpPr/>
          <p:nvPr/>
        </p:nvSpPr>
        <p:spPr>
          <a:xfrm>
            <a:off x="11277600" y="3144180"/>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1</a:t>
            </a:r>
          </a:p>
        </p:txBody>
      </p:sp>
      <p:sp>
        <p:nvSpPr>
          <p:cNvPr id="46" name="Oval 45"/>
          <p:cNvSpPr/>
          <p:nvPr/>
        </p:nvSpPr>
        <p:spPr>
          <a:xfrm>
            <a:off x="11277600" y="3144180"/>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2</a:t>
            </a:r>
          </a:p>
        </p:txBody>
      </p:sp>
      <p:sp>
        <p:nvSpPr>
          <p:cNvPr id="47" name="Oval 46"/>
          <p:cNvSpPr/>
          <p:nvPr/>
        </p:nvSpPr>
        <p:spPr>
          <a:xfrm>
            <a:off x="11277600" y="3144180"/>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a:solidFill>
                  <a:schemeClr val="tx1"/>
                </a:solidFill>
              </a:rPr>
              <a:t>3</a:t>
            </a:r>
            <a:endParaRPr lang="en-US" sz="3600" b="1" dirty="0" smtClean="0">
              <a:solidFill>
                <a:schemeClr val="tx1"/>
              </a:solidFill>
            </a:endParaRPr>
          </a:p>
        </p:txBody>
      </p:sp>
      <p:sp>
        <p:nvSpPr>
          <p:cNvPr id="48" name="Oval 47"/>
          <p:cNvSpPr/>
          <p:nvPr/>
        </p:nvSpPr>
        <p:spPr>
          <a:xfrm>
            <a:off x="11277600" y="4086716"/>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1</a:t>
            </a:r>
          </a:p>
        </p:txBody>
      </p:sp>
      <p:sp>
        <p:nvSpPr>
          <p:cNvPr id="49" name="Oval 48"/>
          <p:cNvSpPr/>
          <p:nvPr/>
        </p:nvSpPr>
        <p:spPr>
          <a:xfrm>
            <a:off x="11277600" y="4086716"/>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2</a:t>
            </a:r>
          </a:p>
        </p:txBody>
      </p:sp>
      <p:sp>
        <p:nvSpPr>
          <p:cNvPr id="50" name="Oval 49"/>
          <p:cNvSpPr/>
          <p:nvPr/>
        </p:nvSpPr>
        <p:spPr>
          <a:xfrm>
            <a:off x="11277600" y="4086716"/>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a:solidFill>
                  <a:schemeClr val="tx1"/>
                </a:solidFill>
              </a:rPr>
              <a:t>3</a:t>
            </a:r>
            <a:endParaRPr lang="en-US" sz="3600" b="1" dirty="0" smtClean="0">
              <a:solidFill>
                <a:schemeClr val="tx1"/>
              </a:solidFill>
            </a:endParaRPr>
          </a:p>
        </p:txBody>
      </p:sp>
      <p:sp>
        <p:nvSpPr>
          <p:cNvPr id="51" name="Oval 50"/>
          <p:cNvSpPr/>
          <p:nvPr/>
        </p:nvSpPr>
        <p:spPr>
          <a:xfrm>
            <a:off x="11277600" y="5029252"/>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1</a:t>
            </a:r>
          </a:p>
        </p:txBody>
      </p:sp>
      <p:sp>
        <p:nvSpPr>
          <p:cNvPr id="52" name="Oval 51"/>
          <p:cNvSpPr/>
          <p:nvPr/>
        </p:nvSpPr>
        <p:spPr>
          <a:xfrm>
            <a:off x="11277600" y="5029252"/>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2</a:t>
            </a:r>
          </a:p>
        </p:txBody>
      </p:sp>
      <p:sp>
        <p:nvSpPr>
          <p:cNvPr id="53" name="Oval 52"/>
          <p:cNvSpPr/>
          <p:nvPr/>
        </p:nvSpPr>
        <p:spPr>
          <a:xfrm>
            <a:off x="11277600" y="5029252"/>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a:solidFill>
                  <a:schemeClr val="tx1"/>
                </a:solidFill>
              </a:rPr>
              <a:t>3</a:t>
            </a:r>
            <a:endParaRPr lang="en-US" sz="3600" b="1" dirty="0" smtClean="0">
              <a:solidFill>
                <a:schemeClr val="tx1"/>
              </a:solidFill>
            </a:endParaRPr>
          </a:p>
        </p:txBody>
      </p:sp>
      <p:sp>
        <p:nvSpPr>
          <p:cNvPr id="54" name="Oval 53"/>
          <p:cNvSpPr/>
          <p:nvPr/>
        </p:nvSpPr>
        <p:spPr>
          <a:xfrm>
            <a:off x="11277600" y="5943600"/>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1</a:t>
            </a:r>
          </a:p>
        </p:txBody>
      </p:sp>
      <p:sp>
        <p:nvSpPr>
          <p:cNvPr id="55" name="Oval 54"/>
          <p:cNvSpPr/>
          <p:nvPr/>
        </p:nvSpPr>
        <p:spPr>
          <a:xfrm>
            <a:off x="11277600" y="5943600"/>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smtClean="0">
                <a:solidFill>
                  <a:schemeClr val="tx1"/>
                </a:solidFill>
              </a:rPr>
              <a:t>2</a:t>
            </a:r>
          </a:p>
        </p:txBody>
      </p:sp>
      <p:sp>
        <p:nvSpPr>
          <p:cNvPr id="56" name="Oval 55"/>
          <p:cNvSpPr/>
          <p:nvPr/>
        </p:nvSpPr>
        <p:spPr>
          <a:xfrm>
            <a:off x="11277600" y="5943600"/>
            <a:ext cx="914400" cy="9144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600" b="1" dirty="0">
                <a:solidFill>
                  <a:schemeClr val="tx1"/>
                </a:solidFill>
              </a:rPr>
              <a:t>3</a:t>
            </a:r>
            <a:endParaRPr lang="en-US" sz="3600" b="1" dirty="0" smtClean="0">
              <a:solidFill>
                <a:schemeClr val="tx1"/>
              </a:solidFill>
            </a:endParaRPr>
          </a:p>
        </p:txBody>
      </p:sp>
      <p:pic>
        <p:nvPicPr>
          <p:cNvPr id="57" name="Picture 56"/>
          <p:cNvPicPr>
            <a:picLocks noChangeAspect="1"/>
          </p:cNvPicPr>
          <p:nvPr/>
        </p:nvPicPr>
        <p:blipFill rotWithShape="1">
          <a:blip r:embed="rId3" cstate="print">
            <a:extLst>
              <a:ext uri="{28A0092B-C50C-407E-A947-70E740481C1C}">
                <a14:useLocalDpi xmlns:a14="http://schemas.microsoft.com/office/drawing/2010/main" val="0"/>
              </a:ext>
            </a:extLst>
          </a:blip>
          <a:srcRect l="-966" t="-2338" r="9675" b="4676"/>
          <a:stretch/>
        </p:blipFill>
        <p:spPr>
          <a:xfrm>
            <a:off x="8739860" y="208817"/>
            <a:ext cx="1249708" cy="1161853"/>
          </a:xfrm>
          <a:prstGeom prst="ellipse">
            <a:avLst/>
          </a:prstGeom>
          <a:ln>
            <a:noFill/>
          </a:ln>
          <a:effectLst>
            <a:softEdge rad="112500"/>
          </a:effectLst>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9766" y="193400"/>
            <a:ext cx="1128386" cy="1093844"/>
          </a:xfrm>
          <a:prstGeom prst="rect">
            <a:avLst/>
          </a:prstGeom>
        </p:spPr>
      </p:pic>
    </p:spTree>
    <p:extLst>
      <p:ext uri="{BB962C8B-B14F-4D97-AF65-F5344CB8AC3E}">
        <p14:creationId xmlns:p14="http://schemas.microsoft.com/office/powerpoint/2010/main" val="14166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xit" presetSubtype="32" fill="hold" grpId="0" nodeType="clickEffect">
                                  <p:stCondLst>
                                    <p:cond delay="0"/>
                                  </p:stCondLst>
                                  <p:childTnLst>
                                    <p:animEffect transition="out" filter="circle(out)">
                                      <p:cBhvr>
                                        <p:cTn id="13" dur="1000"/>
                                        <p:tgtEl>
                                          <p:spTgt spid="30"/>
                                        </p:tgtEl>
                                      </p:cBhvr>
                                    </p:animEffect>
                                    <p:set>
                                      <p:cBhvr>
                                        <p:cTn id="14" dur="1" fill="hold">
                                          <p:stCondLst>
                                            <p:cond delay="999"/>
                                          </p:stCondLst>
                                        </p:cTn>
                                        <p:tgtEl>
                                          <p:spTgt spid="30"/>
                                        </p:tgtEl>
                                        <p:attrNameLst>
                                          <p:attrName>style.visibility</p:attrName>
                                        </p:attrNameLst>
                                      </p:cBhvr>
                                      <p:to>
                                        <p:strVal val="hidden"/>
                                      </p:to>
                                    </p:set>
                                  </p:childTnLst>
                                </p:cTn>
                              </p:par>
                            </p:childTnLst>
                          </p:cTn>
                        </p:par>
                        <p:par>
                          <p:cTn id="15" fill="hold">
                            <p:stCondLst>
                              <p:cond delay="1000"/>
                            </p:stCondLst>
                            <p:childTnLst>
                              <p:par>
                                <p:cTn id="16" presetID="6" presetClass="exit" presetSubtype="32" fill="hold" grpId="0" nodeType="afterEffect">
                                  <p:stCondLst>
                                    <p:cond delay="0"/>
                                  </p:stCondLst>
                                  <p:childTnLst>
                                    <p:animEffect transition="out" filter="circle(out)">
                                      <p:cBhvr>
                                        <p:cTn id="17" dur="1000"/>
                                        <p:tgtEl>
                                          <p:spTgt spid="37"/>
                                        </p:tgtEl>
                                      </p:cBhvr>
                                    </p:animEffect>
                                    <p:set>
                                      <p:cBhvr>
                                        <p:cTn id="18" dur="1" fill="hold">
                                          <p:stCondLst>
                                            <p:cond delay="999"/>
                                          </p:stCondLst>
                                        </p:cTn>
                                        <p:tgtEl>
                                          <p:spTgt spid="37"/>
                                        </p:tgtEl>
                                        <p:attrNameLst>
                                          <p:attrName>style.visibility</p:attrName>
                                        </p:attrNameLst>
                                      </p:cBhvr>
                                      <p:to>
                                        <p:strVal val="hidden"/>
                                      </p:to>
                                    </p:set>
                                  </p:childTnLst>
                                </p:cTn>
                              </p:par>
                            </p:childTnLst>
                          </p:cTn>
                        </p:par>
                        <p:par>
                          <p:cTn id="19" fill="hold">
                            <p:stCondLst>
                              <p:cond delay="2000"/>
                            </p:stCondLst>
                            <p:childTnLst>
                              <p:par>
                                <p:cTn id="20" presetID="6" presetClass="exit" presetSubtype="32" fill="hold" grpId="0" nodeType="afterEffect">
                                  <p:stCondLst>
                                    <p:cond delay="0"/>
                                  </p:stCondLst>
                                  <p:childTnLst>
                                    <p:animEffect transition="out" filter="circle(out)">
                                      <p:cBhvr>
                                        <p:cTn id="21" dur="1000"/>
                                        <p:tgtEl>
                                          <p:spTgt spid="38"/>
                                        </p:tgtEl>
                                      </p:cBhvr>
                                    </p:animEffect>
                                    <p:set>
                                      <p:cBhvr>
                                        <p:cTn id="22"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anim calcmode="lin" valueType="num">
                                      <p:cBhvr>
                                        <p:cTn id="3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1000"/>
                                        <p:tgtEl>
                                          <p:spTgt spid="44"/>
                                        </p:tgtEl>
                                      </p:cBhvr>
                                    </p:animEffect>
                                    <p:set>
                                      <p:cBhvr>
                                        <p:cTn id="39" dur="1" fill="hold">
                                          <p:stCondLst>
                                            <p:cond delay="999"/>
                                          </p:stCondLst>
                                        </p:cTn>
                                        <p:tgtEl>
                                          <p:spTgt spid="44"/>
                                        </p:tgtEl>
                                        <p:attrNameLst>
                                          <p:attrName>style.visibility</p:attrName>
                                        </p:attrNameLst>
                                      </p:cBhvr>
                                      <p:to>
                                        <p:strVal val="hidden"/>
                                      </p:to>
                                    </p:set>
                                  </p:childTnLst>
                                </p:cTn>
                              </p:par>
                            </p:childTnLst>
                          </p:cTn>
                        </p:par>
                        <p:par>
                          <p:cTn id="40" fill="hold">
                            <p:stCondLst>
                              <p:cond delay="1000"/>
                            </p:stCondLst>
                            <p:childTnLst>
                              <p:par>
                                <p:cTn id="41" presetID="6" presetClass="exit" presetSubtype="32" fill="hold" grpId="0" nodeType="afterEffect">
                                  <p:stCondLst>
                                    <p:cond delay="0"/>
                                  </p:stCondLst>
                                  <p:childTnLst>
                                    <p:animEffect transition="out" filter="circle(out)">
                                      <p:cBhvr>
                                        <p:cTn id="42" dur="1000"/>
                                        <p:tgtEl>
                                          <p:spTgt spid="43"/>
                                        </p:tgtEl>
                                      </p:cBhvr>
                                    </p:animEffect>
                                    <p:set>
                                      <p:cBhvr>
                                        <p:cTn id="43" dur="1" fill="hold">
                                          <p:stCondLst>
                                            <p:cond delay="999"/>
                                          </p:stCondLst>
                                        </p:cTn>
                                        <p:tgtEl>
                                          <p:spTgt spid="43"/>
                                        </p:tgtEl>
                                        <p:attrNameLst>
                                          <p:attrName>style.visibility</p:attrName>
                                        </p:attrNameLst>
                                      </p:cBhvr>
                                      <p:to>
                                        <p:strVal val="hidden"/>
                                      </p:to>
                                    </p:set>
                                  </p:childTnLst>
                                </p:cTn>
                              </p:par>
                            </p:childTnLst>
                          </p:cTn>
                        </p:par>
                        <p:par>
                          <p:cTn id="44" fill="hold">
                            <p:stCondLst>
                              <p:cond delay="2000"/>
                            </p:stCondLst>
                            <p:childTnLst>
                              <p:par>
                                <p:cTn id="45" presetID="6" presetClass="exit" presetSubtype="32" fill="hold" grpId="0" nodeType="afterEffect">
                                  <p:stCondLst>
                                    <p:cond delay="0"/>
                                  </p:stCondLst>
                                  <p:childTnLst>
                                    <p:animEffect transition="out" filter="circle(out)">
                                      <p:cBhvr>
                                        <p:cTn id="46" dur="1000"/>
                                        <p:tgtEl>
                                          <p:spTgt spid="42"/>
                                        </p:tgtEl>
                                      </p:cBhvr>
                                    </p:animEffect>
                                    <p:set>
                                      <p:cBhvr>
                                        <p:cTn id="47"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1000"/>
                                        <p:tgtEl>
                                          <p:spTgt spid="6">
                                            <p:txEl>
                                              <p:pRg st="2" end="2"/>
                                            </p:txEl>
                                          </p:spTgt>
                                        </p:tgtEl>
                                      </p:cBhvr>
                                    </p:animEffect>
                                    <p:anim calcmode="lin" valueType="num">
                                      <p:cBhvr>
                                        <p:cTn id="5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xit" presetSubtype="32" fill="hold" grpId="0" nodeType="clickEffect">
                                  <p:stCondLst>
                                    <p:cond delay="0"/>
                                  </p:stCondLst>
                                  <p:childTnLst>
                                    <p:animEffect transition="out" filter="circle(out)">
                                      <p:cBhvr>
                                        <p:cTn id="63" dur="1000"/>
                                        <p:tgtEl>
                                          <p:spTgt spid="47"/>
                                        </p:tgtEl>
                                      </p:cBhvr>
                                    </p:animEffect>
                                    <p:set>
                                      <p:cBhvr>
                                        <p:cTn id="64" dur="1" fill="hold">
                                          <p:stCondLst>
                                            <p:cond delay="999"/>
                                          </p:stCondLst>
                                        </p:cTn>
                                        <p:tgtEl>
                                          <p:spTgt spid="47"/>
                                        </p:tgtEl>
                                        <p:attrNameLst>
                                          <p:attrName>style.visibility</p:attrName>
                                        </p:attrNameLst>
                                      </p:cBhvr>
                                      <p:to>
                                        <p:strVal val="hidden"/>
                                      </p:to>
                                    </p:set>
                                  </p:childTnLst>
                                </p:cTn>
                              </p:par>
                            </p:childTnLst>
                          </p:cTn>
                        </p:par>
                        <p:par>
                          <p:cTn id="65" fill="hold">
                            <p:stCondLst>
                              <p:cond delay="1000"/>
                            </p:stCondLst>
                            <p:childTnLst>
                              <p:par>
                                <p:cTn id="66" presetID="6" presetClass="exit" presetSubtype="32" fill="hold" grpId="0" nodeType="afterEffect">
                                  <p:stCondLst>
                                    <p:cond delay="0"/>
                                  </p:stCondLst>
                                  <p:childTnLst>
                                    <p:animEffect transition="out" filter="circle(out)">
                                      <p:cBhvr>
                                        <p:cTn id="67" dur="1000"/>
                                        <p:tgtEl>
                                          <p:spTgt spid="46"/>
                                        </p:tgtEl>
                                      </p:cBhvr>
                                    </p:animEffect>
                                    <p:set>
                                      <p:cBhvr>
                                        <p:cTn id="68" dur="1" fill="hold">
                                          <p:stCondLst>
                                            <p:cond delay="999"/>
                                          </p:stCondLst>
                                        </p:cTn>
                                        <p:tgtEl>
                                          <p:spTgt spid="46"/>
                                        </p:tgtEl>
                                        <p:attrNameLst>
                                          <p:attrName>style.visibility</p:attrName>
                                        </p:attrNameLst>
                                      </p:cBhvr>
                                      <p:to>
                                        <p:strVal val="hidden"/>
                                      </p:to>
                                    </p:set>
                                  </p:childTnLst>
                                </p:cTn>
                              </p:par>
                            </p:childTnLst>
                          </p:cTn>
                        </p:par>
                        <p:par>
                          <p:cTn id="69" fill="hold">
                            <p:stCondLst>
                              <p:cond delay="2000"/>
                            </p:stCondLst>
                            <p:childTnLst>
                              <p:par>
                                <p:cTn id="70" presetID="6" presetClass="exit" presetSubtype="32" fill="hold" grpId="0" nodeType="afterEffect">
                                  <p:stCondLst>
                                    <p:cond delay="0"/>
                                  </p:stCondLst>
                                  <p:childTnLst>
                                    <p:animEffect transition="out" filter="circle(out)">
                                      <p:cBhvr>
                                        <p:cTn id="71" dur="1000"/>
                                        <p:tgtEl>
                                          <p:spTgt spid="45"/>
                                        </p:tgtEl>
                                      </p:cBhvr>
                                    </p:animEffect>
                                    <p:set>
                                      <p:cBhvr>
                                        <p:cTn id="72"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circle(in)">
                                      <p:cBhvr>
                                        <p:cTn id="77" dur="20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3" end="3"/>
                                            </p:txEl>
                                          </p:spTgt>
                                        </p:tgtEl>
                                        <p:attrNameLst>
                                          <p:attrName>style.visibility</p:attrName>
                                        </p:attrNameLst>
                                      </p:cBhvr>
                                      <p:to>
                                        <p:strVal val="visible"/>
                                      </p:to>
                                    </p:set>
                                    <p:animEffect transition="in" filter="fade">
                                      <p:cBhvr>
                                        <p:cTn id="82" dur="1000"/>
                                        <p:tgtEl>
                                          <p:spTgt spid="6">
                                            <p:txEl>
                                              <p:pRg st="3" end="3"/>
                                            </p:txEl>
                                          </p:spTgt>
                                        </p:tgtEl>
                                      </p:cBhvr>
                                    </p:animEffect>
                                    <p:anim calcmode="lin" valueType="num">
                                      <p:cBhvr>
                                        <p:cTn id="8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xit" presetSubtype="32" fill="hold" grpId="0" nodeType="clickEffect">
                                  <p:stCondLst>
                                    <p:cond delay="0"/>
                                  </p:stCondLst>
                                  <p:childTnLst>
                                    <p:animEffect transition="out" filter="circle(out)">
                                      <p:cBhvr>
                                        <p:cTn id="88" dur="1000"/>
                                        <p:tgtEl>
                                          <p:spTgt spid="50"/>
                                        </p:tgtEl>
                                      </p:cBhvr>
                                    </p:animEffect>
                                    <p:set>
                                      <p:cBhvr>
                                        <p:cTn id="89" dur="1" fill="hold">
                                          <p:stCondLst>
                                            <p:cond delay="999"/>
                                          </p:stCondLst>
                                        </p:cTn>
                                        <p:tgtEl>
                                          <p:spTgt spid="50"/>
                                        </p:tgtEl>
                                        <p:attrNameLst>
                                          <p:attrName>style.visibility</p:attrName>
                                        </p:attrNameLst>
                                      </p:cBhvr>
                                      <p:to>
                                        <p:strVal val="hidden"/>
                                      </p:to>
                                    </p:set>
                                  </p:childTnLst>
                                </p:cTn>
                              </p:par>
                            </p:childTnLst>
                          </p:cTn>
                        </p:par>
                        <p:par>
                          <p:cTn id="90" fill="hold">
                            <p:stCondLst>
                              <p:cond delay="1000"/>
                            </p:stCondLst>
                            <p:childTnLst>
                              <p:par>
                                <p:cTn id="91" presetID="6" presetClass="exit" presetSubtype="32" fill="hold" grpId="0" nodeType="afterEffect">
                                  <p:stCondLst>
                                    <p:cond delay="0"/>
                                  </p:stCondLst>
                                  <p:childTnLst>
                                    <p:animEffect transition="out" filter="circle(out)">
                                      <p:cBhvr>
                                        <p:cTn id="92" dur="1000"/>
                                        <p:tgtEl>
                                          <p:spTgt spid="49"/>
                                        </p:tgtEl>
                                      </p:cBhvr>
                                    </p:animEffect>
                                    <p:set>
                                      <p:cBhvr>
                                        <p:cTn id="93" dur="1" fill="hold">
                                          <p:stCondLst>
                                            <p:cond delay="999"/>
                                          </p:stCondLst>
                                        </p:cTn>
                                        <p:tgtEl>
                                          <p:spTgt spid="49"/>
                                        </p:tgtEl>
                                        <p:attrNameLst>
                                          <p:attrName>style.visibility</p:attrName>
                                        </p:attrNameLst>
                                      </p:cBhvr>
                                      <p:to>
                                        <p:strVal val="hidden"/>
                                      </p:to>
                                    </p:set>
                                  </p:childTnLst>
                                </p:cTn>
                              </p:par>
                            </p:childTnLst>
                          </p:cTn>
                        </p:par>
                        <p:par>
                          <p:cTn id="94" fill="hold">
                            <p:stCondLst>
                              <p:cond delay="2000"/>
                            </p:stCondLst>
                            <p:childTnLst>
                              <p:par>
                                <p:cTn id="95" presetID="6" presetClass="exit" presetSubtype="32" fill="hold" grpId="0" nodeType="afterEffect">
                                  <p:stCondLst>
                                    <p:cond delay="0"/>
                                  </p:stCondLst>
                                  <p:childTnLst>
                                    <p:animEffect transition="out" filter="circle(out)">
                                      <p:cBhvr>
                                        <p:cTn id="96" dur="1000"/>
                                        <p:tgtEl>
                                          <p:spTgt spid="48"/>
                                        </p:tgtEl>
                                      </p:cBhvr>
                                    </p:animEffect>
                                    <p:set>
                                      <p:cBhvr>
                                        <p:cTn id="97" dur="1" fill="hold">
                                          <p:stCondLst>
                                            <p:cond delay="999"/>
                                          </p:stCondLst>
                                        </p:cTn>
                                        <p:tgtEl>
                                          <p:spTgt spid="48"/>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circle(in)">
                                      <p:cBhvr>
                                        <p:cTn id="102" dur="20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6">
                                            <p:txEl>
                                              <p:pRg st="4" end="4"/>
                                            </p:txEl>
                                          </p:spTgt>
                                        </p:tgtEl>
                                        <p:attrNameLst>
                                          <p:attrName>style.visibility</p:attrName>
                                        </p:attrNameLst>
                                      </p:cBhvr>
                                      <p:to>
                                        <p:strVal val="visible"/>
                                      </p:to>
                                    </p:set>
                                    <p:animEffect transition="in" filter="fade">
                                      <p:cBhvr>
                                        <p:cTn id="107" dur="1000"/>
                                        <p:tgtEl>
                                          <p:spTgt spid="6">
                                            <p:txEl>
                                              <p:pRg st="4" end="4"/>
                                            </p:txEl>
                                          </p:spTgt>
                                        </p:tgtEl>
                                      </p:cBhvr>
                                    </p:animEffect>
                                    <p:anim calcmode="lin" valueType="num">
                                      <p:cBhvr>
                                        <p:cTn id="10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0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6" presetClass="exit" presetSubtype="32" fill="hold" grpId="0" nodeType="clickEffect">
                                  <p:stCondLst>
                                    <p:cond delay="0"/>
                                  </p:stCondLst>
                                  <p:childTnLst>
                                    <p:animEffect transition="out" filter="circle(out)">
                                      <p:cBhvr>
                                        <p:cTn id="113" dur="1000"/>
                                        <p:tgtEl>
                                          <p:spTgt spid="53"/>
                                        </p:tgtEl>
                                      </p:cBhvr>
                                    </p:animEffect>
                                    <p:set>
                                      <p:cBhvr>
                                        <p:cTn id="114" dur="1" fill="hold">
                                          <p:stCondLst>
                                            <p:cond delay="999"/>
                                          </p:stCondLst>
                                        </p:cTn>
                                        <p:tgtEl>
                                          <p:spTgt spid="53"/>
                                        </p:tgtEl>
                                        <p:attrNameLst>
                                          <p:attrName>style.visibility</p:attrName>
                                        </p:attrNameLst>
                                      </p:cBhvr>
                                      <p:to>
                                        <p:strVal val="hidden"/>
                                      </p:to>
                                    </p:set>
                                  </p:childTnLst>
                                </p:cTn>
                              </p:par>
                            </p:childTnLst>
                          </p:cTn>
                        </p:par>
                        <p:par>
                          <p:cTn id="115" fill="hold">
                            <p:stCondLst>
                              <p:cond delay="1000"/>
                            </p:stCondLst>
                            <p:childTnLst>
                              <p:par>
                                <p:cTn id="116" presetID="6" presetClass="exit" presetSubtype="32" fill="hold" grpId="0" nodeType="afterEffect">
                                  <p:stCondLst>
                                    <p:cond delay="0"/>
                                  </p:stCondLst>
                                  <p:childTnLst>
                                    <p:animEffect transition="out" filter="circle(out)">
                                      <p:cBhvr>
                                        <p:cTn id="117" dur="1000"/>
                                        <p:tgtEl>
                                          <p:spTgt spid="52"/>
                                        </p:tgtEl>
                                      </p:cBhvr>
                                    </p:animEffect>
                                    <p:set>
                                      <p:cBhvr>
                                        <p:cTn id="118" dur="1" fill="hold">
                                          <p:stCondLst>
                                            <p:cond delay="999"/>
                                          </p:stCondLst>
                                        </p:cTn>
                                        <p:tgtEl>
                                          <p:spTgt spid="52"/>
                                        </p:tgtEl>
                                        <p:attrNameLst>
                                          <p:attrName>style.visibility</p:attrName>
                                        </p:attrNameLst>
                                      </p:cBhvr>
                                      <p:to>
                                        <p:strVal val="hidden"/>
                                      </p:to>
                                    </p:set>
                                  </p:childTnLst>
                                </p:cTn>
                              </p:par>
                            </p:childTnLst>
                          </p:cTn>
                        </p:par>
                        <p:par>
                          <p:cTn id="119" fill="hold">
                            <p:stCondLst>
                              <p:cond delay="2000"/>
                            </p:stCondLst>
                            <p:childTnLst>
                              <p:par>
                                <p:cTn id="120" presetID="6" presetClass="exit" presetSubtype="32" fill="hold" grpId="0" nodeType="afterEffect">
                                  <p:stCondLst>
                                    <p:cond delay="0"/>
                                  </p:stCondLst>
                                  <p:childTnLst>
                                    <p:animEffect transition="out" filter="circle(out)">
                                      <p:cBhvr>
                                        <p:cTn id="121" dur="1000"/>
                                        <p:tgtEl>
                                          <p:spTgt spid="51"/>
                                        </p:tgtEl>
                                      </p:cBhvr>
                                    </p:animEffect>
                                    <p:set>
                                      <p:cBhvr>
                                        <p:cTn id="122"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2" name="chimes.wav"/>
                                        </p:tgtEl>
                                      </p:cMediaNode>
                                    </p:audio>
                                  </p:sub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circle(in)">
                                      <p:cBhvr>
                                        <p:cTn id="127" dur="2000"/>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6">
                                            <p:txEl>
                                              <p:pRg st="5" end="5"/>
                                            </p:txEl>
                                          </p:spTgt>
                                        </p:tgtEl>
                                        <p:attrNameLst>
                                          <p:attrName>style.visibility</p:attrName>
                                        </p:attrNameLst>
                                      </p:cBhvr>
                                      <p:to>
                                        <p:strVal val="visible"/>
                                      </p:to>
                                    </p:set>
                                    <p:animEffect transition="in" filter="fade">
                                      <p:cBhvr>
                                        <p:cTn id="132" dur="1000"/>
                                        <p:tgtEl>
                                          <p:spTgt spid="6">
                                            <p:txEl>
                                              <p:pRg st="5" end="5"/>
                                            </p:txEl>
                                          </p:spTgt>
                                        </p:tgtEl>
                                      </p:cBhvr>
                                    </p:animEffect>
                                    <p:anim calcmode="lin" valueType="num">
                                      <p:cBhvr>
                                        <p:cTn id="1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6" presetClass="exit" presetSubtype="32" fill="hold" grpId="0" nodeType="clickEffect">
                                  <p:stCondLst>
                                    <p:cond delay="0"/>
                                  </p:stCondLst>
                                  <p:childTnLst>
                                    <p:animEffect transition="out" filter="circle(out)">
                                      <p:cBhvr>
                                        <p:cTn id="138" dur="1000"/>
                                        <p:tgtEl>
                                          <p:spTgt spid="56"/>
                                        </p:tgtEl>
                                      </p:cBhvr>
                                    </p:animEffect>
                                    <p:set>
                                      <p:cBhvr>
                                        <p:cTn id="139" dur="1" fill="hold">
                                          <p:stCondLst>
                                            <p:cond delay="999"/>
                                          </p:stCondLst>
                                        </p:cTn>
                                        <p:tgtEl>
                                          <p:spTgt spid="56"/>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6" presetClass="exit" presetSubtype="32" fill="hold" grpId="0" nodeType="clickEffect">
                                  <p:stCondLst>
                                    <p:cond delay="0"/>
                                  </p:stCondLst>
                                  <p:childTnLst>
                                    <p:animEffect transition="out" filter="circle(out)">
                                      <p:cBhvr>
                                        <p:cTn id="143" dur="1000"/>
                                        <p:tgtEl>
                                          <p:spTgt spid="55"/>
                                        </p:tgtEl>
                                      </p:cBhvr>
                                    </p:animEffect>
                                    <p:set>
                                      <p:cBhvr>
                                        <p:cTn id="144" dur="1" fill="hold">
                                          <p:stCondLst>
                                            <p:cond delay="999"/>
                                          </p:stCondLst>
                                        </p:cTn>
                                        <p:tgtEl>
                                          <p:spTgt spid="55"/>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6" presetClass="exit" presetSubtype="32" fill="hold" grpId="0" nodeType="clickEffect">
                                  <p:stCondLst>
                                    <p:cond delay="0"/>
                                  </p:stCondLst>
                                  <p:childTnLst>
                                    <p:animEffect transition="out" filter="circle(out)">
                                      <p:cBhvr>
                                        <p:cTn id="148" dur="1000"/>
                                        <p:tgtEl>
                                          <p:spTgt spid="54"/>
                                        </p:tgtEl>
                                      </p:cBhvr>
                                    </p:animEffect>
                                    <p:set>
                                      <p:cBhvr>
                                        <p:cTn id="149" dur="1" fill="hold">
                                          <p:stCondLst>
                                            <p:cond delay="999"/>
                                          </p:stCondLst>
                                        </p:cTn>
                                        <p:tgtEl>
                                          <p:spTgt spid="54"/>
                                        </p:tgtEl>
                                        <p:attrNameLst>
                                          <p:attrName>style.visibility</p:attrName>
                                        </p:attrNameLst>
                                      </p:cBhvr>
                                      <p:to>
                                        <p:strVal val="hidden"/>
                                      </p:to>
                                    </p:set>
                                  </p:childTnLst>
                                  <p:subTnLst>
                                    <p:audio>
                                      <p:cMediaNode>
                                        <p:cTn display="0" masterRel="sameClick">
                                          <p:stCondLst>
                                            <p:cond evt="begin" delay="0">
                                              <p:tn val="147"/>
                                            </p:cond>
                                          </p:stCondLst>
                                          <p:endCondLst>
                                            <p:cond evt="onStopAudio" delay="0">
                                              <p:tgtEl>
                                                <p:sldTgt/>
                                              </p:tgtEl>
                                            </p:cond>
                                          </p:endCondLst>
                                        </p:cTn>
                                        <p:tgtEl>
                                          <p:sndTgt r:embed="rId2" name="chimes.wav"/>
                                        </p:tgtEl>
                                      </p:cMediaNode>
                                    </p:audio>
                                  </p:subTnLst>
                                </p:cTn>
                              </p:par>
                            </p:childTnLst>
                          </p:cTn>
                        </p:par>
                      </p:childTnLst>
                    </p:cTn>
                  </p:par>
                  <p:par>
                    <p:cTn id="150" fill="hold">
                      <p:stCondLst>
                        <p:cond delay="indefinite"/>
                      </p:stCondLst>
                      <p:childTnLst>
                        <p:par>
                          <p:cTn id="151" fill="hold">
                            <p:stCondLst>
                              <p:cond delay="0"/>
                            </p:stCondLst>
                            <p:childTnLst>
                              <p:par>
                                <p:cTn id="152" presetID="6" presetClass="entr" presetSubtype="16" fill="hold" nodeType="clickEffect">
                                  <p:stCondLst>
                                    <p:cond delay="0"/>
                                  </p:stCondLst>
                                  <p:childTnLst>
                                    <p:set>
                                      <p:cBhvr>
                                        <p:cTn id="153" dur="1" fill="hold">
                                          <p:stCondLst>
                                            <p:cond delay="0"/>
                                          </p:stCondLst>
                                        </p:cTn>
                                        <p:tgtEl>
                                          <p:spTgt spid="15"/>
                                        </p:tgtEl>
                                        <p:attrNameLst>
                                          <p:attrName>style.visibility</p:attrName>
                                        </p:attrNameLst>
                                      </p:cBhvr>
                                      <p:to>
                                        <p:strVal val="visible"/>
                                      </p:to>
                                    </p:set>
                                    <p:animEffect transition="in" filter="circle(in)">
                                      <p:cBhvr>
                                        <p:cTn id="15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610731" y="2615954"/>
            <a:ext cx="945935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smtClean="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VẬN DỤNG – KẾT NỐI</a:t>
            </a:r>
            <a:endParaRPr lang="en-US" sz="72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02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775" t="28946" r="3465" b="-1"/>
          <a:stretch/>
        </p:blipFill>
        <p:spPr>
          <a:xfrm>
            <a:off x="0" y="95521"/>
            <a:ext cx="6252882" cy="2367107"/>
          </a:xfrm>
          <a:prstGeom prst="rect">
            <a:avLst/>
          </a:prstGeom>
        </p:spPr>
      </p:pic>
      <p:sp>
        <p:nvSpPr>
          <p:cNvPr id="9" name="Flowchart: Alternate Process 8"/>
          <p:cNvSpPr/>
          <p:nvPr/>
        </p:nvSpPr>
        <p:spPr>
          <a:xfrm>
            <a:off x="784411" y="1123612"/>
            <a:ext cx="5468471" cy="1192306"/>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vi-VN" sz="4800" b="1" dirty="0" smtClean="0">
                <a:solidFill>
                  <a:srgbClr val="CC0066"/>
                </a:solidFill>
                <a:latin typeface="+mj-lt"/>
              </a:rPr>
              <a:t>Liên hệ bản thân</a:t>
            </a:r>
            <a:endParaRPr lang="en-US" sz="4800" b="1" dirty="0">
              <a:solidFill>
                <a:srgbClr val="CC0066"/>
              </a:solidFill>
              <a:latin typeface="+mj-lt"/>
            </a:endParaRPr>
          </a:p>
        </p:txBody>
      </p:sp>
      <p:sp>
        <p:nvSpPr>
          <p:cNvPr id="4" name="Cloud Callout 3"/>
          <p:cNvSpPr/>
          <p:nvPr/>
        </p:nvSpPr>
        <p:spPr>
          <a:xfrm>
            <a:off x="3886201" y="2315918"/>
            <a:ext cx="8305800" cy="4138670"/>
          </a:xfrm>
          <a:prstGeom prst="cloudCallout">
            <a:avLst>
              <a:gd name="adj1" fmla="val -59204"/>
              <a:gd name="adj2" fmla="val -5222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smtClean="0">
                <a:solidFill>
                  <a:srgbClr val="002060"/>
                </a:solidFill>
                <a:latin typeface="Times New Roman" panose="02020603050405020304" pitchFamily="18" charset="0"/>
                <a:cs typeface="Times New Roman" panose="02020603050405020304" pitchFamily="18" charset="0"/>
              </a:rPr>
              <a:t>Hãy nêu những điểm em thấy hài lòng về mình ?</a:t>
            </a:r>
            <a:endParaRPr lang="vi-VN" sz="4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75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775" t="28946" r="3465" b="-1"/>
          <a:stretch/>
        </p:blipFill>
        <p:spPr>
          <a:xfrm>
            <a:off x="0" y="95521"/>
            <a:ext cx="6252882" cy="2367107"/>
          </a:xfrm>
          <a:prstGeom prst="rect">
            <a:avLst/>
          </a:prstGeom>
        </p:spPr>
      </p:pic>
      <p:sp>
        <p:nvSpPr>
          <p:cNvPr id="9" name="Flowchart: Alternate Process 8"/>
          <p:cNvSpPr/>
          <p:nvPr/>
        </p:nvSpPr>
        <p:spPr>
          <a:xfrm>
            <a:off x="784411" y="1123612"/>
            <a:ext cx="5152155" cy="1192306"/>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vi-VN" sz="4800" b="1" dirty="0" smtClean="0">
                <a:solidFill>
                  <a:srgbClr val="CC0066"/>
                </a:solidFill>
                <a:latin typeface="+mj-lt"/>
              </a:rPr>
              <a:t>Liên hệ bản thân</a:t>
            </a:r>
            <a:endParaRPr lang="en-US" sz="4800" b="1" dirty="0">
              <a:solidFill>
                <a:srgbClr val="CC0066"/>
              </a:solidFill>
              <a:latin typeface="+mj-lt"/>
            </a:endParaRPr>
          </a:p>
        </p:txBody>
      </p:sp>
      <p:sp>
        <p:nvSpPr>
          <p:cNvPr id="4" name="Cloud Callout 3"/>
          <p:cNvSpPr/>
          <p:nvPr/>
        </p:nvSpPr>
        <p:spPr>
          <a:xfrm>
            <a:off x="3277772" y="1993061"/>
            <a:ext cx="8914228" cy="4864939"/>
          </a:xfrm>
          <a:prstGeom prst="cloudCallout">
            <a:avLst>
              <a:gd name="adj1" fmla="val -51244"/>
              <a:gd name="adj2" fmla="val -3689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smtClean="0">
                <a:solidFill>
                  <a:srgbClr val="002060"/>
                </a:solidFill>
                <a:latin typeface="+mj-lt"/>
              </a:rPr>
              <a:t>Hãy nêu những điểm em thấy mình còn phải cố gắng để xứng đáng là học sinh lớp 5?</a:t>
            </a:r>
            <a:endParaRPr lang="vi-VN" sz="4800">
              <a:solidFill>
                <a:srgbClr val="002060"/>
              </a:solidFill>
              <a:latin typeface="+mj-lt"/>
            </a:endParaRPr>
          </a:p>
        </p:txBody>
      </p:sp>
    </p:spTree>
    <p:extLst>
      <p:ext uri="{BB962C8B-B14F-4D97-AF65-F5344CB8AC3E}">
        <p14:creationId xmlns:p14="http://schemas.microsoft.com/office/powerpoint/2010/main" val="9746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p:cNvSpPr/>
          <p:nvPr/>
        </p:nvSpPr>
        <p:spPr>
          <a:xfrm>
            <a:off x="4149731" y="174761"/>
            <a:ext cx="4156994" cy="899750"/>
          </a:xfrm>
          <a:prstGeom prst="roundRect">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vi-VN" sz="3600" b="1" dirty="0">
                <a:solidFill>
                  <a:schemeClr val="tx1"/>
                </a:solidFill>
                <a:latin typeface="+mj-lt"/>
              </a:rPr>
              <a:t>KẾT LUẬN</a:t>
            </a:r>
          </a:p>
        </p:txBody>
      </p:sp>
      <p:sp>
        <p:nvSpPr>
          <p:cNvPr id="4" name="Flowchart: Process 3"/>
          <p:cNvSpPr/>
          <p:nvPr/>
        </p:nvSpPr>
        <p:spPr>
          <a:xfrm>
            <a:off x="3146610" y="1317612"/>
            <a:ext cx="6163235" cy="5297287"/>
          </a:xfrm>
          <a:prstGeom prst="flowChartProcess">
            <a:avLst/>
          </a:prstGeom>
          <a:solidFill>
            <a:srgbClr val="FFFF66"/>
          </a:solidFill>
          <a:ln w="5715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just">
              <a:lnSpc>
                <a:spcPct val="150000"/>
              </a:lnSpc>
            </a:pPr>
            <a:r>
              <a:rPr lang="vi-VN" sz="3600" b="1" dirty="0" smtClean="0">
                <a:solidFill>
                  <a:schemeClr val="tx1"/>
                </a:solidFill>
                <a:latin typeface="+mj-lt"/>
              </a:rPr>
              <a:t>Mỗi chúng ta đều có những điểm yếu và điểm mạnh. Tuy nhiên chúng ta cần phải biết phát huy điểm mạnh, khắc phục điểm yếu để xứng đáng là học sinh lớp 5.</a:t>
            </a:r>
            <a:endParaRPr lang="en-US" sz="3600" b="1" dirty="0">
              <a:solidFill>
                <a:schemeClr val="tx1"/>
              </a:solidFill>
              <a:latin typeface="+mj-lt"/>
            </a:endParaRPr>
          </a:p>
        </p:txBody>
      </p:sp>
    </p:spTree>
    <p:extLst>
      <p:ext uri="{BB962C8B-B14F-4D97-AF65-F5344CB8AC3E}">
        <p14:creationId xmlns:p14="http://schemas.microsoft.com/office/powerpoint/2010/main" val="33844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19888" y="2264262"/>
            <a:ext cx="9459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smtClean="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KHỞI ĐỘNG</a:t>
            </a:r>
            <a:endParaRPr lang="en-US" sz="72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3774246" y="3967089"/>
            <a:ext cx="5950634"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HÁT BÀI: BÀI CA ĐI HỌC</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8309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26610"/>
            <a:ext cx="7371471" cy="3742006"/>
            <a:chOff x="138332" y="0"/>
            <a:chExt cx="8229600" cy="4159617"/>
          </a:xfrm>
        </p:grpSpPr>
        <p:pic>
          <p:nvPicPr>
            <p:cNvPr id="4"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32" y="0"/>
              <a:ext cx="8229600" cy="41596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6429" y="937233"/>
              <a:ext cx="5762910" cy="1744835"/>
            </a:xfrm>
            <a:prstGeom prst="rect">
              <a:avLst/>
            </a:prstGeom>
          </p:spPr>
          <p:txBody>
            <a:bodyPr wrap="none">
              <a:spAutoFit/>
            </a:bodyPr>
            <a:lstStyle/>
            <a:p>
              <a:pPr algn="ctr"/>
              <a:r>
                <a:rPr lang="vi-VN" sz="4800" dirty="0" smtClean="0">
                  <a:solidFill>
                    <a:srgbClr val="CC0066"/>
                  </a:solidFill>
                  <a:latin typeface="+mj-lt"/>
                </a:rPr>
                <a:t>Trò chơi:</a:t>
              </a:r>
            </a:p>
            <a:p>
              <a:pPr algn="ctr"/>
              <a:r>
                <a:rPr lang="vi-VN" sz="4800" dirty="0" smtClean="0">
                  <a:solidFill>
                    <a:srgbClr val="CC0066"/>
                  </a:solidFill>
                  <a:latin typeface="+mj-lt"/>
                </a:rPr>
                <a:t> “</a:t>
              </a:r>
              <a:r>
                <a:rPr lang="vi-VN" sz="4800" b="1" dirty="0" smtClean="0">
                  <a:solidFill>
                    <a:srgbClr val="CC0066"/>
                  </a:solidFill>
                  <a:latin typeface="+mj-lt"/>
                </a:rPr>
                <a:t>Làm phóng viên</a:t>
              </a:r>
              <a:r>
                <a:rPr lang="vi-VN" sz="4800" dirty="0" smtClean="0">
                  <a:solidFill>
                    <a:srgbClr val="CC0066"/>
                  </a:solidFill>
                  <a:latin typeface="+mj-lt"/>
                </a:rPr>
                <a:t>”</a:t>
              </a:r>
              <a:endParaRPr lang="en-US" sz="4800" dirty="0">
                <a:solidFill>
                  <a:srgbClr val="CC0066"/>
                </a:solidFill>
                <a:latin typeface="+mj-lt"/>
              </a:endParaRPr>
            </a:p>
          </p:txBody>
        </p:sp>
      </p:grpSp>
      <p:sp>
        <p:nvSpPr>
          <p:cNvPr id="9" name="Oval Callout 8"/>
          <p:cNvSpPr/>
          <p:nvPr/>
        </p:nvSpPr>
        <p:spPr>
          <a:xfrm>
            <a:off x="5880296" y="2636166"/>
            <a:ext cx="6198407" cy="4072169"/>
          </a:xfrm>
          <a:prstGeom prst="wedgeEllipseCallout">
            <a:avLst>
              <a:gd name="adj1" fmla="val -36250"/>
              <a:gd name="adj2" fmla="val -55115"/>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400" dirty="0" smtClean="0">
                <a:solidFill>
                  <a:schemeClr val="tx1"/>
                </a:solidFill>
                <a:latin typeface="+mj-lt"/>
              </a:rPr>
              <a:t>Trong lễ khai giảng chào mừng năm học mới có một chương trình dành cho các bạn mới lên lớp 5: “</a:t>
            </a:r>
            <a:r>
              <a:rPr lang="vi-VN" sz="3400" i="1" dirty="0" smtClean="0">
                <a:solidFill>
                  <a:srgbClr val="C00000"/>
                </a:solidFill>
                <a:latin typeface="+mj-lt"/>
              </a:rPr>
              <a:t>Gặp gỡ và giao lưu</a:t>
            </a:r>
            <a:r>
              <a:rPr lang="vi-VN" sz="3400" dirty="0" smtClean="0">
                <a:solidFill>
                  <a:schemeClr val="tx1"/>
                </a:solidFill>
                <a:latin typeface="+mj-lt"/>
              </a:rPr>
              <a:t>”</a:t>
            </a:r>
            <a:endParaRPr lang="vi-VN" sz="3400" dirty="0">
              <a:solidFill>
                <a:schemeClr val="tx1"/>
              </a:solidFill>
              <a:latin typeface="+mj-lt"/>
            </a:endParaRPr>
          </a:p>
        </p:txBody>
      </p:sp>
    </p:spTree>
    <p:extLst>
      <p:ext uri="{BB962C8B-B14F-4D97-AF65-F5344CB8AC3E}">
        <p14:creationId xmlns:p14="http://schemas.microsoft.com/office/powerpoint/2010/main" val="320318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045" t="32548" r="33278" b="39375"/>
          <a:stretch/>
        </p:blipFill>
        <p:spPr>
          <a:xfrm>
            <a:off x="4176488" y="1080211"/>
            <a:ext cx="3212401" cy="3234558"/>
          </a:xfrm>
          <a:prstGeom prst="rect">
            <a:avLst/>
          </a:prstGeom>
        </p:spPr>
      </p:pic>
      <p:sp>
        <p:nvSpPr>
          <p:cNvPr id="5" name="Cloud Callout 4"/>
          <p:cNvSpPr/>
          <p:nvPr/>
        </p:nvSpPr>
        <p:spPr>
          <a:xfrm>
            <a:off x="372671" y="98706"/>
            <a:ext cx="3907300" cy="2328318"/>
          </a:xfrm>
          <a:prstGeom prst="cloudCallout">
            <a:avLst>
              <a:gd name="adj1" fmla="val 48412"/>
              <a:gd name="adj2" fmla="val 46597"/>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rgbClr val="C00000"/>
                </a:solidFill>
                <a:latin typeface="+mj-lt"/>
              </a:rPr>
              <a:t>Bạn nghĩ gì về lễ khai giảng năm nay?</a:t>
            </a:r>
            <a:endParaRPr lang="vi-VN" sz="3200">
              <a:solidFill>
                <a:srgbClr val="C00000"/>
              </a:solidFill>
              <a:latin typeface="+mj-lt"/>
            </a:endParaRPr>
          </a:p>
        </p:txBody>
      </p:sp>
      <p:sp>
        <p:nvSpPr>
          <p:cNvPr id="6" name="Cloud Callout 5"/>
          <p:cNvSpPr/>
          <p:nvPr/>
        </p:nvSpPr>
        <p:spPr>
          <a:xfrm>
            <a:off x="13944" y="2851778"/>
            <a:ext cx="4624755" cy="3345628"/>
          </a:xfrm>
          <a:prstGeom prst="cloudCallout">
            <a:avLst>
              <a:gd name="adj1" fmla="val 48501"/>
              <a:gd name="adj2" fmla="val -60634"/>
            </a:avLst>
          </a:prstGeom>
          <a:solidFill>
            <a:srgbClr val="DB7EE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tx1"/>
                </a:solidFill>
                <a:latin typeface="+mj-lt"/>
              </a:rPr>
              <a:t>Bạn có thể hát một bài hát hay đọc một bài thơ về chủ đề “Trường em” để dành tặng mọi người không ?</a:t>
            </a:r>
            <a:endParaRPr lang="vi-VN" sz="2400">
              <a:solidFill>
                <a:schemeClr val="tx1"/>
              </a:solidFill>
              <a:latin typeface="+mj-lt"/>
            </a:endParaRPr>
          </a:p>
        </p:txBody>
      </p:sp>
      <p:sp>
        <p:nvSpPr>
          <p:cNvPr id="7" name="Cloud Callout 6"/>
          <p:cNvSpPr/>
          <p:nvPr/>
        </p:nvSpPr>
        <p:spPr>
          <a:xfrm>
            <a:off x="6567950" y="70340"/>
            <a:ext cx="4629933" cy="2185938"/>
          </a:xfrm>
          <a:prstGeom prst="cloudCallout">
            <a:avLst>
              <a:gd name="adj1" fmla="val -54073"/>
              <a:gd name="adj2" fmla="val 459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smtClean="0">
                <a:solidFill>
                  <a:srgbClr val="002060"/>
                </a:solidFill>
                <a:latin typeface="+mj-lt"/>
              </a:rPr>
              <a:t>Bạn hãy nêu cảm nghĩ của mình khi là học sinh lớp 5?</a:t>
            </a:r>
            <a:endParaRPr lang="vi-VN" sz="3000">
              <a:solidFill>
                <a:srgbClr val="002060"/>
              </a:solidFill>
              <a:latin typeface="+mj-lt"/>
            </a:endParaRPr>
          </a:p>
        </p:txBody>
      </p:sp>
      <p:sp>
        <p:nvSpPr>
          <p:cNvPr id="8" name="Cloud Callout 7"/>
          <p:cNvSpPr/>
          <p:nvPr/>
        </p:nvSpPr>
        <p:spPr>
          <a:xfrm>
            <a:off x="7326755" y="2374212"/>
            <a:ext cx="4865245" cy="2464454"/>
          </a:xfrm>
          <a:prstGeom prst="cloudCallout">
            <a:avLst>
              <a:gd name="adj1" fmla="val -58126"/>
              <a:gd name="adj2" fmla="val -35574"/>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smtClean="0">
                <a:solidFill>
                  <a:srgbClr val="002060"/>
                </a:solidFill>
                <a:latin typeface="+mj-lt"/>
              </a:rPr>
              <a:t>Bạn cảm thấy hài lòng về những điểm mạnh nào của mình?</a:t>
            </a:r>
            <a:endParaRPr lang="vi-VN" sz="3000">
              <a:solidFill>
                <a:srgbClr val="002060"/>
              </a:solidFill>
              <a:latin typeface="+mj-lt"/>
            </a:endParaRPr>
          </a:p>
        </p:txBody>
      </p:sp>
      <p:sp>
        <p:nvSpPr>
          <p:cNvPr id="9" name="Cloud Callout 8"/>
          <p:cNvSpPr/>
          <p:nvPr/>
        </p:nvSpPr>
        <p:spPr>
          <a:xfrm>
            <a:off x="4109791" y="4586991"/>
            <a:ext cx="4627688" cy="2151346"/>
          </a:xfrm>
          <a:prstGeom prst="cloudCallout">
            <a:avLst>
              <a:gd name="adj1" fmla="val -7968"/>
              <a:gd name="adj2" fmla="val -87886"/>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smtClean="0">
                <a:solidFill>
                  <a:srgbClr val="002060"/>
                </a:solidFill>
                <a:latin typeface="+mj-lt"/>
              </a:rPr>
              <a:t>Bạn nghĩ điều mà bạn cần cố gắng hơn trong năm học này là gì?</a:t>
            </a:r>
            <a:endParaRPr lang="vi-VN" sz="2800">
              <a:solidFill>
                <a:srgbClr val="002060"/>
              </a:solidFill>
              <a:latin typeface="+mj-lt"/>
            </a:endParaRPr>
          </a:p>
        </p:txBody>
      </p:sp>
    </p:spTree>
    <p:extLst>
      <p:ext uri="{BB962C8B-B14F-4D97-AF65-F5344CB8AC3E}">
        <p14:creationId xmlns:p14="http://schemas.microsoft.com/office/powerpoint/2010/main" val="123874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037114" y="304800"/>
            <a:ext cx="5072743" cy="1462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6000" b="1" smtClean="0">
                <a:solidFill>
                  <a:schemeClr val="accent2"/>
                </a:solidFill>
                <a:latin typeface="Times New Roman" panose="02020603050405020304" pitchFamily="18" charset="0"/>
              </a:rPr>
              <a:t>Dặn dò:</a:t>
            </a:r>
            <a:endParaRPr lang="en-US" altLang="en-US" sz="6000" b="1" dirty="0">
              <a:solidFill>
                <a:schemeClr val="accent2"/>
              </a:solidFill>
              <a:latin typeface="Times New Roman" panose="02020603050405020304" pitchFamily="18" charset="0"/>
            </a:endParaRPr>
          </a:p>
        </p:txBody>
      </p:sp>
      <p:sp>
        <p:nvSpPr>
          <p:cNvPr id="5" name="TextBox 4"/>
          <p:cNvSpPr txBox="1">
            <a:spLocks noChangeArrowheads="1"/>
          </p:cNvSpPr>
          <p:nvPr/>
        </p:nvSpPr>
        <p:spPr bwMode="auto">
          <a:xfrm>
            <a:off x="2682240" y="1901825"/>
            <a:ext cx="6629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vi-VN" altLang="vi-VN" sz="4000" i="1" dirty="0"/>
              <a:t>- </a:t>
            </a:r>
            <a:r>
              <a:rPr lang="vi-VN" altLang="vi-VN" sz="4000" b="1" i="1" dirty="0"/>
              <a:t>Thực hành: </a:t>
            </a:r>
            <a:r>
              <a:rPr lang="en-US" altLang="vi-VN" sz="4000" i="1" dirty="0" smtClean="0"/>
              <a:t>Cùng nhau thực hiện các hoạt động để xứng đáng là HS lớp 5</a:t>
            </a:r>
            <a:endParaRPr lang="vi-VN" altLang="vi-VN" sz="4000" i="1" dirty="0"/>
          </a:p>
        </p:txBody>
      </p:sp>
      <p:sp>
        <p:nvSpPr>
          <p:cNvPr id="6" name="TextBox 5"/>
          <p:cNvSpPr txBox="1">
            <a:spLocks noChangeArrowheads="1"/>
          </p:cNvSpPr>
          <p:nvPr/>
        </p:nvSpPr>
        <p:spPr bwMode="auto">
          <a:xfrm>
            <a:off x="2682240" y="3808412"/>
            <a:ext cx="6629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vi-VN" altLang="vi-VN" sz="4000" i="1" dirty="0"/>
              <a:t>- </a:t>
            </a:r>
            <a:r>
              <a:rPr lang="en-US" altLang="vi-VN" sz="4000" i="1" dirty="0" smtClean="0"/>
              <a:t>Lập kế hoạch phấn đấu cho năm học này</a:t>
            </a:r>
            <a:endParaRPr lang="vi-VN" altLang="vi-VN" sz="4000" i="1" dirty="0"/>
          </a:p>
        </p:txBody>
      </p:sp>
    </p:spTree>
    <p:extLst>
      <p:ext uri="{BB962C8B-B14F-4D97-AF65-F5344CB8AC3E}">
        <p14:creationId xmlns:p14="http://schemas.microsoft.com/office/powerpoint/2010/main" val="265242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775" t="28946" r="3465" b="-1"/>
          <a:stretch/>
        </p:blipFill>
        <p:spPr>
          <a:xfrm>
            <a:off x="-1" y="95521"/>
            <a:ext cx="9101797" cy="3445600"/>
          </a:xfrm>
          <a:prstGeom prst="rect">
            <a:avLst/>
          </a:prstGeom>
        </p:spPr>
      </p:pic>
      <p:sp>
        <p:nvSpPr>
          <p:cNvPr id="5" name="Flowchart: Alternate Process 4"/>
          <p:cNvSpPr/>
          <p:nvPr/>
        </p:nvSpPr>
        <p:spPr>
          <a:xfrm>
            <a:off x="1283814" y="1867173"/>
            <a:ext cx="6980957" cy="1192306"/>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vi-VN" sz="4800" dirty="0" smtClean="0">
                <a:solidFill>
                  <a:srgbClr val="CC0066"/>
                </a:solidFill>
                <a:latin typeface="+mj-lt"/>
              </a:rPr>
              <a:t>Lập kế hoạch phấn đấu cho năm học này</a:t>
            </a:r>
            <a:endParaRPr lang="en-US" sz="4800" dirty="0">
              <a:solidFill>
                <a:srgbClr val="CC0066"/>
              </a:solidFill>
              <a:latin typeface="+mj-lt"/>
            </a:endParaRPr>
          </a:p>
        </p:txBody>
      </p:sp>
      <p:sp>
        <p:nvSpPr>
          <p:cNvPr id="6" name="Rounded Rectangle 5"/>
          <p:cNvSpPr/>
          <p:nvPr/>
        </p:nvSpPr>
        <p:spPr>
          <a:xfrm>
            <a:off x="1111351" y="3770143"/>
            <a:ext cx="1589649" cy="2841674"/>
          </a:xfrm>
          <a:prstGeom prst="roundRect">
            <a:avLst/>
          </a:prstGeom>
          <a:solidFill>
            <a:srgbClr val="FC96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smtClean="0">
                <a:solidFill>
                  <a:schemeClr val="tx1"/>
                </a:solidFill>
                <a:latin typeface="+mj-lt"/>
              </a:rPr>
              <a:t>Mục tiêu phấn đấu của em ?</a:t>
            </a:r>
            <a:endParaRPr lang="vi-VN" sz="2800">
              <a:solidFill>
                <a:schemeClr val="tx1"/>
              </a:solidFill>
              <a:latin typeface="+mj-lt"/>
            </a:endParaRPr>
          </a:p>
        </p:txBody>
      </p:sp>
      <p:sp>
        <p:nvSpPr>
          <p:cNvPr id="7" name="Rounded Rectangle 6"/>
          <p:cNvSpPr/>
          <p:nvPr/>
        </p:nvSpPr>
        <p:spPr>
          <a:xfrm>
            <a:off x="3249638" y="3770143"/>
            <a:ext cx="1617785" cy="2841674"/>
          </a:xfrm>
          <a:prstGeom prst="roundRect">
            <a:avLst/>
          </a:prstGeom>
          <a:solidFill>
            <a:srgbClr val="FC96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smtClean="0">
                <a:solidFill>
                  <a:schemeClr val="tx1"/>
                </a:solidFill>
                <a:latin typeface="+mj-lt"/>
              </a:rPr>
              <a:t>Những thuận lợi của em ?</a:t>
            </a:r>
            <a:endParaRPr lang="vi-VN" sz="2800">
              <a:solidFill>
                <a:schemeClr val="tx1"/>
              </a:solidFill>
              <a:latin typeface="+mj-lt"/>
            </a:endParaRPr>
          </a:p>
        </p:txBody>
      </p:sp>
      <p:sp>
        <p:nvSpPr>
          <p:cNvPr id="8" name="Rounded Rectangle 7"/>
          <p:cNvSpPr/>
          <p:nvPr/>
        </p:nvSpPr>
        <p:spPr>
          <a:xfrm>
            <a:off x="5387928" y="3770143"/>
            <a:ext cx="1617785" cy="2841674"/>
          </a:xfrm>
          <a:prstGeom prst="roundRect">
            <a:avLst/>
          </a:prstGeom>
          <a:solidFill>
            <a:srgbClr val="FC96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smtClean="0">
                <a:solidFill>
                  <a:schemeClr val="tx1"/>
                </a:solidFill>
                <a:latin typeface="+mj-lt"/>
              </a:rPr>
              <a:t>Những khó khăn mà em gặp ?</a:t>
            </a:r>
            <a:endParaRPr lang="vi-VN" sz="2800">
              <a:solidFill>
                <a:schemeClr val="tx1"/>
              </a:solidFill>
              <a:latin typeface="+mj-lt"/>
            </a:endParaRPr>
          </a:p>
        </p:txBody>
      </p:sp>
      <p:sp>
        <p:nvSpPr>
          <p:cNvPr id="9" name="Rounded Rectangle 8"/>
          <p:cNvSpPr/>
          <p:nvPr/>
        </p:nvSpPr>
        <p:spPr>
          <a:xfrm>
            <a:off x="7455879" y="3770143"/>
            <a:ext cx="1617785" cy="2841674"/>
          </a:xfrm>
          <a:prstGeom prst="roundRect">
            <a:avLst/>
          </a:prstGeom>
          <a:solidFill>
            <a:srgbClr val="FC96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smtClean="0">
                <a:solidFill>
                  <a:schemeClr val="tx1"/>
                </a:solidFill>
                <a:latin typeface="+mj-lt"/>
              </a:rPr>
              <a:t>Biện pháp khắc phục ?</a:t>
            </a:r>
            <a:endParaRPr lang="vi-VN" sz="2800">
              <a:solidFill>
                <a:schemeClr val="tx1"/>
              </a:solidFill>
              <a:latin typeface="+mj-lt"/>
            </a:endParaRPr>
          </a:p>
        </p:txBody>
      </p:sp>
      <p:sp>
        <p:nvSpPr>
          <p:cNvPr id="10" name="Rounded Rectangle 9"/>
          <p:cNvSpPr/>
          <p:nvPr/>
        </p:nvSpPr>
        <p:spPr>
          <a:xfrm>
            <a:off x="9594169" y="3751997"/>
            <a:ext cx="1617785" cy="2841674"/>
          </a:xfrm>
          <a:prstGeom prst="roundRect">
            <a:avLst/>
          </a:prstGeom>
          <a:solidFill>
            <a:srgbClr val="FC96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smtClean="0">
                <a:solidFill>
                  <a:schemeClr val="tx1"/>
                </a:solidFill>
                <a:latin typeface="+mj-lt"/>
              </a:rPr>
              <a:t>Người luôn hỗ trợ, giúp đỡ em ?</a:t>
            </a:r>
            <a:endParaRPr lang="vi-VN" sz="2800">
              <a:solidFill>
                <a:schemeClr val="tx1"/>
              </a:solidFill>
              <a:latin typeface="+mj-lt"/>
            </a:endParaRPr>
          </a:p>
        </p:txBody>
      </p:sp>
    </p:spTree>
    <p:extLst>
      <p:ext uri="{BB962C8B-B14F-4D97-AF65-F5344CB8AC3E}">
        <p14:creationId xmlns:p14="http://schemas.microsoft.com/office/powerpoint/2010/main" val="23063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440"/>
            <a:ext cx="12191999" cy="7010400"/>
          </a:xfrm>
          <a:prstGeom prst="rect">
            <a:avLst/>
          </a:prstGeom>
        </p:spPr>
      </p:pic>
      <p:sp>
        <p:nvSpPr>
          <p:cNvPr id="5" name="TextBox 4"/>
          <p:cNvSpPr txBox="1"/>
          <p:nvPr/>
        </p:nvSpPr>
        <p:spPr>
          <a:xfrm>
            <a:off x="890952" y="1243434"/>
            <a:ext cx="10410093" cy="769431"/>
          </a:xfrm>
          <a:prstGeom prst="rect">
            <a:avLst/>
          </a:prstGeom>
          <a:noFill/>
        </p:spPr>
        <p:txBody>
          <a:bodyPr wrap="square" lIns="91430" tIns="45715" rIns="91430" bIns="45715" rtlCol="0">
            <a:spAutoFit/>
          </a:bodyPr>
          <a:lstStyle/>
          <a:p>
            <a:pPr algn="ctr"/>
            <a:r>
              <a:rPr lang="en-US" sz="4400" b="1" dirty="0" smtClean="0">
                <a:solidFill>
                  <a:schemeClr val="bg1"/>
                </a:solidFill>
                <a:latin typeface="Times New Roman" pitchFamily="18" charset="0"/>
                <a:ea typeface="HP001 5Ha" panose="020B0603050302020204" pitchFamily="34" charset="-127"/>
                <a:cs typeface="Times New Roman" pitchFamily="18" charset="0"/>
              </a:rPr>
              <a:t>Đạo </a:t>
            </a:r>
            <a:r>
              <a:rPr lang="en-US" sz="4400" b="1" dirty="0">
                <a:solidFill>
                  <a:schemeClr val="bg1"/>
                </a:solidFill>
                <a:latin typeface="Times New Roman" pitchFamily="18" charset="0"/>
                <a:ea typeface="HP001 5Ha" panose="020B0603050302020204" pitchFamily="34" charset="-127"/>
                <a:cs typeface="Times New Roman" pitchFamily="18" charset="0"/>
              </a:rPr>
              <a:t>đức</a:t>
            </a:r>
          </a:p>
        </p:txBody>
      </p:sp>
      <p:sp>
        <p:nvSpPr>
          <p:cNvPr id="6" name="TextBox 5"/>
          <p:cNvSpPr txBox="1"/>
          <p:nvPr/>
        </p:nvSpPr>
        <p:spPr>
          <a:xfrm>
            <a:off x="1955622" y="2317040"/>
            <a:ext cx="8746392" cy="769431"/>
          </a:xfrm>
          <a:prstGeom prst="rect">
            <a:avLst/>
          </a:prstGeom>
          <a:noFill/>
        </p:spPr>
        <p:txBody>
          <a:bodyPr wrap="square" lIns="91430" tIns="45715" rIns="91430" bIns="45715" rtlCol="0">
            <a:spAutoFit/>
          </a:bodyPr>
          <a:lstStyle/>
          <a:p>
            <a:pPr algn="ctr"/>
            <a:r>
              <a:rPr lang="vi-VN" sz="4400" b="1" dirty="0">
                <a:solidFill>
                  <a:srgbClr val="FFFF66"/>
                </a:solidFill>
                <a:latin typeface="+mj-lt"/>
                <a:ea typeface="HP001 5Ha" panose="020B0603050302020204" pitchFamily="34" charset="-127"/>
              </a:rPr>
              <a:t>Bài </a:t>
            </a:r>
            <a:r>
              <a:rPr lang="vi-VN" sz="4400" b="1" dirty="0" smtClean="0">
                <a:solidFill>
                  <a:srgbClr val="FFFF66"/>
                </a:solidFill>
                <a:latin typeface="+mj-lt"/>
                <a:ea typeface="HP001 5Ha" panose="020B0603050302020204" pitchFamily="34" charset="-127"/>
              </a:rPr>
              <a:t>1: Em là học sinh lớp </a:t>
            </a:r>
            <a:r>
              <a:rPr lang="en-US" sz="4400" b="1" dirty="0">
                <a:solidFill>
                  <a:srgbClr val="FFFF66"/>
                </a:solidFill>
                <a:latin typeface="Times New Roman" panose="02020603050405020304" pitchFamily="18" charset="0"/>
                <a:ea typeface="HP001 5Ha" panose="020B0603050302020204" pitchFamily="34" charset="-127"/>
                <a:cs typeface="Times New Roman" panose="02020603050405020304" pitchFamily="18" charset="0"/>
              </a:rPr>
              <a:t>5</a:t>
            </a:r>
            <a:r>
              <a:rPr lang="vi-VN" sz="4400" b="1" dirty="0" smtClean="0">
                <a:solidFill>
                  <a:srgbClr val="FFFF66"/>
                </a:solidFill>
                <a:latin typeface="+mj-lt"/>
                <a:ea typeface="HP001 5Ha" panose="020B0603050302020204" pitchFamily="34" charset="-127"/>
              </a:rPr>
              <a:t> (Tiết 1)</a:t>
            </a:r>
            <a:endParaRPr lang="vi-VN" sz="4400" b="1" dirty="0">
              <a:solidFill>
                <a:srgbClr val="FFFF66"/>
              </a:solidFill>
              <a:latin typeface="+mj-lt"/>
              <a:ea typeface="HP001 5Ha" panose="020B0603050302020204" pitchFamily="34" charset="-127"/>
            </a:endParaRPr>
          </a:p>
        </p:txBody>
      </p:sp>
    </p:spTree>
    <p:extLst>
      <p:ext uri="{BB962C8B-B14F-4D97-AF65-F5344CB8AC3E}">
        <p14:creationId xmlns:p14="http://schemas.microsoft.com/office/powerpoint/2010/main" val="284830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0818" y="1532743"/>
            <a:ext cx="4586067" cy="732155"/>
          </a:xfrm>
          <a:prstGeom prst="roundRect">
            <a:avLst/>
          </a:prstGeom>
          <a:solidFill>
            <a:srgbClr val="92D050"/>
          </a:solidFill>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MỤC TIÊU</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22363" y="2560321"/>
            <a:ext cx="9650437" cy="3743252"/>
          </a:xfrm>
        </p:spPr>
        <p:txBody>
          <a:bodyPr/>
          <a:lstStyle/>
          <a:p>
            <a:r>
              <a:rPr lang="en-US" b="1" dirty="0" smtClean="0">
                <a:latin typeface="Times New Roman" panose="02020603050405020304" pitchFamily="18" charset="0"/>
                <a:cs typeface="Times New Roman" panose="02020603050405020304" pitchFamily="18" charset="0"/>
              </a:rPr>
              <a:t>Xác định được vị thế của HS lớp 5 so với các lớp học trước</a:t>
            </a:r>
          </a:p>
          <a:p>
            <a:r>
              <a:rPr lang="en-US" b="1" dirty="0" smtClean="0">
                <a:latin typeface="Times New Roman" panose="02020603050405020304" pitchFamily="18" charset="0"/>
                <a:cs typeface="Times New Roman" panose="02020603050405020304" pitchFamily="18" charset="0"/>
              </a:rPr>
              <a:t>Bước đầu có kĩ năng tự nhận thức bản thân và kĩ năng đặt mục tiêu</a:t>
            </a:r>
          </a:p>
          <a:p>
            <a:r>
              <a:rPr lang="en-US" b="1" dirty="0" smtClean="0">
                <a:latin typeface="Times New Roman" panose="02020603050405020304" pitchFamily="18" charset="0"/>
                <a:cs typeface="Times New Roman" panose="02020603050405020304" pitchFamily="18" charset="0"/>
              </a:rPr>
              <a:t>Có ý thức rèn luyện, học tập để xứng đáng là học sinh lớp 5</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07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19888" y="2264262"/>
            <a:ext cx="9459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smtClean="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KHÁM PHÁ</a:t>
            </a:r>
            <a:endParaRPr lang="en-US" sz="7200" b="1"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1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2152357" y="2252858"/>
            <a:ext cx="766689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buClr>
                <a:schemeClr val="folHlink"/>
              </a:buClr>
              <a:buSzPct val="60000"/>
              <a:buFont typeface="Wingdings" panose="05000000000000000000" pitchFamily="2" charset="2"/>
              <a:buNone/>
            </a:pPr>
            <a:r>
              <a:rPr lang="en-US" altLang="vi-VN" sz="2300" b="1" dirty="0">
                <a:cs typeface="Times New Roman" panose="02020603050405020304" pitchFamily="18" charset="0"/>
              </a:rPr>
              <a:t>  </a:t>
            </a:r>
            <a:r>
              <a:rPr lang="en-US" altLang="vi-VN" sz="5100" b="1" dirty="0">
                <a:solidFill>
                  <a:srgbClr val="FF0000"/>
                </a:solidFill>
                <a:cs typeface="Times New Roman" panose="02020603050405020304" pitchFamily="18" charset="0"/>
              </a:rPr>
              <a:t>Hoạt động 1: </a:t>
            </a:r>
            <a:br>
              <a:rPr lang="en-US" altLang="vi-VN" sz="5100" b="1" dirty="0">
                <a:solidFill>
                  <a:srgbClr val="FF0000"/>
                </a:solidFill>
                <a:cs typeface="Times New Roman" panose="02020603050405020304" pitchFamily="18" charset="0"/>
              </a:rPr>
            </a:br>
            <a:r>
              <a:rPr lang="en-US" altLang="vi-VN" sz="5100" b="1" dirty="0" smtClean="0">
                <a:solidFill>
                  <a:srgbClr val="FF0000"/>
                </a:solidFill>
                <a:cs typeface="Times New Roman" panose="02020603050405020304" pitchFamily="18" charset="0"/>
              </a:rPr>
              <a:t>Em là học sinh lớp 5</a:t>
            </a:r>
            <a:endParaRPr lang="vi-VN" altLang="vi-VN" sz="51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98773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986"/>
          <a:stretch/>
        </p:blipFill>
        <p:spPr>
          <a:xfrm>
            <a:off x="121024" y="147918"/>
            <a:ext cx="7413373" cy="6602506"/>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7714445" y="1556345"/>
            <a:ext cx="4477555" cy="3785652"/>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Học sinh khối lớp 5 đón các em học sinh lớp 1 trong ngày khai giảng.</a:t>
            </a:r>
            <a:endParaRPr lang="vi-VN"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906" y="0"/>
            <a:ext cx="10919012" cy="596451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5" name="TextBox 4"/>
          <p:cNvSpPr txBox="1"/>
          <p:nvPr/>
        </p:nvSpPr>
        <p:spPr>
          <a:xfrm>
            <a:off x="1519518" y="6088559"/>
            <a:ext cx="1005840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Em rất vui và tự hào khi được lên lớp 5</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97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7811" y="115040"/>
            <a:ext cx="9924795" cy="576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120863" y="5977957"/>
            <a:ext cx="10456847"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Em rất tự hào. Em sẽ cố gắng chăm ngoan</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610</Words>
  <Application>Microsoft Office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HP001 5Ha</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Phong</dc:creator>
  <cp:lastModifiedBy>Ngoc Anh</cp:lastModifiedBy>
  <cp:revision>29</cp:revision>
  <dcterms:created xsi:type="dcterms:W3CDTF">2015-09-07T13:48:26Z</dcterms:created>
  <dcterms:modified xsi:type="dcterms:W3CDTF">2021-09-04T10:27:32Z</dcterms:modified>
</cp:coreProperties>
</file>