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265" r:id="rId4"/>
    <p:sldId id="269" r:id="rId5"/>
    <p:sldId id="267" r:id="rId6"/>
    <p:sldId id="266" r:id="rId7"/>
    <p:sldId id="273" r:id="rId8"/>
    <p:sldId id="282" r:id="rId9"/>
    <p:sldId id="270" r:id="rId10"/>
    <p:sldId id="272" r:id="rId11"/>
    <p:sldId id="274" r:id="rId12"/>
    <p:sldId id="275" r:id="rId13"/>
    <p:sldId id="276" r:id="rId14"/>
    <p:sldId id="277" r:id="rId15"/>
    <p:sldId id="279" r:id="rId16"/>
    <p:sldId id="284" r:id="rId17"/>
    <p:sldId id="285" r:id="rId18"/>
    <p:sldId id="281" r:id="rId19"/>
    <p:sldId id="268" r:id="rId20"/>
    <p:sldId id="286" r:id="rId21"/>
    <p:sldId id="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5F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9/16/2023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a:t>
            </a:fld>
            <a:endParaRPr lang="en-US"/>
          </a:p>
        </p:txBody>
      </p:sp>
    </p:spTree>
    <p:extLst>
      <p:ext uri="{BB962C8B-B14F-4D97-AF65-F5344CB8AC3E}">
        <p14:creationId xmlns:p14="http://schemas.microsoft.com/office/powerpoint/2010/main" val="333499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16</a:t>
            </a:fld>
            <a:endParaRPr lang="en-US"/>
          </a:p>
        </p:txBody>
      </p:sp>
    </p:spTree>
    <p:extLst>
      <p:ext uri="{BB962C8B-B14F-4D97-AF65-F5344CB8AC3E}">
        <p14:creationId xmlns:p14="http://schemas.microsoft.com/office/powerpoint/2010/main" val="110946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961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64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2</a:t>
            </a:fld>
            <a:endParaRPr lang="en-US"/>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4</a:t>
            </a:fld>
            <a:endParaRPr lang="en-US"/>
          </a:p>
        </p:txBody>
      </p:sp>
    </p:spTree>
    <p:extLst>
      <p:ext uri="{BB962C8B-B14F-4D97-AF65-F5344CB8AC3E}">
        <p14:creationId xmlns:p14="http://schemas.microsoft.com/office/powerpoint/2010/main" val="156665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5</a:t>
            </a:fld>
            <a:endParaRPr lang="en-US"/>
          </a:p>
        </p:txBody>
      </p:sp>
    </p:spTree>
    <p:extLst>
      <p:ext uri="{BB962C8B-B14F-4D97-AF65-F5344CB8AC3E}">
        <p14:creationId xmlns:p14="http://schemas.microsoft.com/office/powerpoint/2010/main" val="16272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8</a:t>
            </a:fld>
            <a:endParaRPr lang="en-US"/>
          </a:p>
        </p:txBody>
      </p:sp>
    </p:spTree>
    <p:extLst>
      <p:ext uri="{BB962C8B-B14F-4D97-AF65-F5344CB8AC3E}">
        <p14:creationId xmlns:p14="http://schemas.microsoft.com/office/powerpoint/2010/main" val="303910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9</a:t>
            </a:fld>
            <a:endParaRPr lang="en-US"/>
          </a:p>
        </p:txBody>
      </p:sp>
    </p:spTree>
    <p:extLst>
      <p:ext uri="{BB962C8B-B14F-4D97-AF65-F5344CB8AC3E}">
        <p14:creationId xmlns:p14="http://schemas.microsoft.com/office/powerpoint/2010/main" val="330435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11</a:t>
            </a:fld>
            <a:endParaRPr lang="en-US"/>
          </a:p>
        </p:txBody>
      </p:sp>
    </p:spTree>
    <p:extLst>
      <p:ext uri="{BB962C8B-B14F-4D97-AF65-F5344CB8AC3E}">
        <p14:creationId xmlns:p14="http://schemas.microsoft.com/office/powerpoint/2010/main" val="380725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13</a:t>
            </a:fld>
            <a:endParaRPr lang="en-US"/>
          </a:p>
        </p:txBody>
      </p:sp>
    </p:spTree>
    <p:extLst>
      <p:ext uri="{BB962C8B-B14F-4D97-AF65-F5344CB8AC3E}">
        <p14:creationId xmlns:p14="http://schemas.microsoft.com/office/powerpoint/2010/main" val="174070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14</a:t>
            </a:fld>
            <a:endParaRPr lang="en-US"/>
          </a:p>
        </p:txBody>
      </p:sp>
    </p:spTree>
    <p:extLst>
      <p:ext uri="{BB962C8B-B14F-4D97-AF65-F5344CB8AC3E}">
        <p14:creationId xmlns:p14="http://schemas.microsoft.com/office/powerpoint/2010/main" val="298091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20088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864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178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469695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11" name="Google Shape;11;p2"/>
          <p:cNvSpPr/>
          <p:nvPr/>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370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 name="Google Shape;267;p25"/>
          <p:cNvGrpSpPr/>
          <p:nvPr userDrawn="1"/>
        </p:nvGrpSpPr>
        <p:grpSpPr>
          <a:xfrm rot="1093143">
            <a:off x="10246481" y="4803394"/>
            <a:ext cx="1300688" cy="1248865"/>
            <a:chOff x="3885600" y="2960625"/>
            <a:chExt cx="470600" cy="451850"/>
          </a:xfrm>
        </p:grpSpPr>
        <p:sp>
          <p:nvSpPr>
            <p:cNvPr id="45"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10800000" flipH="1">
            <a:off x="0" y="2217317"/>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F37022"/>
                </a:solidFill>
              </a:rPr>
              <a:t>FeistyForwarders_0968120672</a:t>
            </a:r>
          </a:p>
        </p:txBody>
      </p:sp>
      <p:sp>
        <p:nvSpPr>
          <p:cNvPr id="20"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oogle Shape;246;p25"/>
          <p:cNvGrpSpPr/>
          <p:nvPr userDrawn="1"/>
        </p:nvGrpSpPr>
        <p:grpSpPr>
          <a:xfrm>
            <a:off x="11238689" y="3071620"/>
            <a:ext cx="685727" cy="632509"/>
            <a:chOff x="712875" y="2205450"/>
            <a:chExt cx="233675" cy="215550"/>
          </a:xfrm>
        </p:grpSpPr>
        <p:sp>
          <p:nvSpPr>
            <p:cNvPr id="33"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 name="Google Shape;252;p25"/>
          <p:cNvGrpSpPr/>
          <p:nvPr userDrawn="1"/>
        </p:nvGrpSpPr>
        <p:grpSpPr>
          <a:xfrm>
            <a:off x="10173295" y="3438661"/>
            <a:ext cx="985765" cy="909171"/>
            <a:chOff x="751275" y="1814050"/>
            <a:chExt cx="233675" cy="215525"/>
          </a:xfrm>
        </p:grpSpPr>
        <p:sp>
          <p:nvSpPr>
            <p:cNvPr id="39"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roup 3"/>
          <p:cNvGrpSpPr/>
          <p:nvPr userDrawn="1"/>
        </p:nvGrpSpPr>
        <p:grpSpPr>
          <a:xfrm>
            <a:off x="4826912" y="352960"/>
            <a:ext cx="2368150" cy="1891371"/>
            <a:chOff x="3620184" y="264720"/>
            <a:chExt cx="1776113" cy="1418528"/>
          </a:xfrm>
        </p:grpSpPr>
        <p:sp>
          <p:nvSpPr>
            <p:cNvPr id="65"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 name="TextBox 2"/>
            <p:cNvSpPr txBox="1"/>
            <p:nvPr userDrawn="1"/>
          </p:nvSpPr>
          <p:spPr>
            <a:xfrm>
              <a:off x="3693975" y="710267"/>
              <a:ext cx="1626888" cy="500089"/>
            </a:xfrm>
            <a:prstGeom prst="rect">
              <a:avLst/>
            </a:prstGeom>
            <a:noFill/>
          </p:spPr>
          <p:txBody>
            <a:bodyPr wrap="none" rtlCol="0">
              <a:spAutoFit/>
            </a:bodyPr>
            <a:lstStyle/>
            <a:p>
              <a:r>
                <a:rPr lang="en-US" sz="3733" dirty="0">
                  <a:solidFill>
                    <a:srgbClr val="F37022"/>
                  </a:solidFill>
                  <a:latin typeface="UTM Cookies" panose="02040603050506020204" pitchFamily="18" charset="0"/>
                </a:rPr>
                <a:t>CHỦ</a:t>
              </a:r>
              <a:r>
                <a:rPr lang="en-US" sz="3733" baseline="0" dirty="0">
                  <a:solidFill>
                    <a:srgbClr val="F37022"/>
                  </a:solidFill>
                  <a:latin typeface="UTM Cookies" panose="02040603050506020204" pitchFamily="18" charset="0"/>
                </a:rPr>
                <a:t> ĐỀ 1</a:t>
              </a:r>
              <a:endParaRPr lang="en-US" sz="3733" dirty="0">
                <a:solidFill>
                  <a:srgbClr val="F37022"/>
                </a:solidFill>
                <a:latin typeface="UTM Cookies" panose="02040603050506020204" pitchFamily="18" charset="0"/>
              </a:endParaRPr>
            </a:p>
          </p:txBody>
        </p:sp>
      </p:grpSp>
      <p:sp>
        <p:nvSpPr>
          <p:cNvPr id="50"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01;p25"/>
          <p:cNvGrpSpPr/>
          <p:nvPr userDrawn="1"/>
        </p:nvGrpSpPr>
        <p:grpSpPr>
          <a:xfrm rot="186006">
            <a:off x="5284530" y="1661731"/>
            <a:ext cx="668199" cy="1350400"/>
            <a:chOff x="656025" y="2751350"/>
            <a:chExt cx="311375" cy="629275"/>
          </a:xfrm>
        </p:grpSpPr>
        <p:sp>
          <p:nvSpPr>
            <p:cNvPr id="22"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 name="TextBox 65"/>
          <p:cNvSpPr txBox="1"/>
          <p:nvPr userDrawn="1"/>
        </p:nvSpPr>
        <p:spPr>
          <a:xfrm>
            <a:off x="7543310" y="736929"/>
            <a:ext cx="2169184" cy="666786"/>
          </a:xfrm>
          <a:prstGeom prst="rect">
            <a:avLst/>
          </a:prstGeom>
          <a:noFill/>
        </p:spPr>
        <p:txBody>
          <a:bodyPr wrap="none" rtlCol="0">
            <a:spAutoFit/>
          </a:bodyPr>
          <a:lstStyle/>
          <a:p>
            <a:r>
              <a:rPr lang="en-US" sz="3733" dirty="0">
                <a:solidFill>
                  <a:srgbClr val="F37022"/>
                </a:solidFill>
                <a:latin typeface="UTM Cookies" panose="02040603050506020204" pitchFamily="18" charset="0"/>
              </a:rPr>
              <a:t>CHỦ</a:t>
            </a:r>
            <a:r>
              <a:rPr lang="en-US" sz="3733" baseline="0" dirty="0">
                <a:solidFill>
                  <a:srgbClr val="F37022"/>
                </a:solidFill>
                <a:latin typeface="UTM Cookies" panose="02040603050506020204" pitchFamily="18" charset="0"/>
              </a:rPr>
              <a:t> ĐỀ 1</a:t>
            </a:r>
            <a:endParaRPr lang="en-US" sz="3733" dirty="0">
              <a:solidFill>
                <a:srgbClr val="F37022"/>
              </a:solidFill>
              <a:latin typeface="UTM Cookies" panose="02040603050506020204" pitchFamily="18" charset="0"/>
            </a:endParaRPr>
          </a:p>
        </p:txBody>
      </p:sp>
      <p:sp>
        <p:nvSpPr>
          <p:cNvPr id="67" name="TextBox 66"/>
          <p:cNvSpPr txBox="1"/>
          <p:nvPr userDrawn="1"/>
        </p:nvSpPr>
        <p:spPr>
          <a:xfrm>
            <a:off x="7807231" y="872403"/>
            <a:ext cx="4285453" cy="1898084"/>
          </a:xfrm>
          <a:prstGeom prst="rect">
            <a:avLst/>
          </a:prstGeom>
          <a:noFill/>
        </p:spPr>
        <p:txBody>
          <a:bodyPr wrap="square" rtlCol="0">
            <a:spAutoFit/>
          </a:bodyPr>
          <a:lstStyle/>
          <a:p>
            <a:r>
              <a:rPr lang="en-US" sz="5867" dirty="0">
                <a:ln w="28575" cmpd="thickThin">
                  <a:solidFill>
                    <a:schemeClr val="accent2">
                      <a:lumMod val="50000"/>
                    </a:schemeClr>
                  </a:solidFill>
                </a:ln>
                <a:solidFill>
                  <a:schemeClr val="bg1"/>
                </a:solidFill>
                <a:latin typeface="UTM Cookies" panose="02040603050506020204" pitchFamily="18" charset="0"/>
              </a:rPr>
              <a:t>KHÁM</a:t>
            </a:r>
            <a:r>
              <a:rPr lang="en-US" sz="5867" baseline="0" dirty="0">
                <a:ln w="28575" cmpd="thickThin">
                  <a:solidFill>
                    <a:schemeClr val="accent2">
                      <a:lumMod val="50000"/>
                    </a:schemeClr>
                  </a:solidFill>
                </a:ln>
                <a:solidFill>
                  <a:schemeClr val="bg1"/>
                </a:solidFill>
                <a:latin typeface="UTM Cookies" panose="02040603050506020204" pitchFamily="18" charset="0"/>
              </a:rPr>
              <a:t> PHÁ BẢN THÂN</a:t>
            </a:r>
            <a:endParaRPr lang="en-US" sz="5867"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31583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464457" y="154819"/>
            <a:ext cx="11514667" cy="6289524"/>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86412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 name="Google Shape;267;p25"/>
          <p:cNvGrpSpPr/>
          <p:nvPr userDrawn="1"/>
        </p:nvGrpSpPr>
        <p:grpSpPr>
          <a:xfrm rot="1093143">
            <a:off x="10246481" y="4803394"/>
            <a:ext cx="1300688" cy="1248865"/>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3;p2"/>
          <p:cNvGrpSpPr/>
          <p:nvPr userDrawn="1"/>
        </p:nvGrpSpPr>
        <p:grpSpPr>
          <a:xfrm rot="10800000" flipH="1">
            <a:off x="0" y="2217317"/>
            <a:ext cx="13566696" cy="4640683"/>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6"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7" name="TextBox 16"/>
          <p:cNvSpPr txBox="1"/>
          <p:nvPr userDrawn="1"/>
        </p:nvSpPr>
        <p:spPr>
          <a:xfrm>
            <a:off x="9230468" y="6502400"/>
            <a:ext cx="2140085" cy="256545"/>
          </a:xfrm>
          <a:prstGeom prst="rect">
            <a:avLst/>
          </a:prstGeom>
          <a:noFill/>
        </p:spPr>
        <p:txBody>
          <a:bodyPr wrap="square" rtlCol="0">
            <a:spAutoFit/>
          </a:bodyPr>
          <a:lstStyle/>
          <a:p>
            <a:r>
              <a:rPr lang="en-US" sz="1067" dirty="0">
                <a:solidFill>
                  <a:srgbClr val="F37022"/>
                </a:solidFill>
              </a:rPr>
              <a:t>FeistyForwarders_0968120672</a:t>
            </a:r>
          </a:p>
        </p:txBody>
      </p:sp>
      <p:sp>
        <p:nvSpPr>
          <p:cNvPr id="18"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246;p25"/>
          <p:cNvGrpSpPr/>
          <p:nvPr userDrawn="1"/>
        </p:nvGrpSpPr>
        <p:grpSpPr>
          <a:xfrm>
            <a:off x="11238689" y="3071620"/>
            <a:ext cx="685727" cy="632509"/>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 name="Google Shape;252;p25"/>
          <p:cNvGrpSpPr/>
          <p:nvPr userDrawn="1"/>
        </p:nvGrpSpPr>
        <p:grpSpPr>
          <a:xfrm>
            <a:off x="10173295" y="3438661"/>
            <a:ext cx="985765" cy="909171"/>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roup 31"/>
          <p:cNvGrpSpPr/>
          <p:nvPr userDrawn="1"/>
        </p:nvGrpSpPr>
        <p:grpSpPr>
          <a:xfrm>
            <a:off x="4826912" y="352960"/>
            <a:ext cx="2368150" cy="1891371"/>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TextBox 34"/>
            <p:cNvSpPr txBox="1"/>
            <p:nvPr userDrawn="1"/>
          </p:nvSpPr>
          <p:spPr>
            <a:xfrm>
              <a:off x="3693975" y="710267"/>
              <a:ext cx="1626888" cy="500089"/>
            </a:xfrm>
            <a:prstGeom prst="rect">
              <a:avLst/>
            </a:prstGeom>
            <a:noFill/>
          </p:spPr>
          <p:txBody>
            <a:bodyPr wrap="none" rtlCol="0">
              <a:spAutoFit/>
            </a:bodyPr>
            <a:lstStyle/>
            <a:p>
              <a:r>
                <a:rPr lang="en-US" sz="3733" dirty="0">
                  <a:solidFill>
                    <a:srgbClr val="F37022"/>
                  </a:solidFill>
                  <a:latin typeface="UTM Cookies" panose="02040603050506020204" pitchFamily="18" charset="0"/>
                </a:rPr>
                <a:t>CHỦ</a:t>
              </a:r>
              <a:r>
                <a:rPr lang="en-US" sz="3733" baseline="0" dirty="0">
                  <a:solidFill>
                    <a:srgbClr val="F37022"/>
                  </a:solidFill>
                  <a:latin typeface="UTM Cookies" panose="02040603050506020204" pitchFamily="18" charset="0"/>
                </a:rPr>
                <a:t> ĐỀ 2</a:t>
              </a:r>
              <a:endParaRPr lang="en-US" sz="3733" dirty="0">
                <a:solidFill>
                  <a:srgbClr val="F37022"/>
                </a:solidFill>
                <a:latin typeface="UTM Cookies" panose="02040603050506020204" pitchFamily="18" charset="0"/>
              </a:endParaRPr>
            </a:p>
          </p:txBody>
        </p:sp>
      </p:grpSp>
      <p:sp>
        <p:nvSpPr>
          <p:cNvPr id="36"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 name="Google Shape;201;p25"/>
          <p:cNvGrpSpPr/>
          <p:nvPr userDrawn="1"/>
        </p:nvGrpSpPr>
        <p:grpSpPr>
          <a:xfrm rot="186006">
            <a:off x="5284530" y="1661731"/>
            <a:ext cx="668199" cy="13504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6919714" y="1710357"/>
            <a:ext cx="5136561" cy="995209"/>
          </a:xfrm>
          <a:prstGeom prst="rect">
            <a:avLst/>
          </a:prstGeom>
          <a:noFill/>
        </p:spPr>
        <p:txBody>
          <a:bodyPr wrap="square" rtlCol="0">
            <a:spAutoFit/>
          </a:bodyPr>
          <a:lstStyle/>
          <a:p>
            <a:r>
              <a:rPr lang="en-US" sz="5867" dirty="0">
                <a:ln w="28575" cmpd="thickThin">
                  <a:solidFill>
                    <a:schemeClr val="accent2">
                      <a:lumMod val="50000"/>
                    </a:schemeClr>
                  </a:solidFill>
                </a:ln>
                <a:solidFill>
                  <a:schemeClr val="bg1"/>
                </a:solidFill>
                <a:latin typeface="UTM Cookies" panose="02040603050506020204" pitchFamily="18" charset="0"/>
              </a:rPr>
              <a:t>RÈN</a:t>
            </a:r>
            <a:r>
              <a:rPr lang="en-US" sz="5867"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5867"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7708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26660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91660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438030"/>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solidFill>
                    <a:srgbClr val="438030"/>
                  </a:solidFill>
                  <a:latin typeface="UTM Cookies" panose="02040603050506020204" pitchFamily="18" charset="0"/>
                </a:rPr>
                <a:t>CHỦ</a:t>
              </a:r>
              <a:r>
                <a:rPr lang="en-US" sz="3733" baseline="0" dirty="0">
                  <a:solidFill>
                    <a:srgbClr val="438030"/>
                  </a:solidFill>
                  <a:latin typeface="UTM Cookies" panose="02040603050506020204" pitchFamily="18" charset="0"/>
                </a:rPr>
                <a:t> ĐỀ 4</a:t>
              </a:r>
              <a:endParaRPr lang="en-US" sz="3733" dirty="0">
                <a:solidFill>
                  <a:srgbClr val="438030"/>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384595" y="888872"/>
            <a:ext cx="4359812" cy="1898084"/>
          </a:xfrm>
          <a:prstGeom prst="rect">
            <a:avLst/>
          </a:prstGeom>
          <a:noFill/>
        </p:spPr>
        <p:txBody>
          <a:bodyPr wrap="square" rtlCol="0">
            <a:spAutoFit/>
          </a:bodyPr>
          <a:lstStyle/>
          <a:p>
            <a:pPr algn="ctr"/>
            <a:r>
              <a:rPr lang="en-US" sz="5867" dirty="0">
                <a:ln w="28575" cmpd="thickThin">
                  <a:solidFill>
                    <a:srgbClr val="438030"/>
                  </a:solidFill>
                </a:ln>
                <a:solidFill>
                  <a:schemeClr val="bg1"/>
                </a:solidFill>
                <a:latin typeface="UTM Cookies" panose="02040603050506020204" pitchFamily="18" charset="0"/>
              </a:rPr>
              <a:t>TỰ</a:t>
            </a:r>
            <a:r>
              <a:rPr lang="en-US" sz="5867" baseline="0" dirty="0">
                <a:ln w="28575" cmpd="thickThin">
                  <a:solidFill>
                    <a:srgbClr val="438030"/>
                  </a:solidFill>
                </a:ln>
                <a:solidFill>
                  <a:schemeClr val="bg1"/>
                </a:solidFill>
                <a:latin typeface="UTM Cookies" panose="02040603050506020204" pitchFamily="18" charset="0"/>
              </a:rPr>
              <a:t> PHỤC VỤ BẢN THÂN</a:t>
            </a:r>
            <a:endParaRPr lang="en-US" sz="5867"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6313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9840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427099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92D050"/>
              </a:solidFill>
            </a:endParaRPr>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438030"/>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ln>
                    <a:solidFill>
                      <a:srgbClr val="438030"/>
                    </a:solidFill>
                  </a:ln>
                  <a:solidFill>
                    <a:srgbClr val="92D050"/>
                  </a:solidFill>
                  <a:latin typeface="UTM Cookies" panose="02040603050506020204" pitchFamily="18" charset="0"/>
                </a:rPr>
                <a:t>CHỦ</a:t>
              </a:r>
              <a:r>
                <a:rPr lang="en-US" sz="3733" baseline="0" dirty="0">
                  <a:ln>
                    <a:solidFill>
                      <a:srgbClr val="438030"/>
                    </a:solidFill>
                  </a:ln>
                  <a:solidFill>
                    <a:srgbClr val="92D050"/>
                  </a:solidFill>
                  <a:latin typeface="UTM Cookies" panose="02040603050506020204" pitchFamily="18" charset="0"/>
                </a:rPr>
                <a:t> ĐỀ 5</a:t>
              </a:r>
              <a:endParaRPr lang="en-US" sz="3733"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6997555" y="946928"/>
            <a:ext cx="4943060" cy="1898084"/>
          </a:xfrm>
          <a:prstGeom prst="rect">
            <a:avLst/>
          </a:prstGeom>
          <a:noFill/>
        </p:spPr>
        <p:txBody>
          <a:bodyPr wrap="square" rtlCol="0">
            <a:spAutoFit/>
          </a:bodyPr>
          <a:lstStyle/>
          <a:p>
            <a:pPr algn="ctr"/>
            <a:r>
              <a:rPr lang="en-US" sz="5867" dirty="0">
                <a:ln w="28575" cmpd="thickThin">
                  <a:solidFill>
                    <a:srgbClr val="438030"/>
                  </a:solidFill>
                </a:ln>
                <a:solidFill>
                  <a:schemeClr val="bg1"/>
                </a:solidFill>
                <a:latin typeface="UTM Cookies" panose="02040603050506020204" pitchFamily="18" charset="0"/>
              </a:rPr>
              <a:t>GIA ĐÌNH</a:t>
            </a:r>
            <a:r>
              <a:rPr lang="en-US" sz="5867" baseline="0" dirty="0">
                <a:ln w="28575" cmpd="thickThin">
                  <a:solidFill>
                    <a:srgbClr val="438030"/>
                  </a:solidFill>
                </a:ln>
                <a:solidFill>
                  <a:schemeClr val="bg1"/>
                </a:solidFill>
                <a:latin typeface="UTM Cookies" panose="02040603050506020204" pitchFamily="18" charset="0"/>
              </a:rPr>
              <a:t> THÂN THƯƠNG</a:t>
            </a:r>
            <a:endParaRPr lang="en-US" sz="5867"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4997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32956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chemeClr val="accent5">
                    <a:lumMod val="75000"/>
                  </a:schemeClr>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solidFill>
                    <a:schemeClr val="accent6">
                      <a:lumMod val="50000"/>
                    </a:schemeClr>
                  </a:solidFill>
                  <a:latin typeface="UTM Cookies" panose="02040603050506020204" pitchFamily="18" charset="0"/>
                </a:rPr>
                <a:t>CHỦ</a:t>
              </a:r>
              <a:r>
                <a:rPr lang="en-US" sz="3733" baseline="0" dirty="0">
                  <a:solidFill>
                    <a:schemeClr val="accent6">
                      <a:lumMod val="50000"/>
                    </a:schemeClr>
                  </a:solidFill>
                  <a:latin typeface="UTM Cookies" panose="02040603050506020204" pitchFamily="18" charset="0"/>
                </a:rPr>
                <a:t> ĐỀ 6</a:t>
              </a:r>
              <a:endParaRPr lang="en-US" sz="3733"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445011" y="735307"/>
            <a:ext cx="4359812" cy="2554354"/>
          </a:xfrm>
          <a:prstGeom prst="rect">
            <a:avLst/>
          </a:prstGeom>
          <a:noFill/>
        </p:spPr>
        <p:txBody>
          <a:bodyPr wrap="square" rtlCol="0">
            <a:spAutoFit/>
          </a:bodyPr>
          <a:lstStyle/>
          <a:p>
            <a:pPr algn="ctr"/>
            <a:r>
              <a:rPr lang="en-US" sz="5333" dirty="0">
                <a:ln w="28575" cmpd="thickThin">
                  <a:solidFill>
                    <a:srgbClr val="0070C0"/>
                  </a:solidFill>
                </a:ln>
                <a:solidFill>
                  <a:schemeClr val="bg1"/>
                </a:solidFill>
                <a:latin typeface="UTM Cookies" panose="02040603050506020204" pitchFamily="18" charset="0"/>
              </a:rPr>
              <a:t>TỰ</a:t>
            </a:r>
            <a:r>
              <a:rPr lang="en-US" sz="5333" baseline="0" dirty="0">
                <a:ln w="28575" cmpd="thickThin">
                  <a:solidFill>
                    <a:srgbClr val="0070C0"/>
                  </a:solidFill>
                </a:ln>
                <a:solidFill>
                  <a:schemeClr val="bg1"/>
                </a:solidFill>
                <a:latin typeface="UTM Cookies" panose="02040603050506020204" pitchFamily="18" charset="0"/>
              </a:rPr>
              <a:t> CHĂM SÓC VÀ BẢO VỆ BẢN THÂN</a:t>
            </a:r>
            <a:endParaRPr lang="en-US" sz="5333"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2266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01922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165AB"/>
              </a:solidFill>
            </a:endParaRPr>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BA8CBA"/>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ln>
                    <a:solidFill>
                      <a:srgbClr val="A165AB"/>
                    </a:solidFill>
                  </a:ln>
                  <a:solidFill>
                    <a:srgbClr val="BA8CBA"/>
                  </a:solidFill>
                  <a:latin typeface="UTM Cookies" panose="02040603050506020204" pitchFamily="18" charset="0"/>
                </a:rPr>
                <a:t>CHỦ</a:t>
              </a:r>
              <a:r>
                <a:rPr lang="en-US" sz="3733" baseline="0" dirty="0">
                  <a:ln>
                    <a:solidFill>
                      <a:srgbClr val="A165AB"/>
                    </a:solidFill>
                  </a:ln>
                  <a:solidFill>
                    <a:srgbClr val="BA8CBA"/>
                  </a:solidFill>
                  <a:latin typeface="UTM Cookies" panose="02040603050506020204" pitchFamily="18" charset="0"/>
                </a:rPr>
                <a:t> ĐỀ 8</a:t>
              </a:r>
              <a:endParaRPr lang="en-US" sz="3733"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445011" y="735307"/>
            <a:ext cx="4359812" cy="2062103"/>
          </a:xfrm>
          <a:prstGeom prst="rect">
            <a:avLst/>
          </a:prstGeom>
          <a:noFill/>
        </p:spPr>
        <p:txBody>
          <a:bodyPr wrap="square" rtlCol="0">
            <a:spAutoFit/>
          </a:bodyPr>
          <a:lstStyle/>
          <a:p>
            <a:pPr algn="ctr"/>
            <a:r>
              <a:rPr lang="en-US" sz="6400" dirty="0">
                <a:ln w="9525" cmpd="thickThin">
                  <a:solidFill>
                    <a:srgbClr val="7030A0"/>
                  </a:solidFill>
                </a:ln>
                <a:solidFill>
                  <a:srgbClr val="FFC000"/>
                </a:solidFill>
                <a:latin typeface="UTM Cookies" panose="02040603050506020204" pitchFamily="18" charset="0"/>
              </a:rPr>
              <a:t>CHIA SẺ</a:t>
            </a:r>
            <a:r>
              <a:rPr lang="en-US" sz="6400" baseline="0" dirty="0">
                <a:ln w="9525" cmpd="thickThin">
                  <a:solidFill>
                    <a:srgbClr val="7030A0"/>
                  </a:solidFill>
                </a:ln>
                <a:solidFill>
                  <a:srgbClr val="FFC000"/>
                </a:solidFill>
                <a:latin typeface="UTM Cookies" panose="02040603050506020204" pitchFamily="18" charset="0"/>
              </a:rPr>
              <a:t> CỘNG ĐỒNG</a:t>
            </a:r>
            <a:endParaRPr lang="en-US" sz="6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8974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97757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165AB"/>
              </a:solidFill>
            </a:endParaRPr>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AC98C9"/>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ln>
                    <a:solidFill>
                      <a:srgbClr val="A165AB"/>
                    </a:solidFill>
                  </a:ln>
                  <a:solidFill>
                    <a:srgbClr val="BA8CBA"/>
                  </a:solidFill>
                  <a:latin typeface="UTM Cookies" panose="02040603050506020204" pitchFamily="18" charset="0"/>
                </a:rPr>
                <a:t>CHỦ</a:t>
              </a:r>
              <a:r>
                <a:rPr lang="en-US" sz="3733" baseline="0" dirty="0">
                  <a:ln>
                    <a:solidFill>
                      <a:srgbClr val="A165AB"/>
                    </a:solidFill>
                  </a:ln>
                  <a:solidFill>
                    <a:srgbClr val="BA8CBA"/>
                  </a:solidFill>
                  <a:latin typeface="UTM Cookies" panose="02040603050506020204" pitchFamily="18" charset="0"/>
                </a:rPr>
                <a:t> ĐỀ 9</a:t>
              </a:r>
              <a:endParaRPr lang="en-US" sz="3733"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445011" y="735307"/>
            <a:ext cx="4359812" cy="1898084"/>
          </a:xfrm>
          <a:prstGeom prst="rect">
            <a:avLst/>
          </a:prstGeom>
          <a:noFill/>
        </p:spPr>
        <p:txBody>
          <a:bodyPr wrap="square" rtlCol="0">
            <a:spAutoFit/>
          </a:bodyPr>
          <a:lstStyle/>
          <a:p>
            <a:pPr algn="ctr"/>
            <a:r>
              <a:rPr lang="en-US" sz="5867" dirty="0">
                <a:ln w="9525" cmpd="thickThin">
                  <a:solidFill>
                    <a:srgbClr val="7030A0"/>
                  </a:solidFill>
                </a:ln>
                <a:solidFill>
                  <a:srgbClr val="FFC000"/>
                </a:solidFill>
                <a:latin typeface="UTM Cookies" panose="02040603050506020204" pitchFamily="18" charset="0"/>
              </a:rPr>
              <a:t>MÔI</a:t>
            </a:r>
            <a:r>
              <a:rPr lang="en-US" sz="5867" baseline="0" dirty="0">
                <a:ln w="9525" cmpd="thickThin">
                  <a:solidFill>
                    <a:srgbClr val="7030A0"/>
                  </a:solidFill>
                </a:ln>
                <a:solidFill>
                  <a:srgbClr val="FFC000"/>
                </a:solidFill>
                <a:latin typeface="UTM Cookies" panose="02040603050506020204" pitchFamily="18" charset="0"/>
              </a:rPr>
              <a:t> TRƯỜNG QUANH EM</a:t>
            </a:r>
            <a:endParaRPr lang="en-US" sz="5867"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37524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37407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173618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9066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047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8933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9/16/2023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80811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9/16/2023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4607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579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775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9/16/2023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72894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2023/9/16</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9230468" y="6502400"/>
            <a:ext cx="2140085" cy="256545"/>
          </a:xfrm>
          <a:prstGeom prst="rect">
            <a:avLst/>
          </a:prstGeom>
          <a:noFill/>
        </p:spPr>
        <p:txBody>
          <a:bodyPr wrap="square" rtlCol="0">
            <a:spAutoFit/>
          </a:bodyPr>
          <a:lstStyle/>
          <a:p>
            <a:r>
              <a:rPr lang="en-US" sz="1067" dirty="0">
                <a:solidFill>
                  <a:schemeClr val="tx1"/>
                </a:solidFill>
              </a:rPr>
              <a:t>FeistyForwarders_0968120672</a:t>
            </a:r>
          </a:p>
        </p:txBody>
      </p:sp>
    </p:spTree>
    <p:extLst>
      <p:ext uri="{BB962C8B-B14F-4D97-AF65-F5344CB8AC3E}">
        <p14:creationId xmlns:p14="http://schemas.microsoft.com/office/powerpoint/2010/main" val="21324353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2715106" y="2967335"/>
            <a:ext cx="6761787" cy="923330"/>
          </a:xfrm>
          <a:prstGeom prst="rect">
            <a:avLst/>
          </a:prstGeom>
          <a:noFill/>
        </p:spPr>
        <p:txBody>
          <a:bodyPr wrap="none" lIns="91440" tIns="45720" rIns="91440" bIns="45720">
            <a:prstTxWarp prst="textArchUp">
              <a:avLst/>
            </a:prstTxWarp>
            <a:spAutoFit/>
          </a:bodyPr>
          <a:lstStyle/>
          <a:p>
            <a:pPr algn="ctr"/>
            <a:r>
              <a:rPr lang="en-US" sz="23900" b="1" cap="none" spc="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239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3: Luyện tay cho khéo</a:t>
            </a:r>
            <a:endParaRPr lang="en-US" sz="239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BD6F9C1-7504-4F23-B2FA-FAE4B508547C}"/>
              </a:ext>
            </a:extLst>
          </p:cNvPr>
          <p:cNvSpPr txBox="1"/>
          <p:nvPr/>
        </p:nvSpPr>
        <p:spPr>
          <a:xfrm>
            <a:off x="2503714" y="1146729"/>
            <a:ext cx="6655254" cy="707886"/>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Chủ</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Khám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thân</a:t>
            </a:r>
            <a:endParaRPr lang="en-US" sz="40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1CA1889-5F82-49AD-B0BB-CEF477D8EE9B}"/>
              </a:ext>
            </a:extLst>
          </p:cNvPr>
          <p:cNvSpPr/>
          <p:nvPr/>
        </p:nvSpPr>
        <p:spPr>
          <a:xfrm>
            <a:off x="10744200" y="0"/>
            <a:ext cx="1447800" cy="1619250"/>
          </a:xfrm>
          <a:prstGeom prst="rect">
            <a:avLst/>
          </a:prstGeom>
          <a:solidFill>
            <a:srgbClr val="C7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tar: 24 Points 5">
            <a:extLst>
              <a:ext uri="{FF2B5EF4-FFF2-40B4-BE49-F238E27FC236}">
                <a16:creationId xmlns:a16="http://schemas.microsoft.com/office/drawing/2014/main" id="{0027DCE0-6490-49D4-B432-1D600D8BEA21}"/>
              </a:ext>
            </a:extLst>
          </p:cNvPr>
          <p:cNvSpPr/>
          <p:nvPr/>
        </p:nvSpPr>
        <p:spPr>
          <a:xfrm>
            <a:off x="2819400" y="0"/>
            <a:ext cx="6615112" cy="1347311"/>
          </a:xfrm>
          <a:prstGeom prst="star24">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430D2E-3F87-4686-B30A-99848F9AD9DB}"/>
              </a:ext>
            </a:extLst>
          </p:cNvPr>
          <p:cNvSpPr txBox="1"/>
          <p:nvPr/>
        </p:nvSpPr>
        <p:spPr>
          <a:xfrm>
            <a:off x="1385887" y="350489"/>
            <a:ext cx="97631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Xâu</a:t>
            </a:r>
            <a:r>
              <a:rPr kumimoji="0" lang="en-GB" sz="3600" b="1" i="0" u="none" strike="noStrike" kern="1200" cap="none" spc="0" normalizeH="0" noProof="0">
                <a:ln>
                  <a:noFill/>
                </a:ln>
                <a:solidFill>
                  <a:srgbClr val="0070C0"/>
                </a:solidFill>
                <a:effectLst/>
                <a:uLnTx/>
                <a:uFillTx/>
                <a:latin typeface="Times New Roman" panose="02020603050405020304" pitchFamily="18" charset="0"/>
                <a:cs typeface="Times New Roman" panose="02020603050405020304" pitchFamily="18" charset="0"/>
              </a:rPr>
              <a:t> dây giày</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4098" name="Picture 2" descr="20 Cách Buộc Dây Giày Cực Đẹp | Creative Ways to fasten Shoelaces - YouTube">
            <a:extLst>
              <a:ext uri="{FF2B5EF4-FFF2-40B4-BE49-F238E27FC236}">
                <a16:creationId xmlns:a16="http://schemas.microsoft.com/office/drawing/2014/main" id="{61AF06C5-F500-47B9-B43F-8B0168022A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12" b="10555"/>
          <a:stretch/>
        </p:blipFill>
        <p:spPr bwMode="auto">
          <a:xfrm>
            <a:off x="2583656" y="1553528"/>
            <a:ext cx="7086600" cy="41633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C9219FB-AD68-4340-82B6-D7D0A2A75546}"/>
              </a:ext>
            </a:extLst>
          </p:cNvPr>
          <p:cNvSpPr/>
          <p:nvPr/>
        </p:nvSpPr>
        <p:spPr>
          <a:xfrm>
            <a:off x="10648950" y="0"/>
            <a:ext cx="154305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C30967-0B74-44A3-BFF6-2690E952110C}"/>
              </a:ext>
            </a:extLst>
          </p:cNvPr>
          <p:cNvSpPr/>
          <p:nvPr/>
        </p:nvSpPr>
        <p:spPr>
          <a:xfrm>
            <a:off x="10401300" y="0"/>
            <a:ext cx="1790700" cy="165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7D53A8C9-646D-4270-BF22-2E2744056403}"/>
              </a:ext>
            </a:extLst>
          </p:cNvPr>
          <p:cNvSpPr/>
          <p:nvPr/>
        </p:nvSpPr>
        <p:spPr>
          <a:xfrm>
            <a:off x="971550" y="257175"/>
            <a:ext cx="10248900" cy="36099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Kết</a:t>
            </a:r>
            <a:r>
              <a:rPr kumimoji="0" lang="en-US" sz="4000" b="1"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sng"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luận</a:t>
            </a:r>
            <a:r>
              <a:rPr kumimoji="0" lang="vi-VN" sz="4000" b="1"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4000" b="1"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lvl="0" algn="just">
              <a:lnSpc>
                <a:spcPct val="130000"/>
              </a:lnSpc>
            </a:pPr>
            <a:r>
              <a:rPr lang="en-GB" sz="4000">
                <a:solidFill>
                  <a:srgbClr val="002060"/>
                </a:solidFill>
                <a:latin typeface="Times New Roman" panose="02020603050405020304" pitchFamily="18" charset="0"/>
                <a:cs typeface="Times New Roman" panose="02020603050405020304" pitchFamily="18" charset="0"/>
              </a:rPr>
              <a:t>Bàn tay thật kì diệu, bàn tay có thể giúp ta làm mọi việc, tạo ra các sản phẩm. Để làm được nhiều việc hơn, luôn cần luyện tay khéo léo.</a:t>
            </a:r>
            <a:endParaRPr kumimoji="0" lang="en-US" sz="40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1363FE4-AA42-479F-BC1B-5FC8BBEA19CB}"/>
              </a:ext>
            </a:extLst>
          </p:cNvPr>
          <p:cNvSpPr/>
          <p:nvPr/>
        </p:nvSpPr>
        <p:spPr>
          <a:xfrm>
            <a:off x="2143475" y="4086225"/>
            <a:ext cx="7905049"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KHÉO LÉO, CẨN THẬN</a:t>
            </a:r>
          </a:p>
        </p:txBody>
      </p:sp>
    </p:spTree>
    <p:extLst>
      <p:ext uri="{BB962C8B-B14F-4D97-AF65-F5344CB8AC3E}">
        <p14:creationId xmlns:p14="http://schemas.microsoft.com/office/powerpoint/2010/main" val="9836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13">
            <a:extLst>
              <a:ext uri="{FF2B5EF4-FFF2-40B4-BE49-F238E27FC236}">
                <a16:creationId xmlns:a16="http://schemas.microsoft.com/office/drawing/2014/main" id="{F7D1B18D-8328-4EB7-ACB3-68FB00F9F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7" name="组合 7">
            <a:extLst>
              <a:ext uri="{FF2B5EF4-FFF2-40B4-BE49-F238E27FC236}">
                <a16:creationId xmlns:a16="http://schemas.microsoft.com/office/drawing/2014/main" id="{D3EFF0A1-ADEF-467E-AB12-704C5084803D}"/>
              </a:ext>
            </a:extLst>
          </p:cNvPr>
          <p:cNvGrpSpPr/>
          <p:nvPr/>
        </p:nvGrpSpPr>
        <p:grpSpPr>
          <a:xfrm>
            <a:off x="2393187" y="3018175"/>
            <a:ext cx="10338318" cy="2957493"/>
            <a:chOff x="-578546" y="3048000"/>
            <a:chExt cx="7487347" cy="2225040"/>
          </a:xfrm>
        </p:grpSpPr>
        <p:pic>
          <p:nvPicPr>
            <p:cNvPr id="8" name="图片 8">
              <a:extLst>
                <a:ext uri="{FF2B5EF4-FFF2-40B4-BE49-F238E27FC236}">
                  <a16:creationId xmlns:a16="http://schemas.microsoft.com/office/drawing/2014/main" id="{EB1CBEB8-C945-459D-AB5F-E9165F032D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9" name="文本框 9">
              <a:extLst>
                <a:ext uri="{FF2B5EF4-FFF2-40B4-BE49-F238E27FC236}">
                  <a16:creationId xmlns:a16="http://schemas.microsoft.com/office/drawing/2014/main" id="{6EAC19AA-C176-4002-9725-7A35BADFC8A2}"/>
                </a:ext>
              </a:extLst>
            </p:cNvPr>
            <p:cNvSpPr txBox="1"/>
            <p:nvPr/>
          </p:nvSpPr>
          <p:spPr>
            <a:xfrm>
              <a:off x="30303" y="3887483"/>
              <a:ext cx="3934823" cy="6251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方正黑体简体" panose="03000509000000000000" pitchFamily="65" charset="-122"/>
                  <a:cs typeface="Times New Roman" panose="02020603050405020304" pitchFamily="18" charset="0"/>
                  <a:sym typeface="+mn-lt"/>
                </a:rPr>
                <a:t>Mở rộng và tổng kết</a:t>
              </a:r>
              <a:endParaRPr kumimoji="0" lang="en-US" altLang="zh-CN" sz="48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spTree>
    <p:extLst>
      <p:ext uri="{BB962C8B-B14F-4D97-AF65-F5344CB8AC3E}">
        <p14:creationId xmlns:p14="http://schemas.microsoft.com/office/powerpoint/2010/main" val="35020761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0000">
                                          <p:cBhvr additive="base">
                                            <p:cTn id="12" dur="11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100" fill="hold"/>
                                            <p:tgtEl>
                                              <p:spTgt spid="7"/>
                                            </p:tgtEl>
                                            <p:attrNameLst>
                                              <p:attrName>ppt_x</p:attrName>
                                            </p:attrNameLst>
                                          </p:cBhvr>
                                          <p:tavLst>
                                            <p:tav tm="0">
                                              <p:val>
                                                <p:strVal val="1+#ppt_w/2"/>
                                              </p:val>
                                            </p:tav>
                                            <p:tav tm="100000">
                                              <p:val>
                                                <p:strVal val="#ppt_x"/>
                                              </p:val>
                                            </p:tav>
                                          </p:tavLst>
                                        </p:anim>
                                        <p:anim calcmode="lin" valueType="num">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925567-ACA6-4E79-A738-433695BEEF94}"/>
              </a:ext>
            </a:extLst>
          </p:cNvPr>
          <p:cNvSpPr/>
          <p:nvPr/>
        </p:nvSpPr>
        <p:spPr>
          <a:xfrm>
            <a:off x="10287000" y="0"/>
            <a:ext cx="1905000" cy="17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B3342518-A366-482E-9518-F94CEC4B030B}"/>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a:solidFill>
                  <a:srgbClr val="002060"/>
                </a:solidFill>
                <a:latin typeface="Times New Roman" panose="02020603050405020304" pitchFamily="18" charset="0"/>
                <a:cs typeface="Times New Roman" panose="02020603050405020304" pitchFamily="18" charset="0"/>
              </a:rPr>
              <a:t>Để sáng tạo bằng đôi bàn tay, em đã dùng những nguyên liệu và dụng cụ gì?</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D53A8C9-646D-4270-BF22-2E2744056403}"/>
              </a:ext>
            </a:extLst>
          </p:cNvPr>
          <p:cNvSpPr/>
          <p:nvPr/>
        </p:nvSpPr>
        <p:spPr>
          <a:xfrm>
            <a:off x="1962150" y="1371600"/>
            <a:ext cx="8267700" cy="360997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Kết</a:t>
            </a:r>
            <a:r>
              <a:rPr kumimoji="0" lang="en-US" sz="4000" b="1"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sng"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luận</a:t>
            </a:r>
            <a:r>
              <a:rPr kumimoji="0" lang="vi-VN" sz="4000" b="1"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4000" b="1"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lvl="0" algn="just">
              <a:lnSpc>
                <a:spcPct val="130000"/>
              </a:lnSpc>
            </a:pPr>
            <a:r>
              <a:rPr lang="en-GB" sz="4000" noProof="0">
                <a:solidFill>
                  <a:srgbClr val="002060"/>
                </a:solidFill>
                <a:latin typeface="Times New Roman" panose="02020603050405020304" pitchFamily="18" charset="0"/>
                <a:cs typeface="Times New Roman" panose="02020603050405020304" pitchFamily="18" charset="0"/>
              </a:rPr>
              <a:t>Với đôi bàn tay khéo léo và sự sáng tạo, chúng ta có thể làm được nhiều việc, tạo ra nhiều sản phẩm đẹp.</a:t>
            </a:r>
            <a:endParaRPr kumimoji="0" lang="en-US" sz="40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3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02720E10-27DD-403F-9978-15B27ADDC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3" name="组合 7">
            <a:extLst>
              <a:ext uri="{FF2B5EF4-FFF2-40B4-BE49-F238E27FC236}">
                <a16:creationId xmlns:a16="http://schemas.microsoft.com/office/drawing/2014/main" id="{3843CEA3-9746-4569-8E70-A81D87237046}"/>
              </a:ext>
            </a:extLst>
          </p:cNvPr>
          <p:cNvGrpSpPr/>
          <p:nvPr/>
        </p:nvGrpSpPr>
        <p:grpSpPr>
          <a:xfrm>
            <a:off x="2393187" y="3018175"/>
            <a:ext cx="10338318" cy="2957493"/>
            <a:chOff x="-578546" y="3048000"/>
            <a:chExt cx="7487347" cy="2225040"/>
          </a:xfrm>
        </p:grpSpPr>
        <p:pic>
          <p:nvPicPr>
            <p:cNvPr id="4" name="图片 8">
              <a:extLst>
                <a:ext uri="{FF2B5EF4-FFF2-40B4-BE49-F238E27FC236}">
                  <a16:creationId xmlns:a16="http://schemas.microsoft.com/office/drawing/2014/main" id="{A00950B7-34F8-445A-9B98-22D132E6A0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5" name="文本框 9">
              <a:extLst>
                <a:ext uri="{FF2B5EF4-FFF2-40B4-BE49-F238E27FC236}">
                  <a16:creationId xmlns:a16="http://schemas.microsoft.com/office/drawing/2014/main" id="{EB107193-A42A-4B9E-81DF-944797D0FA61}"/>
                </a:ext>
              </a:extLst>
            </p:cNvPr>
            <p:cNvSpPr txBox="1"/>
            <p:nvPr/>
          </p:nvSpPr>
          <p:spPr>
            <a:xfrm>
              <a:off x="30303" y="3887483"/>
              <a:ext cx="3934823" cy="578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方正黑体简体" panose="03000509000000000000" pitchFamily="65" charset="-122"/>
                  <a:cs typeface="Times New Roman" panose="02020603050405020304" pitchFamily="18" charset="0"/>
                  <a:sym typeface="+mn-lt"/>
                </a:rPr>
                <a:t>Hoạt động sau giờ học</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spTree>
    <p:extLst>
      <p:ext uri="{BB962C8B-B14F-4D97-AF65-F5344CB8AC3E}">
        <p14:creationId xmlns:p14="http://schemas.microsoft.com/office/powerpoint/2010/main" val="28482737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11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100" fill="hold"/>
                                            <p:tgtEl>
                                              <p:spTgt spid="3"/>
                                            </p:tgtEl>
                                            <p:attrNameLst>
                                              <p:attrName>ppt_x</p:attrName>
                                            </p:attrNameLst>
                                          </p:cBhvr>
                                          <p:tavLst>
                                            <p:tav tm="0">
                                              <p:val>
                                                <p:strVal val="1+#ppt_w/2"/>
                                              </p:val>
                                            </p:tav>
                                            <p:tav tm="100000">
                                              <p:val>
                                                <p:strVal val="#ppt_x"/>
                                              </p:val>
                                            </p:tav>
                                          </p:tavLst>
                                        </p:anim>
                                        <p:anim calcmode="lin" valueType="num">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Times New Roman" panose="02020603050405020304" pitchFamily="18" charset="0"/>
                <a:cs typeface="Times New Roman" panose="02020603050405020304" pitchFamily="18" charset="0"/>
              </a:rPr>
              <a:t>Về</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nhà</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cùng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bố</a:t>
            </a:r>
            <a:r>
              <a:rPr lang="en-US" sz="3200" dirty="0">
                <a:solidFill>
                  <a:prstClr val="white"/>
                </a:solidFill>
                <a:latin typeface="Times New Roman" panose="02020603050405020304" pitchFamily="18" charset="0"/>
                <a:cs typeface="Times New Roman" panose="02020603050405020304" pitchFamily="18" charset="0"/>
              </a:rPr>
              <a:t> </a:t>
            </a:r>
            <a:r>
              <a:rPr lang="en-US" sz="3200" err="1">
                <a:solidFill>
                  <a:prstClr val="white"/>
                </a:solidFill>
                <a:latin typeface="Times New Roman" panose="02020603050405020304" pitchFamily="18" charset="0"/>
                <a:cs typeface="Times New Roman" panose="02020603050405020304" pitchFamily="18" charset="0"/>
              </a:rPr>
              <a:t>mẹ</a:t>
            </a:r>
            <a:r>
              <a:rPr lang="en-US" sz="3200">
                <a:solidFill>
                  <a:prstClr val="white"/>
                </a:solidFill>
                <a:latin typeface="Times New Roman" panose="02020603050405020304" pitchFamily="18" charset="0"/>
                <a:cs typeface="Times New Roman" panose="02020603050405020304" pitchFamily="18" charset="0"/>
              </a:rPr>
              <a:t> chơi trò “Xiếc bóng”</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C1BDBBE-BCB8-4B63-8953-D6EC221DD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53" y="1500014"/>
            <a:ext cx="7658100" cy="4959712"/>
          </a:xfrm>
          <a:prstGeom prst="rect">
            <a:avLst/>
          </a:prstGeom>
        </p:spPr>
      </p:pic>
    </p:spTree>
    <p:extLst>
      <p:ext uri="{BB962C8B-B14F-4D97-AF65-F5344CB8AC3E}">
        <p14:creationId xmlns:p14="http://schemas.microsoft.com/office/powerpoint/2010/main" val="18939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Củng cố bài học</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BE304D-010C-EEDF-D590-CDDA9ECB3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028"/>
            <a:ext cx="12192000" cy="6765943"/>
          </a:xfrm>
          <a:prstGeom prst="rect">
            <a:avLst/>
          </a:prstGeom>
        </p:spPr>
      </p:pic>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Yêu</a:t>
            </a:r>
            <a:r>
              <a:rPr kumimoji="0" lang="en-US" sz="5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cầu</a:t>
            </a:r>
            <a:r>
              <a:rPr kumimoji="0" lang="en-US" sz="5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cần</a:t>
            </a:r>
            <a:r>
              <a:rPr kumimoji="0" lang="en-US" sz="5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đạt</a:t>
            </a:r>
            <a:endParaRPr kumimoji="0" lang="en-US" sz="5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539552" y="2896998"/>
            <a:ext cx="8761444"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Tự làm một món đồ thủ công</a:t>
            </a:r>
            <a:r>
              <a:rPr kumimoji="0" lang="vi-VN"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Thể hiện sự khéo léo, cẩn thận khi làm việc</a:t>
            </a:r>
            <a:r>
              <a:rPr kumimoji="0" lang="vi-VN"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062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FA825-B1DF-B061-4A03-CAF312B3466A}"/>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8E35148C-FD9F-0605-EDB2-660008EF3349}"/>
              </a:ext>
            </a:extLst>
          </p:cNvPr>
          <p:cNvPicPr>
            <a:picLocks noChangeAspect="1"/>
          </p:cNvPicPr>
          <p:nvPr/>
        </p:nvPicPr>
        <p:blipFill>
          <a:blip r:embed="rId3"/>
          <a:stretch>
            <a:fillRect/>
          </a:stretch>
        </p:blipFill>
        <p:spPr>
          <a:xfrm>
            <a:off x="408404" y="843947"/>
            <a:ext cx="6417112" cy="6429947"/>
          </a:xfrm>
          <a:prstGeom prst="rect">
            <a:avLst/>
          </a:prstGeom>
        </p:spPr>
      </p:pic>
      <p:sp>
        <p:nvSpPr>
          <p:cNvPr id="6" name="Title 2">
            <a:extLst>
              <a:ext uri="{FF2B5EF4-FFF2-40B4-BE49-F238E27FC236}">
                <a16:creationId xmlns:a16="http://schemas.microsoft.com/office/drawing/2014/main" id="{B648B326-40C8-B4DE-A47B-83A362166F92}"/>
              </a:ext>
            </a:extLst>
          </p:cNvPr>
          <p:cNvSpPr txBox="1">
            <a:spLocks/>
          </p:cNvSpPr>
          <p:nvPr/>
        </p:nvSpPr>
        <p:spPr>
          <a:xfrm>
            <a:off x="0" y="843947"/>
            <a:ext cx="9339045" cy="1902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sz="7200" b="1" kern="0">
                <a:ln w="22225">
                  <a:solidFill>
                    <a:srgbClr val="FD6A5E">
                      <a:lumMod val="50000"/>
                    </a:srgbClr>
                  </a:solidFill>
                  <a:prstDash val="solid"/>
                </a:ln>
                <a:solidFill>
                  <a:srgbClr val="FFFFFF"/>
                </a:solidFill>
                <a:latin typeface="#9Slide07 SVNZiclets" panose="02000603000000000000" pitchFamily="2" charset="0"/>
              </a:rPr>
              <a:t>Kết thúc bài học</a:t>
            </a:r>
            <a:endParaRPr lang="en-US" sz="7200" b="1" kern="0" dirty="0">
              <a:ln w="22225">
                <a:solidFill>
                  <a:srgbClr val="FD6A5E">
                    <a:lumMod val="50000"/>
                  </a:srgbClr>
                </a:solidFill>
                <a:prstDash val="solid"/>
              </a:ln>
              <a:solidFill>
                <a:srgbClr val="FFFFFF"/>
              </a:solidFill>
              <a:latin typeface="#9Slide07 SVNZiclets" panose="02000603000000000000" pitchFamily="2" charset="0"/>
            </a:endParaRPr>
          </a:p>
        </p:txBody>
      </p:sp>
    </p:spTree>
    <p:extLst>
      <p:ext uri="{BB962C8B-B14F-4D97-AF65-F5344CB8AC3E}">
        <p14:creationId xmlns:p14="http://schemas.microsoft.com/office/powerpoint/2010/main" val="219637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BE304D-010C-EEDF-D590-CDDA9ECB3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028"/>
            <a:ext cx="12192000" cy="6765943"/>
          </a:xfrm>
          <a:prstGeom prst="rect">
            <a:avLst/>
          </a:prstGeom>
        </p:spPr>
      </p:pic>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r>
              <a:rPr lang="en-US" sz="5000" dirty="0" err="1">
                <a:solidFill>
                  <a:srgbClr val="7030A0"/>
                </a:solidFill>
                <a:latin typeface="Times New Roman" panose="02020603050405020304" pitchFamily="18" charset="0"/>
                <a:cs typeface="Times New Roman" panose="02020603050405020304" pitchFamily="18" charset="0"/>
              </a:rPr>
              <a:t>Yêu</a:t>
            </a:r>
            <a:r>
              <a:rPr lang="en-US" sz="5000" dirty="0">
                <a:solidFill>
                  <a:srgbClr val="7030A0"/>
                </a:solidFill>
                <a:latin typeface="Times New Roman" panose="02020603050405020304" pitchFamily="18" charset="0"/>
                <a:cs typeface="Times New Roman" panose="02020603050405020304" pitchFamily="18" charset="0"/>
              </a:rPr>
              <a:t> </a:t>
            </a:r>
            <a:r>
              <a:rPr lang="en-US" sz="5000" dirty="0" err="1">
                <a:solidFill>
                  <a:srgbClr val="7030A0"/>
                </a:solidFill>
                <a:latin typeface="Times New Roman" panose="02020603050405020304" pitchFamily="18" charset="0"/>
                <a:cs typeface="Times New Roman" panose="02020603050405020304" pitchFamily="18" charset="0"/>
              </a:rPr>
              <a:t>cầu</a:t>
            </a:r>
            <a:r>
              <a:rPr lang="en-US" sz="5000" dirty="0">
                <a:solidFill>
                  <a:srgbClr val="7030A0"/>
                </a:solidFill>
                <a:latin typeface="Times New Roman" panose="02020603050405020304" pitchFamily="18" charset="0"/>
                <a:cs typeface="Times New Roman" panose="02020603050405020304" pitchFamily="18" charset="0"/>
              </a:rPr>
              <a:t> </a:t>
            </a:r>
            <a:r>
              <a:rPr lang="en-US" sz="5000" dirty="0" err="1">
                <a:solidFill>
                  <a:srgbClr val="7030A0"/>
                </a:solidFill>
                <a:latin typeface="Times New Roman" panose="02020603050405020304" pitchFamily="18" charset="0"/>
                <a:cs typeface="Times New Roman" panose="02020603050405020304" pitchFamily="18" charset="0"/>
              </a:rPr>
              <a:t>cần</a:t>
            </a:r>
            <a:r>
              <a:rPr lang="en-US" sz="5000" dirty="0">
                <a:solidFill>
                  <a:srgbClr val="7030A0"/>
                </a:solidFill>
                <a:latin typeface="Times New Roman" panose="02020603050405020304" pitchFamily="18" charset="0"/>
                <a:cs typeface="Times New Roman" panose="02020603050405020304" pitchFamily="18" charset="0"/>
              </a:rPr>
              <a:t> </a:t>
            </a:r>
            <a:r>
              <a:rPr lang="en-US" sz="5000">
                <a:solidFill>
                  <a:srgbClr val="7030A0"/>
                </a:solidFill>
                <a:latin typeface="Times New Roman" panose="02020603050405020304" pitchFamily="18" charset="0"/>
                <a:cs typeface="Times New Roman" panose="02020603050405020304" pitchFamily="18" charset="0"/>
              </a:rPr>
              <a:t>đạt</a:t>
            </a:r>
            <a:endParaRPr lang="en-US" sz="5000" dirty="0">
              <a:solidFill>
                <a:srgbClr val="7030A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539552" y="2896998"/>
            <a:ext cx="8761444" cy="1200329"/>
          </a:xfrm>
          <a:prstGeom prst="rect">
            <a:avLst/>
          </a:prstGeom>
          <a:noFill/>
        </p:spPr>
        <p:txBody>
          <a:bodyPr wrap="square" rtlCol="0">
            <a:spAutoFit/>
          </a:bodyPr>
          <a:lstStyle/>
          <a:p>
            <a:pPr marL="457200" indent="-457200">
              <a:buFont typeface="Arial" panose="020B0604020202020204" pitchFamily="34" charset="0"/>
              <a:buChar char="•"/>
            </a:pPr>
            <a:r>
              <a:rPr lang="en-GB" sz="3600">
                <a:solidFill>
                  <a:srgbClr val="FF0000"/>
                </a:solidFill>
                <a:latin typeface="Times New Roman" panose="02020603050405020304" pitchFamily="18" charset="0"/>
                <a:cs typeface="Times New Roman" panose="02020603050405020304" pitchFamily="18" charset="0"/>
              </a:rPr>
              <a:t>Tự làm một món đồ thủ công</a:t>
            </a:r>
            <a:r>
              <a:rPr lang="vi-VN" sz="360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3600">
                <a:solidFill>
                  <a:srgbClr val="FF0000"/>
                </a:solidFill>
                <a:latin typeface="Times New Roman" panose="02020603050405020304" pitchFamily="18" charset="0"/>
                <a:cs typeface="Times New Roman" panose="02020603050405020304" pitchFamily="18" charset="0"/>
              </a:rPr>
              <a:t>Thể hiện sự khéo léo, cẩn thận khi làm việc</a:t>
            </a:r>
            <a:r>
              <a:rPr lang="vi-VN" sz="360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1D83FB03-EA17-4551-869C-08607536F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id="{A8EA5C3C-A6C1-44ED-A732-AA78EC0CA124}"/>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id="{22825634-D88D-4A06-A677-924DB6FFD7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id="{F9A6376D-A520-460C-A63B-427E8D047F63}"/>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方正黑体简体" panose="03000509000000000000" pitchFamily="65" charset="-122"/>
                  <a:cs typeface="Times New Roman" panose="02020603050405020304" pitchFamily="18" charset="0"/>
                  <a:sym typeface="+mn-lt"/>
                </a:rPr>
                <a:t>Khởi động</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spTree>
    <p:extLst>
      <p:ext uri="{BB962C8B-B14F-4D97-AF65-F5344CB8AC3E}">
        <p14:creationId xmlns:p14="http://schemas.microsoft.com/office/powerpoint/2010/main" val="28825959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7A476B-122E-4ECB-BC2D-6AAA52E18F88}"/>
              </a:ext>
            </a:extLst>
          </p:cNvPr>
          <p:cNvSpPr txBox="1"/>
          <p:nvPr/>
        </p:nvSpPr>
        <p:spPr>
          <a:xfrm>
            <a:off x="2113614" y="2244777"/>
            <a:ext cx="7719934" cy="1200329"/>
          </a:xfrm>
          <a:prstGeom prst="rect">
            <a:avLst/>
          </a:prstGeom>
          <a:noFill/>
        </p:spPr>
        <p:txBody>
          <a:bodyPr wrap="square" rtlCol="0">
            <a:spAutoFit/>
          </a:bodyPr>
          <a:lstStyle/>
          <a:p>
            <a:pPr algn="ctr"/>
            <a:r>
              <a:rPr lang="en-GB" sz="3600" b="1">
                <a:solidFill>
                  <a:srgbClr val="002060"/>
                </a:solidFill>
                <a:latin typeface="Times New Roman" panose="02020603050405020304" pitchFamily="18" charset="0"/>
                <a:cs typeface="Times New Roman" panose="02020603050405020304" pitchFamily="18" charset="0"/>
              </a:rPr>
              <a:t>Hằng ngày, đôi bàn tay có thể làm những việc gì?</a:t>
            </a:r>
            <a:endParaRPr lang="en-US" sz="36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77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8" presetClass="exit" presetSubtype="32" fill="hold" grpId="1" nodeType="withEffect">
                                  <p:stCondLst>
                                    <p:cond delay="0"/>
                                  </p:stCondLst>
                                  <p:childTnLst>
                                    <p:animEffect transition="out" filter="diamond(out)">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Cartoon Reaching Hand Gesture Illustration, Reach Out, Palm, Action PNG  Transparent Clipart Image and PSD File for Free Download | Cartoon clip  art, Hand gesture illustration, Cartoon hand">
            <a:extLst>
              <a:ext uri="{FF2B5EF4-FFF2-40B4-BE49-F238E27FC236}">
                <a16:creationId xmlns:a16="http://schemas.microsoft.com/office/drawing/2014/main" id="{3754DA5F-0BE7-49EF-877E-D899E07D3B7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0270" b="28180"/>
          <a:stretch/>
        </p:blipFill>
        <p:spPr bwMode="auto">
          <a:xfrm rot="523284" flipH="1">
            <a:off x="2850629" y="869630"/>
            <a:ext cx="6490741" cy="17087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4CF2754-CB5C-43EF-8863-1E029CF2099E}"/>
              </a:ext>
            </a:extLst>
          </p:cNvPr>
          <p:cNvSpPr/>
          <p:nvPr/>
        </p:nvSpPr>
        <p:spPr>
          <a:xfrm>
            <a:off x="3072985" y="387413"/>
            <a:ext cx="5771213" cy="83234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a:solidFill>
                  <a:srgbClr val="C00000"/>
                </a:solidFill>
                <a:latin typeface="Times New Roman" panose="02020603050405020304" pitchFamily="18" charset="0"/>
                <a:cs typeface="Times New Roman" panose="02020603050405020304" pitchFamily="18" charset="0"/>
              </a:rPr>
              <a:t>Bàn tay biết nói</a:t>
            </a:r>
            <a:endParaRPr lang="en-US" sz="5400" b="1"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16A591-6A57-4FE7-9206-E90B21FAF635}"/>
              </a:ext>
            </a:extLst>
          </p:cNvPr>
          <p:cNvSpPr txBox="1"/>
          <p:nvPr/>
        </p:nvSpPr>
        <p:spPr>
          <a:xfrm>
            <a:off x="809469" y="2537346"/>
            <a:ext cx="9458794" cy="523220"/>
          </a:xfrm>
          <a:prstGeom prst="rect">
            <a:avLst/>
          </a:prstGeom>
          <a:noFill/>
        </p:spPr>
        <p:txBody>
          <a:bodyPr wrap="square" rtlCol="0">
            <a:spAutoFit/>
          </a:bodyPr>
          <a:lstStyle/>
          <a:p>
            <a:r>
              <a:rPr lang="en-GB" sz="2800">
                <a:latin typeface="Times New Roman" panose="02020603050405020304" pitchFamily="18" charset="0"/>
                <a:cs typeface="Times New Roman" panose="02020603050405020304" pitchFamily="18" charset="0"/>
              </a:rPr>
              <a:t>Hãy dùng đôi bàn tay của mình để thể hiện những nội dung sau:</a:t>
            </a:r>
            <a:endParaRPr lang="en-US" sz="28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D9EAE36-8D9C-4678-A2C0-5B9EDDF19BBF}"/>
              </a:ext>
            </a:extLst>
          </p:cNvPr>
          <p:cNvSpPr/>
          <p:nvPr/>
        </p:nvSpPr>
        <p:spPr>
          <a:xfrm>
            <a:off x="4367563" y="3632543"/>
            <a:ext cx="2947218"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latin typeface="Times New Roman" panose="02020603050405020304" pitchFamily="18" charset="0"/>
                <a:cs typeface="Times New Roman" panose="02020603050405020304" pitchFamily="18" charset="0"/>
              </a:rPr>
              <a:t>Tuyệt vời</a:t>
            </a:r>
          </a:p>
        </p:txBody>
      </p:sp>
      <p:sp>
        <p:nvSpPr>
          <p:cNvPr id="12" name="Rectangle 11">
            <a:extLst>
              <a:ext uri="{FF2B5EF4-FFF2-40B4-BE49-F238E27FC236}">
                <a16:creationId xmlns:a16="http://schemas.microsoft.com/office/drawing/2014/main" id="{BB2C1A93-75FA-4E5C-BF43-DF78A871420C}"/>
              </a:ext>
            </a:extLst>
          </p:cNvPr>
          <p:cNvSpPr/>
          <p:nvPr/>
        </p:nvSpPr>
        <p:spPr>
          <a:xfrm>
            <a:off x="4296517" y="3632201"/>
            <a:ext cx="308930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latin typeface="Times New Roman" panose="02020603050405020304" pitchFamily="18" charset="0"/>
                <a:cs typeface="Times New Roman" panose="02020603050405020304" pitchFamily="18" charset="0"/>
              </a:rPr>
              <a:t>Sóng biển</a:t>
            </a:r>
          </a:p>
        </p:txBody>
      </p:sp>
      <p:sp>
        <p:nvSpPr>
          <p:cNvPr id="13" name="Rectangle 12">
            <a:extLst>
              <a:ext uri="{FF2B5EF4-FFF2-40B4-BE49-F238E27FC236}">
                <a16:creationId xmlns:a16="http://schemas.microsoft.com/office/drawing/2014/main" id="{7139E708-B837-43F3-88EE-622AACC3A38B}"/>
              </a:ext>
            </a:extLst>
          </p:cNvPr>
          <p:cNvSpPr/>
          <p:nvPr/>
        </p:nvSpPr>
        <p:spPr>
          <a:xfrm>
            <a:off x="3769530" y="3631859"/>
            <a:ext cx="4378122"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latin typeface="Times New Roman" panose="02020603050405020304" pitchFamily="18" charset="0"/>
                <a:cs typeface="Times New Roman" panose="02020603050405020304" pitchFamily="18" charset="0"/>
              </a:rPr>
              <a:t>Gọi điện thoại</a:t>
            </a:r>
          </a:p>
        </p:txBody>
      </p:sp>
      <p:sp>
        <p:nvSpPr>
          <p:cNvPr id="14" name="Rectangle 13">
            <a:extLst>
              <a:ext uri="{FF2B5EF4-FFF2-40B4-BE49-F238E27FC236}">
                <a16:creationId xmlns:a16="http://schemas.microsoft.com/office/drawing/2014/main" id="{175D1188-C2CE-4E2C-BB4C-EA07AE41ACE8}"/>
              </a:ext>
            </a:extLst>
          </p:cNvPr>
          <p:cNvSpPr/>
          <p:nvPr/>
        </p:nvSpPr>
        <p:spPr>
          <a:xfrm>
            <a:off x="4385612" y="3556366"/>
            <a:ext cx="2858475"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latin typeface="Times New Roman" panose="02020603050405020304" pitchFamily="18" charset="0"/>
                <a:cs typeface="Times New Roman" panose="02020603050405020304" pitchFamily="18" charset="0"/>
              </a:rPr>
              <a:t>Ngôi nhà</a:t>
            </a:r>
          </a:p>
        </p:txBody>
      </p:sp>
      <p:sp>
        <p:nvSpPr>
          <p:cNvPr id="15" name="Rectangle 14">
            <a:extLst>
              <a:ext uri="{FF2B5EF4-FFF2-40B4-BE49-F238E27FC236}">
                <a16:creationId xmlns:a16="http://schemas.microsoft.com/office/drawing/2014/main" id="{E64B9B9D-B581-479D-B6CC-D45FD9F83F88}"/>
              </a:ext>
            </a:extLst>
          </p:cNvPr>
          <p:cNvSpPr/>
          <p:nvPr/>
        </p:nvSpPr>
        <p:spPr>
          <a:xfrm>
            <a:off x="4887349" y="3527832"/>
            <a:ext cx="231986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latin typeface="Times New Roman" panose="02020603050405020304" pitchFamily="18" charset="0"/>
                <a:cs typeface="Times New Roman" panose="02020603050405020304" pitchFamily="18" charset="0"/>
              </a:rPr>
              <a:t>Mặt nạ</a:t>
            </a:r>
          </a:p>
        </p:txBody>
      </p:sp>
      <p:sp>
        <p:nvSpPr>
          <p:cNvPr id="16" name="Rectangle 15">
            <a:extLst>
              <a:ext uri="{FF2B5EF4-FFF2-40B4-BE49-F238E27FC236}">
                <a16:creationId xmlns:a16="http://schemas.microsoft.com/office/drawing/2014/main" id="{264B1A1D-599F-4225-BE48-7BA606C3406D}"/>
              </a:ext>
            </a:extLst>
          </p:cNvPr>
          <p:cNvSpPr/>
          <p:nvPr/>
        </p:nvSpPr>
        <p:spPr>
          <a:xfrm>
            <a:off x="4933922" y="3707352"/>
            <a:ext cx="2165979"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latin typeface="Times New Roman" panose="02020603050405020304" pitchFamily="18" charset="0"/>
                <a:cs typeface="Times New Roman" panose="02020603050405020304" pitchFamily="18" charset="0"/>
              </a:rPr>
              <a:t>Lá cây</a:t>
            </a:r>
          </a:p>
        </p:txBody>
      </p:sp>
      <p:sp>
        <p:nvSpPr>
          <p:cNvPr id="17" name="Rectangle 16">
            <a:extLst>
              <a:ext uri="{FF2B5EF4-FFF2-40B4-BE49-F238E27FC236}">
                <a16:creationId xmlns:a16="http://schemas.microsoft.com/office/drawing/2014/main" id="{3A1E1A4D-FDBB-4581-83D9-4DE513B79700}"/>
              </a:ext>
            </a:extLst>
          </p:cNvPr>
          <p:cNvSpPr/>
          <p:nvPr/>
        </p:nvSpPr>
        <p:spPr>
          <a:xfrm>
            <a:off x="4986435" y="3753969"/>
            <a:ext cx="1261884"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latin typeface="Times New Roman" panose="02020603050405020304" pitchFamily="18" charset="0"/>
                <a:cs typeface="Times New Roman" panose="02020603050405020304" pitchFamily="18" charset="0"/>
              </a:rPr>
              <a:t>Gió</a:t>
            </a:r>
          </a:p>
        </p:txBody>
      </p:sp>
      <p:sp>
        <p:nvSpPr>
          <p:cNvPr id="18" name="Rectangle 17">
            <a:extLst>
              <a:ext uri="{FF2B5EF4-FFF2-40B4-BE49-F238E27FC236}">
                <a16:creationId xmlns:a16="http://schemas.microsoft.com/office/drawing/2014/main" id="{FB3DAEA8-4A39-451D-8C0B-3322431CF329}"/>
              </a:ext>
            </a:extLst>
          </p:cNvPr>
          <p:cNvSpPr/>
          <p:nvPr/>
        </p:nvSpPr>
        <p:spPr>
          <a:xfrm>
            <a:off x="5304455" y="3631859"/>
            <a:ext cx="1600118"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latin typeface="Times New Roman" panose="02020603050405020304" pitchFamily="18" charset="0"/>
                <a:cs typeface="Times New Roman" panose="02020603050405020304" pitchFamily="18" charset="0"/>
              </a:rPr>
              <a:t>Mưa</a:t>
            </a:r>
          </a:p>
        </p:txBody>
      </p:sp>
      <p:sp>
        <p:nvSpPr>
          <p:cNvPr id="19" name="Rectangle 18">
            <a:extLst>
              <a:ext uri="{FF2B5EF4-FFF2-40B4-BE49-F238E27FC236}">
                <a16:creationId xmlns:a16="http://schemas.microsoft.com/office/drawing/2014/main" id="{2100FE7A-8C31-4A2F-914D-AB77E7636E34}"/>
              </a:ext>
            </a:extLst>
          </p:cNvPr>
          <p:cNvSpPr/>
          <p:nvPr/>
        </p:nvSpPr>
        <p:spPr>
          <a:xfrm>
            <a:off x="3632057" y="3753285"/>
            <a:ext cx="5137946"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latin typeface="Times New Roman" panose="02020603050405020304" pitchFamily="18" charset="0"/>
                <a:cs typeface="Times New Roman" panose="02020603050405020304" pitchFamily="18" charset="0"/>
              </a:rPr>
              <a:t>Tình yêu thương</a:t>
            </a:r>
          </a:p>
        </p:txBody>
      </p:sp>
    </p:spTree>
    <p:extLst>
      <p:ext uri="{BB962C8B-B14F-4D97-AF65-F5344CB8AC3E}">
        <p14:creationId xmlns:p14="http://schemas.microsoft.com/office/powerpoint/2010/main" val="32443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 presetClass="exit" presetSubtype="10" fill="hold" grpId="1" nodeType="withEffect">
                                  <p:stCondLst>
                                    <p:cond delay="0"/>
                                  </p:stCondLst>
                                  <p:childTnLst>
                                    <p:animEffect transition="out" filter="checkerboard(across)">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 presetClass="exit" presetSubtype="10" fill="hold" grpId="1" nodeType="withEffect">
                                  <p:stCondLst>
                                    <p:cond delay="0"/>
                                  </p:stCondLst>
                                  <p:childTnLst>
                                    <p:animEffect transition="out" filter="checkerboard(across)">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 presetClass="exit" presetSubtype="10" fill="hold" grpId="1" nodeType="withEffect">
                                  <p:stCondLst>
                                    <p:cond delay="0"/>
                                  </p:stCondLst>
                                  <p:childTnLst>
                                    <p:animEffect transition="out" filter="checkerboard(across)">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 presetClass="exit" presetSubtype="10" fill="hold" grpId="1" nodeType="withEffect">
                                  <p:stCondLst>
                                    <p:cond delay="0"/>
                                  </p:stCondLst>
                                  <p:childTnLst>
                                    <p:animEffect transition="out" filter="checkerboard(across)">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 presetClass="exit" presetSubtype="10" fill="hold" grpId="1" nodeType="withEffect">
                                  <p:stCondLst>
                                    <p:cond delay="0"/>
                                  </p:stCondLst>
                                  <p:childTnLst>
                                    <p:animEffect transition="out" filter="checkerboard(across)">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par>
                                <p:cTn id="82" presetID="5" presetClass="exit" presetSubtype="10" fill="hold" grpId="1" nodeType="withEffect">
                                  <p:stCondLst>
                                    <p:cond delay="0"/>
                                  </p:stCondLst>
                                  <p:childTnLst>
                                    <p:animEffect transition="out" filter="checkerboard(across)">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par>
                                <p:cTn id="92" presetID="5" presetClass="exit" presetSubtype="10" fill="hold" grpId="1" nodeType="withEffect">
                                  <p:stCondLst>
                                    <p:cond delay="0"/>
                                  </p:stCondLst>
                                  <p:childTnLst>
                                    <p:animEffect transition="out" filter="checkerboard(across)">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par>
                                <p:cTn id="102" presetID="5" presetClass="exit" presetSubtype="10" fill="hold" grpId="1" nodeType="withEffect">
                                  <p:stCondLst>
                                    <p:cond delay="0"/>
                                  </p:stCondLst>
                                  <p:childTnLst>
                                    <p:animEffect transition="out" filter="checkerboard(across)">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10"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1EC753BF-E675-4122-A03F-37B68DF52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id="{D5518431-C4F1-48FF-897C-D9FF34F9C568}"/>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id="{9F41BFAD-6244-4593-8C2C-284300F48E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id="{1CE2FE9C-F935-406F-9CB9-2B43793D325A}"/>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方正黑体简体" panose="03000509000000000000" pitchFamily="65" charset="-122"/>
                  <a:cs typeface="Times New Roman" panose="02020603050405020304" pitchFamily="18" charset="0"/>
                  <a:sym typeface="+mn-lt"/>
                </a:rPr>
                <a:t>Khám phá chủ đề</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spTree>
    <p:extLst>
      <p:ext uri="{BB962C8B-B14F-4D97-AF65-F5344CB8AC3E}">
        <p14:creationId xmlns:p14="http://schemas.microsoft.com/office/powerpoint/2010/main" val="25421453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7D53A8C9-646D-4270-BF22-2E2744056403}"/>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a:solidFill>
                  <a:srgbClr val="002060"/>
                </a:solidFill>
                <a:latin typeface="Times New Roman" panose="02020603050405020304" pitchFamily="18" charset="0"/>
                <a:cs typeface="Times New Roman" panose="02020603050405020304" pitchFamily="18" charset="0"/>
              </a:rPr>
              <a:t>Thử tài khéo léo của đôi bàn tay</a:t>
            </a:r>
            <a:endParaRPr lang="en-US" sz="4800" dirty="0">
              <a:solidFill>
                <a:srgbClr val="00206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AEE79A2-2C46-4A8F-96AD-766498A40679}"/>
              </a:ext>
            </a:extLst>
          </p:cNvPr>
          <p:cNvSpPr/>
          <p:nvPr/>
        </p:nvSpPr>
        <p:spPr>
          <a:xfrm>
            <a:off x="10248900" y="-133350"/>
            <a:ext cx="2438400" cy="173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lowchart: Punched Tape 2">
            <a:extLst>
              <a:ext uri="{FF2B5EF4-FFF2-40B4-BE49-F238E27FC236}">
                <a16:creationId xmlns:a16="http://schemas.microsoft.com/office/drawing/2014/main" id="{1EB42147-C812-4A25-BD74-A4325AA7E4D7}"/>
              </a:ext>
            </a:extLst>
          </p:cNvPr>
          <p:cNvSpPr/>
          <p:nvPr/>
        </p:nvSpPr>
        <p:spPr>
          <a:xfrm>
            <a:off x="3431513" y="75515"/>
            <a:ext cx="5257806" cy="1485900"/>
          </a:xfrm>
          <a:prstGeom prst="flowChartPunchedTap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430D2E-3F87-4686-B30A-99848F9AD9DB}"/>
              </a:ext>
            </a:extLst>
          </p:cNvPr>
          <p:cNvSpPr txBox="1"/>
          <p:nvPr/>
        </p:nvSpPr>
        <p:spPr>
          <a:xfrm>
            <a:off x="3335428" y="495300"/>
            <a:ext cx="5353891" cy="646331"/>
          </a:xfrm>
          <a:prstGeom prst="rect">
            <a:avLst/>
          </a:prstGeom>
          <a:noFill/>
        </p:spPr>
        <p:txBody>
          <a:bodyPr wrap="square" rtlCol="0">
            <a:spAutoFit/>
          </a:bodyPr>
          <a:lstStyle/>
          <a:p>
            <a:pPr algn="ctr"/>
            <a:r>
              <a:rPr lang="en-GB" sz="3600" b="1">
                <a:solidFill>
                  <a:srgbClr val="0070C0"/>
                </a:solidFill>
                <a:latin typeface="Times New Roman" panose="02020603050405020304" pitchFamily="18" charset="0"/>
                <a:cs typeface="Times New Roman" panose="02020603050405020304" pitchFamily="18" charset="0"/>
              </a:rPr>
              <a:t>Tranh làm từ lá khô</a:t>
            </a:r>
            <a:endParaRPr lang="en-US" sz="3600" b="1" dirty="0">
              <a:solidFill>
                <a:srgbClr val="0070C0"/>
              </a:solidFill>
              <a:latin typeface="Times New Roman" panose="02020603050405020304" pitchFamily="18" charset="0"/>
              <a:cs typeface="Times New Roman" panose="02020603050405020304" pitchFamily="18" charset="0"/>
            </a:endParaRPr>
          </a:p>
        </p:txBody>
      </p:sp>
      <p:pic>
        <p:nvPicPr>
          <p:cNvPr id="2050" name="Picture 2" descr="30 Tạo hình bằng lá cây ý tưởng | lá cây, cây, trang trí">
            <a:extLst>
              <a:ext uri="{FF2B5EF4-FFF2-40B4-BE49-F238E27FC236}">
                <a16:creationId xmlns:a16="http://schemas.microsoft.com/office/drawing/2014/main" id="{A80C1D40-9AAC-4B18-B079-0EEE8B745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03" y="2119312"/>
            <a:ext cx="3057525"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Sở Giáo Dục Và Đào Tạo Vĩnh Phúc">
            <a:extLst>
              <a:ext uri="{FF2B5EF4-FFF2-40B4-BE49-F238E27FC236}">
                <a16:creationId xmlns:a16="http://schemas.microsoft.com/office/drawing/2014/main" id="{2D7D9013-C8B4-4CC5-A6F7-08D3359DE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513" y="2162712"/>
            <a:ext cx="3136815" cy="2597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Tạo hình con vật từ lá cây 3">
            <a:extLst>
              <a:ext uri="{FF2B5EF4-FFF2-40B4-BE49-F238E27FC236}">
                <a16:creationId xmlns:a16="http://schemas.microsoft.com/office/drawing/2014/main" id="{5897F7E1-62C9-4569-B1E8-17533877B7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0729" y="2160600"/>
            <a:ext cx="2537571"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Junbaby: Cách làm đồ chơi từ lá cây">
            <a:extLst>
              <a:ext uri="{FF2B5EF4-FFF2-40B4-BE49-F238E27FC236}">
                <a16:creationId xmlns:a16="http://schemas.microsoft.com/office/drawing/2014/main" id="{D48BC116-0060-4F3A-A8B2-8029B81608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5462" y="2141012"/>
            <a:ext cx="2604789" cy="2638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863AC60-06DD-48BE-9915-5E2827904B3D}"/>
              </a:ext>
            </a:extLst>
          </p:cNvPr>
          <p:cNvSpPr/>
          <p:nvPr/>
        </p:nvSpPr>
        <p:spPr>
          <a:xfrm>
            <a:off x="10572750" y="0"/>
            <a:ext cx="1619250" cy="1561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62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1000"/>
                                        <p:tgtEl>
                                          <p:spTgt spid="2054"/>
                                        </p:tgtEl>
                                      </p:cBhvr>
                                    </p:animEffect>
                                    <p:anim calcmode="lin" valueType="num">
                                      <p:cBhvr>
                                        <p:cTn id="23" dur="1000" fill="hold"/>
                                        <p:tgtEl>
                                          <p:spTgt spid="2054"/>
                                        </p:tgtEl>
                                        <p:attrNameLst>
                                          <p:attrName>ppt_x</p:attrName>
                                        </p:attrNameLst>
                                      </p:cBhvr>
                                      <p:tavLst>
                                        <p:tav tm="0">
                                          <p:val>
                                            <p:strVal val="#ppt_x"/>
                                          </p:val>
                                        </p:tav>
                                        <p:tav tm="100000">
                                          <p:val>
                                            <p:strVal val="#ppt_x"/>
                                          </p:val>
                                        </p:tav>
                                      </p:tavLst>
                                    </p:anim>
                                    <p:anim calcmode="lin" valueType="num">
                                      <p:cBhvr>
                                        <p:cTn id="24" dur="1000" fill="hold"/>
                                        <p:tgtEl>
                                          <p:spTgt spid="205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fade">
                                      <p:cBhvr>
                                        <p:cTn id="27" dur="1000"/>
                                        <p:tgtEl>
                                          <p:spTgt spid="2056"/>
                                        </p:tgtEl>
                                      </p:cBhvr>
                                    </p:animEffect>
                                    <p:anim calcmode="lin" valueType="num">
                                      <p:cBhvr>
                                        <p:cTn id="28" dur="1000" fill="hold"/>
                                        <p:tgtEl>
                                          <p:spTgt spid="2056"/>
                                        </p:tgtEl>
                                        <p:attrNameLst>
                                          <p:attrName>ppt_x</p:attrName>
                                        </p:attrNameLst>
                                      </p:cBhvr>
                                      <p:tavLst>
                                        <p:tav tm="0">
                                          <p:val>
                                            <p:strVal val="#ppt_x"/>
                                          </p:val>
                                        </p:tav>
                                        <p:tav tm="100000">
                                          <p:val>
                                            <p:strVal val="#ppt_x"/>
                                          </p:val>
                                        </p:tav>
                                      </p:tavLst>
                                    </p:anim>
                                    <p:anim calcmode="lin" valueType="num">
                                      <p:cBhvr>
                                        <p:cTn id="29"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F3A019-AD1C-488F-98EA-5757F0927BB1}"/>
              </a:ext>
            </a:extLst>
          </p:cNvPr>
          <p:cNvSpPr/>
          <p:nvPr/>
        </p:nvSpPr>
        <p:spPr>
          <a:xfrm>
            <a:off x="10648950" y="0"/>
            <a:ext cx="15430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bbon: Tilted Up 2">
            <a:extLst>
              <a:ext uri="{FF2B5EF4-FFF2-40B4-BE49-F238E27FC236}">
                <a16:creationId xmlns:a16="http://schemas.microsoft.com/office/drawing/2014/main" id="{61132932-CBF9-4D09-B42E-2B1FCC48DA1D}"/>
              </a:ext>
            </a:extLst>
          </p:cNvPr>
          <p:cNvSpPr/>
          <p:nvPr/>
        </p:nvSpPr>
        <p:spPr>
          <a:xfrm>
            <a:off x="676275" y="209550"/>
            <a:ext cx="10810875" cy="1162050"/>
          </a:xfrm>
          <a:prstGeom prst="ribbon2">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430D2E-3F87-4686-B30A-99848F9AD9DB}"/>
              </a:ext>
            </a:extLst>
          </p:cNvPr>
          <p:cNvSpPr txBox="1"/>
          <p:nvPr/>
        </p:nvSpPr>
        <p:spPr>
          <a:xfrm>
            <a:off x="1214437" y="410259"/>
            <a:ext cx="9763125" cy="646331"/>
          </a:xfrm>
          <a:prstGeom prst="rect">
            <a:avLst/>
          </a:prstGeom>
          <a:noFill/>
        </p:spPr>
        <p:txBody>
          <a:bodyPr wrap="square" rtlCol="0">
            <a:spAutoFit/>
          </a:bodyPr>
          <a:lstStyle/>
          <a:p>
            <a:pPr lvl="0" algn="ctr"/>
            <a:r>
              <a:rPr lang="en-GB" sz="3600" b="1">
                <a:solidFill>
                  <a:srgbClr val="0070C0"/>
                </a:solidFill>
                <a:latin typeface="Times New Roman" panose="02020603050405020304" pitchFamily="18" charset="0"/>
                <a:cs typeface="Times New Roman" panose="02020603050405020304" pitchFamily="18" charset="0"/>
              </a:rPr>
              <a:t>Làm khung ảnh bằng bìa</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3074" name="Picture 2" descr="Cách làm khung ảnh bằng bìa carton siêu đơn giản">
            <a:extLst>
              <a:ext uri="{FF2B5EF4-FFF2-40B4-BE49-F238E27FC236}">
                <a16:creationId xmlns:a16="http://schemas.microsoft.com/office/drawing/2014/main" id="{32910050-22A6-4A41-8AB3-B0DF3E6F0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173355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ướng dẫn làm khung hình giấy - Paper frame tutorial - YouTube">
            <a:extLst>
              <a:ext uri="{FF2B5EF4-FFF2-40B4-BE49-F238E27FC236}">
                <a16:creationId xmlns:a16="http://schemas.microsoft.com/office/drawing/2014/main" id="{037C7814-1F18-4436-9D3A-6AC877E5B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1733550"/>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441</Words>
  <Application>Microsoft Office PowerPoint</Application>
  <PresentationFormat>Widescreen</PresentationFormat>
  <Paragraphs>61</Paragraphs>
  <Slides>19</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等线</vt:lpstr>
      <vt:lpstr>#9Slide07 SVNZiclets</vt:lpstr>
      <vt:lpstr>Arial</vt:lpstr>
      <vt:lpstr>Baloo 2</vt:lpstr>
      <vt:lpstr>Calibri</vt:lpstr>
      <vt:lpstr>Calibri Light</vt:lpstr>
      <vt:lpstr>Pangolin</vt:lpstr>
      <vt:lpstr>Times New Roman</vt:lpstr>
      <vt:lpstr>UTM Androgyne</vt:lpstr>
      <vt:lpstr>UTM Cookies</vt:lpstr>
      <vt:lpstr>1_Office Theme</vt:lpstr>
      <vt:lpstr>Office 主题</vt:lpstr>
      <vt:lpstr>English Vocabulary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Thu Hường</cp:lastModifiedBy>
  <cp:revision>32</cp:revision>
  <dcterms:created xsi:type="dcterms:W3CDTF">2021-06-07T06:59:14Z</dcterms:created>
  <dcterms:modified xsi:type="dcterms:W3CDTF">2023-09-16T13:53:43Z</dcterms:modified>
</cp:coreProperties>
</file>