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4" r:id="rId2"/>
  </p:sldMasterIdLst>
  <p:notesMasterIdLst>
    <p:notesMasterId r:id="rId29"/>
  </p:notesMasterIdLst>
  <p:sldIdLst>
    <p:sldId id="257" r:id="rId3"/>
    <p:sldId id="288" r:id="rId4"/>
    <p:sldId id="258" r:id="rId5"/>
    <p:sldId id="259" r:id="rId6"/>
    <p:sldId id="260" r:id="rId7"/>
    <p:sldId id="285" r:id="rId8"/>
    <p:sldId id="261" r:id="rId9"/>
    <p:sldId id="286" r:id="rId10"/>
    <p:sldId id="264" r:id="rId11"/>
    <p:sldId id="265" r:id="rId12"/>
    <p:sldId id="266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9" r:id="rId25"/>
    <p:sldId id="290" r:id="rId26"/>
    <p:sldId id="280" r:id="rId27"/>
    <p:sldId id="281" r:id="rId28"/>
  </p:sldIdLst>
  <p:sldSz cx="12192000" cy="6858000"/>
  <p:notesSz cx="6858000" cy="9144000"/>
  <p:embeddedFontLst>
    <p:embeddedFont>
      <p:font typeface="#9Slide02 Noi dung dai" panose="02000000000000000000" pitchFamily="2" charset="0"/>
      <p:regular r:id="rId30"/>
    </p:embeddedFont>
    <p:embeddedFont>
      <p:font typeface="#9Slide02 Tieu de dai" panose="02000000000000000000" pitchFamily="2" charset="0"/>
      <p:bold r:id="rId31"/>
    </p:embeddedFont>
    <p:embeddedFont>
      <p:font typeface="#9Slide03 Arima Madurai Black" panose="020B0604020202020204" charset="0"/>
      <p:bold r:id="rId32"/>
    </p:embeddedFont>
    <p:embeddedFont>
      <p:font typeface="#9Slide03 Kaleko 105 Round" panose="020B0604020202020204" charset="0"/>
      <p:regular r:id="rId33"/>
    </p:embeddedFont>
    <p:embeddedFont>
      <p:font typeface="#9Slide05 SVNKitten" panose="020B0604020202020204" charset="0"/>
      <p:regular r:id="rId34"/>
    </p:embeddedFont>
    <p:embeddedFont>
      <p:font typeface="#9Slide07 HoneyCream" panose="020B0604020202020204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B8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291" autoAdjust="0"/>
  </p:normalViewPr>
  <p:slideViewPr>
    <p:cSldViewPr snapToGrid="0">
      <p:cViewPr>
        <p:scale>
          <a:sx n="66" d="100"/>
          <a:sy n="66" d="100"/>
        </p:scale>
        <p:origin x="900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8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332501-C56F-4A56-B795-01AF3A870522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32F56F-C3D2-4515-A7C5-6E7963741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724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32F56F-C3D2-4515-A7C5-6E79637413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165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48A2A-C081-4C20-B160-0DBC419278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13D38-F313-4331-A1F2-2005EBC34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A11C64-5E93-4851-9BF5-71ABA2EE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1CEEF-D3FF-4320-B0EE-B7AADD776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24C36-DF94-460A-9FF8-824684071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07448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2413F-110B-4505-97B5-E0308A809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09763D-F9F5-4F8E-BCB9-2CC91ABC8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9D1A9-F7E3-4736-8696-286EABE02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5DE06-E2F4-4046-80B7-537F8309C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11EC2-028F-4E0B-B128-155C52620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26156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4C77DA-6295-45C1-902E-7117C6F529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C198C0-2652-4737-907D-21EDECB798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9AE8B-C0E4-44CB-A56C-90EC31EB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4BC954-AE7A-4F6D-9214-E90DACCB1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770C8-ABCA-4BEB-A64E-08B3D5962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87739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72111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692098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71533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64595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101332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06556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4BE09-027C-4161-9C49-4703A3F22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48C7B-8C05-4805-841D-8F24FCB25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5B165-60E2-452C-BAC1-15578A86D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35C38-9C24-4153-8A83-4B29E85CE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98E0E-C2E3-445D-AF47-E156F827A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24128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C6B3A-C380-40D6-9BB9-89457AE3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692AC-22D8-4288-9C66-EDB8A44EB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1268B-E15F-44F5-A970-493A0F6EA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678AC-B0F7-4F65-BF96-57E941D91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809C2-DA95-4458-883F-6D5178544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67177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052A5-1857-4177-813D-FCAAF74C5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D2305-CB48-4833-B6E4-905A908E65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DF8723-D796-44B4-8574-E8E530D14B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AE74A5-23B9-438A-805D-A72984A38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14B2C-48E3-4DC7-9B05-B17A1097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9CA6E0-917B-4A87-A0FE-DA1B352A3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64462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8C162-0FE4-4FEB-B9F2-BF6C218B0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0202A4-8B87-4BA1-988C-F44591FE1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9CABE5-CD25-41BE-89B0-366D66C58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D9B9D6-F7A0-4B98-A25F-88DF954B59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B9A435-FF1C-445C-A269-E0239651DC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4606A4-7631-482A-A143-0A288D489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4FD3FE-78D2-45AE-BAA8-CBDF4E13C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58C102-742B-4A32-812D-0333329E8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65767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B8153-A4EA-44E0-9BB9-BEB219076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AE24E4-7A99-4512-BEC2-6D5154986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C88156-8C52-4B1A-97C7-B40E207EB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E32FA2-C245-4698-9506-15D8AEEC3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83889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F820A9-3C63-4F14-9912-DF483E296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DE4A3-1DC6-403E-A411-1C5713B83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6D512-9793-4FA8-8429-45B92C94D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03931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FA6B7-0CC4-42E6-8208-EE802B51F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75C4-3923-4B26-B113-B2708F269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336B68-72FB-428B-BBA0-E1F3EA390B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078ED9-D41D-4E49-8A83-927A651ED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06CC9A-92A1-4003-A06E-4FE7680DB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2F9BEE-2A18-46C4-BBA1-F6672D838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81705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E4DA4-F0A4-47D4-A3E7-C2CA9AE74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6425FD-904A-4496-93DE-2F4FC95C74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A16118-AA2C-4C7F-8686-0D775BE7D0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31501A-1199-4ABE-8DBB-DD598A63C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1EF10-EE0A-40BE-AD30-A7B42DB14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1749AF-2474-4589-BBB7-9187386B4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15489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29F305F2-9497-4888-84A4-0B8CE471112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088D2F-D8DA-4125-AFB0-A7E26D580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18608-2886-4C38-8ACC-19827D5F2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92CDB-B059-4C3A-80C7-CC91BFCBB0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72C97-18AB-42D3-94E3-CE8DDABCD5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23541-0EC4-4507-A649-7608019D52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0983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9359442-6F92-4B0B-A815-BACE797429EF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25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image" Target="../media/image20.png"/><Relationship Id="rId1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7.pn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3.png"/><Relationship Id="rId10" Type="http://schemas.openxmlformats.org/officeDocument/2006/relationships/audio" Target="../media/audio2.wav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7.pn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23.png"/><Relationship Id="rId10" Type="http://schemas.openxmlformats.org/officeDocument/2006/relationships/audio" Target="../media/audio2.wav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7.pn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23.png"/><Relationship Id="rId10" Type="http://schemas.openxmlformats.org/officeDocument/2006/relationships/audio" Target="../media/audio2.wav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4" descr="A picture containing text, stationary, envelope&#10;&#10;Description automatically generated">
            <a:extLst>
              <a:ext uri="{FF2B5EF4-FFF2-40B4-BE49-F238E27FC236}">
                <a16:creationId xmlns:a16="http://schemas.microsoft.com/office/drawing/2014/main" id="{D380EF0C-FF5F-42AB-9A2C-CD7B3B25C8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" y="0"/>
            <a:ext cx="12192001" cy="6920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88008E5-31E4-4298-B103-73A4D84ADAE8}"/>
              </a:ext>
            </a:extLst>
          </p:cNvPr>
          <p:cNvSpPr txBox="1"/>
          <p:nvPr/>
        </p:nvSpPr>
        <p:spPr>
          <a:xfrm>
            <a:off x="6620510" y="5428682"/>
            <a:ext cx="1472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5 SVNKitten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5 SVNKitten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5 SVNKitten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 1)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165" y="462151"/>
            <a:ext cx="2462997" cy="12924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58" y="1085552"/>
            <a:ext cx="8882642" cy="47491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8" y="-124125"/>
            <a:ext cx="1659447" cy="165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17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3019A-FE0C-4113-A255-1215294EB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doll, box&#10;&#10;Description automatically generated">
            <a:extLst>
              <a:ext uri="{FF2B5EF4-FFF2-40B4-BE49-F238E27FC236}">
                <a16:creationId xmlns:a16="http://schemas.microsoft.com/office/drawing/2014/main" id="{F66CA1DA-60F4-4E48-A164-524D52A864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B71B7DB7-5D03-4129-8271-02E6175A6D76}"/>
              </a:ext>
            </a:extLst>
          </p:cNvPr>
          <p:cNvSpPr/>
          <p:nvPr/>
        </p:nvSpPr>
        <p:spPr>
          <a:xfrm>
            <a:off x="6495803" y="190005"/>
            <a:ext cx="5462534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9F3C50-3ACF-42F4-A02B-7A13CC01A01E}"/>
              </a:ext>
            </a:extLst>
          </p:cNvPr>
          <p:cNvSpPr txBox="1"/>
          <p:nvPr/>
        </p:nvSpPr>
        <p:spPr>
          <a:xfrm>
            <a:off x="6767344" y="893707"/>
            <a:ext cx="449145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ngọt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868601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73BB2-74AA-4468-89F0-F555478C6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artoon of a city&#10;&#10;Description automatically generated with low confidence">
            <a:extLst>
              <a:ext uri="{FF2B5EF4-FFF2-40B4-BE49-F238E27FC236}">
                <a16:creationId xmlns:a16="http://schemas.microsoft.com/office/drawing/2014/main" id="{11AB97DF-01B8-4FA8-9901-FC6D50A73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79389222-A930-49C2-AEA5-264C7165F5F7}"/>
              </a:ext>
            </a:extLst>
          </p:cNvPr>
          <p:cNvSpPr/>
          <p:nvPr/>
        </p:nvSpPr>
        <p:spPr>
          <a:xfrm>
            <a:off x="114300" y="88900"/>
            <a:ext cx="11950699" cy="63623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72EDC6-3DBC-4286-A6DE-88CFD308CA83}"/>
              </a:ext>
            </a:extLst>
          </p:cNvPr>
          <p:cNvSpPr txBox="1"/>
          <p:nvPr/>
        </p:nvSpPr>
        <p:spPr>
          <a:xfrm>
            <a:off x="419100" y="212571"/>
            <a:ext cx="28534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3: Số?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lberta Heavy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11200" y="1308618"/>
            <a:ext cx="8932244" cy="764140"/>
            <a:chOff x="711200" y="1308618"/>
            <a:chExt cx="8932244" cy="764140"/>
          </a:xfrm>
        </p:grpSpPr>
        <p:sp>
          <p:nvSpPr>
            <p:cNvPr id="7" name="TextBox 6"/>
            <p:cNvSpPr txBox="1"/>
            <p:nvPr/>
          </p:nvSpPr>
          <p:spPr>
            <a:xfrm>
              <a:off x="711200" y="1336745"/>
              <a:ext cx="89322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solidFill>
                    <a:schemeClr val="accent1">
                      <a:lumMod val="50000"/>
                    </a:schemeClr>
                  </a:solidFill>
                  <a:latin typeface="#9Slide03 Kaleko 105 Round" pitchFamily="2" charset="0"/>
                  <a:cs typeface="#9Slide03 Arima Madurai Black" panose="00000A00000000000000" pitchFamily="2" charset="0"/>
                </a:rPr>
                <a:t>a) 6 825 = 6 000 + 800 + 20 + </a:t>
              </a:r>
              <a:endParaRPr lang="en-US" sz="4000" dirty="0">
                <a:solidFill>
                  <a:schemeClr val="accent1">
                    <a:lumMod val="50000"/>
                  </a:schemeClr>
                </a:solidFill>
                <a:latin typeface="#9Slide03 Kaleko 105 Round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8091102" y="1308618"/>
              <a:ext cx="764140" cy="76414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11200" y="2463709"/>
            <a:ext cx="10683239" cy="764140"/>
            <a:chOff x="780448" y="2359636"/>
            <a:chExt cx="10683239" cy="764140"/>
          </a:xfrm>
        </p:grpSpPr>
        <p:sp>
          <p:nvSpPr>
            <p:cNvPr id="9" name="TextBox 8"/>
            <p:cNvSpPr txBox="1"/>
            <p:nvPr/>
          </p:nvSpPr>
          <p:spPr>
            <a:xfrm>
              <a:off x="780448" y="2415890"/>
              <a:ext cx="106832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solidFill>
                    <a:schemeClr val="accent2">
                      <a:lumMod val="50000"/>
                    </a:schemeClr>
                  </a:solidFill>
                  <a:latin typeface="#9Slide03 Kaleko 105 Round" pitchFamily="2" charset="0"/>
                  <a:cs typeface="#9Slide03 Arima Madurai Black" panose="00000A00000000000000" pitchFamily="2" charset="0"/>
                </a:rPr>
                <a:t>b) 33 471 = 30 000 + 3 000 + 400 + 70 + 1</a:t>
              </a:r>
              <a:endParaRPr lang="en-US" sz="4000" dirty="0">
                <a:solidFill>
                  <a:schemeClr val="accent2">
                    <a:lumMod val="50000"/>
                  </a:schemeClr>
                </a:solidFill>
                <a:latin typeface="#9Slide03 Kaleko 105 Round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7829615" y="2359636"/>
              <a:ext cx="1025627" cy="76414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11200" y="3618800"/>
            <a:ext cx="9655208" cy="795088"/>
            <a:chOff x="838200" y="3725694"/>
            <a:chExt cx="9655208" cy="795088"/>
          </a:xfrm>
        </p:grpSpPr>
        <p:sp>
          <p:nvSpPr>
            <p:cNvPr id="10" name="TextBox 9"/>
            <p:cNvSpPr txBox="1"/>
            <p:nvPr/>
          </p:nvSpPr>
          <p:spPr>
            <a:xfrm>
              <a:off x="838200" y="3725694"/>
              <a:ext cx="96552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solidFill>
                    <a:schemeClr val="accent1">
                      <a:lumMod val="50000"/>
                    </a:schemeClr>
                  </a:solidFill>
                  <a:latin typeface="#9Slide03 Kaleko 105 Round" pitchFamily="2" charset="0"/>
                  <a:cs typeface="#9Slide03 Arima Madurai Black" panose="00000A00000000000000" pitchFamily="2" charset="0"/>
                </a:rPr>
                <a:t>c) 75 850 = 70 000 + 5 000 + 800 + 50 </a:t>
              </a:r>
              <a:endParaRPr lang="en-US" sz="4000" dirty="0">
                <a:solidFill>
                  <a:schemeClr val="accent1">
                    <a:lumMod val="50000"/>
                  </a:schemeClr>
                </a:solidFill>
                <a:latin typeface="#9Slide03 Kaleko 105 Round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9410698" y="3756642"/>
              <a:ext cx="907584" cy="76414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11200" y="4804839"/>
            <a:ext cx="9655208" cy="764140"/>
            <a:chOff x="838200" y="4804839"/>
            <a:chExt cx="9655208" cy="764140"/>
          </a:xfrm>
        </p:grpSpPr>
        <p:sp>
          <p:nvSpPr>
            <p:cNvPr id="11" name="TextBox 10"/>
            <p:cNvSpPr txBox="1"/>
            <p:nvPr/>
          </p:nvSpPr>
          <p:spPr>
            <a:xfrm>
              <a:off x="838200" y="4804839"/>
              <a:ext cx="96552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solidFill>
                    <a:schemeClr val="accent2">
                      <a:lumMod val="50000"/>
                    </a:schemeClr>
                  </a:solidFill>
                  <a:latin typeface="#9Slide03 Kaleko 105 Round" pitchFamily="2" charset="0"/>
                  <a:cs typeface="#9Slide03 Arima Madurai Black" panose="00000A00000000000000" pitchFamily="2" charset="0"/>
                </a:rPr>
                <a:t>d) 86 209 = 80 000 + 6 000 + 200 + 9</a:t>
              </a:r>
              <a:endParaRPr lang="en-US" sz="4000" dirty="0">
                <a:solidFill>
                  <a:schemeClr val="accent2">
                    <a:lumMod val="50000"/>
                  </a:schemeClr>
                </a:solidFill>
                <a:latin typeface="#9Slide03 Kaleko 105 Round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960358" y="4804839"/>
              <a:ext cx="1048888" cy="76414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227060" y="1357430"/>
            <a:ext cx="681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latin typeface="#9Slide03 Kaleko 105 Round" pitchFamily="2" charset="0"/>
                <a:cs typeface="#9Slide03 Arima Madurai Black" panose="00000A00000000000000" pitchFamily="2" charset="0"/>
              </a:rPr>
              <a:t>5</a:t>
            </a:r>
            <a:endParaRPr lang="en-US" sz="4000" dirty="0">
              <a:solidFill>
                <a:schemeClr val="bg1"/>
              </a:solidFill>
              <a:latin typeface="#9Slide03 Kaleko 105 Round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724473" y="2504185"/>
            <a:ext cx="1266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latin typeface="#9Slide03 Kaleko 105 Round" pitchFamily="2" charset="0"/>
                <a:cs typeface="#9Slide03 Arima Madurai Black" panose="00000A00000000000000" pitchFamily="2" charset="0"/>
              </a:rPr>
              <a:t>400</a:t>
            </a:r>
            <a:endParaRPr lang="en-US" sz="4000" dirty="0">
              <a:solidFill>
                <a:schemeClr val="bg1"/>
              </a:solidFill>
              <a:latin typeface="#9Slide03 Kaleko 105 Round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366183" y="3706002"/>
            <a:ext cx="888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latin typeface="#9Slide03 Kaleko 105 Round" pitchFamily="2" charset="0"/>
                <a:cs typeface="#9Slide03 Arima Madurai Black" panose="00000A00000000000000" pitchFamily="2" charset="0"/>
              </a:rPr>
              <a:t>50</a:t>
            </a:r>
            <a:endParaRPr lang="en-US" sz="4000" dirty="0">
              <a:solidFill>
                <a:schemeClr val="bg1"/>
              </a:solidFill>
              <a:latin typeface="#9Slide03 Kaleko 105 Round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833358" y="4832966"/>
            <a:ext cx="1179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latin typeface="#9Slide03 Kaleko 105 Round" pitchFamily="2" charset="0"/>
                <a:cs typeface="#9Slide03 Arima Madurai Black" panose="00000A00000000000000" pitchFamily="2" charset="0"/>
              </a:rPr>
              <a:t>200</a:t>
            </a:r>
            <a:endParaRPr lang="en-US" sz="4000" dirty="0">
              <a:solidFill>
                <a:schemeClr val="bg1"/>
              </a:solidFill>
              <a:latin typeface="#9Slide03 Kaleko 105 Round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151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46" grpId="0"/>
      <p:bldP spid="47" grpId="0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73BB2-74AA-4468-89F0-F555478C6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artoon of a city&#10;&#10;Description automatically generated with low confidence">
            <a:extLst>
              <a:ext uri="{FF2B5EF4-FFF2-40B4-BE49-F238E27FC236}">
                <a16:creationId xmlns:a16="http://schemas.microsoft.com/office/drawing/2014/main" id="{11AB97DF-01B8-4FA8-9901-FC6D50A73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79389222-A930-49C2-AEA5-264C7165F5F7}"/>
              </a:ext>
            </a:extLst>
          </p:cNvPr>
          <p:cNvSpPr/>
          <p:nvPr/>
        </p:nvSpPr>
        <p:spPr>
          <a:xfrm>
            <a:off x="114300" y="88900"/>
            <a:ext cx="11950699" cy="63623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72EDC6-3DBC-4286-A6DE-88CFD308CA83}"/>
              </a:ext>
            </a:extLst>
          </p:cNvPr>
          <p:cNvSpPr txBox="1"/>
          <p:nvPr/>
        </p:nvSpPr>
        <p:spPr>
          <a:xfrm>
            <a:off x="419099" y="212571"/>
            <a:ext cx="113537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Times New Roman" pitchFamily="18" charset="0"/>
              </a:rPr>
              <a:t> 4: Số?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lberta Heavy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96774" y="1690688"/>
            <a:ext cx="11577053" cy="385011"/>
            <a:chOff x="114300" y="1626669"/>
            <a:chExt cx="11002879" cy="558265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114300" y="1915427"/>
              <a:ext cx="1100287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41909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82797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323685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4645733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6054611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746348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887236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1028124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39303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17 595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531220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17 596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2996265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17 597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990590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17 599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10360294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17 602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87229" y="2125762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/>
          <p:cNvSpPr txBox="1"/>
          <p:nvPr/>
        </p:nvSpPr>
        <p:spPr>
          <a:xfrm>
            <a:off x="4525545" y="2093256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17 598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7423761" y="2116432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ounded Rectangle 100"/>
          <p:cNvSpPr/>
          <p:nvPr/>
        </p:nvSpPr>
        <p:spPr>
          <a:xfrm>
            <a:off x="8906011" y="2116432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Group 101"/>
          <p:cNvGrpSpPr/>
          <p:nvPr/>
        </p:nvGrpSpPr>
        <p:grpSpPr>
          <a:xfrm>
            <a:off x="396774" y="4190358"/>
            <a:ext cx="11577053" cy="385011"/>
            <a:chOff x="114300" y="1626669"/>
            <a:chExt cx="11002879" cy="558265"/>
          </a:xfrm>
        </p:grpSpPr>
        <p:cxnSp>
          <p:nvCxnSpPr>
            <p:cNvPr id="103" name="Straight Arrow Connector 102"/>
            <p:cNvCxnSpPr/>
            <p:nvPr/>
          </p:nvCxnSpPr>
          <p:spPr>
            <a:xfrm>
              <a:off x="114300" y="1915427"/>
              <a:ext cx="1100287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41909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182797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323685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4645733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6054611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746348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887236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1028124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2" name="TextBox 111"/>
          <p:cNvSpPr txBox="1"/>
          <p:nvPr/>
        </p:nvSpPr>
        <p:spPr>
          <a:xfrm>
            <a:off x="39303" y="455615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30 000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1531220" y="455615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40 000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4401988" y="4574556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60 000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8877895" y="4563950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90 000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17" name="Rounded Rectangle 116"/>
          <p:cNvSpPr/>
          <p:nvPr/>
        </p:nvSpPr>
        <p:spPr>
          <a:xfrm>
            <a:off x="3009484" y="4607061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ounded Rectangle 118"/>
          <p:cNvSpPr/>
          <p:nvPr/>
        </p:nvSpPr>
        <p:spPr>
          <a:xfrm>
            <a:off x="5919932" y="4622219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ounded Rectangle 119"/>
          <p:cNvSpPr/>
          <p:nvPr/>
        </p:nvSpPr>
        <p:spPr>
          <a:xfrm>
            <a:off x="7436634" y="4607061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TextBox 120"/>
          <p:cNvSpPr txBox="1"/>
          <p:nvPr/>
        </p:nvSpPr>
        <p:spPr>
          <a:xfrm>
            <a:off x="7423761" y="2072659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17 600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8918279" y="2093256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17 601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3" name="Rounded Rectangle 122"/>
          <p:cNvSpPr/>
          <p:nvPr/>
        </p:nvSpPr>
        <p:spPr>
          <a:xfrm>
            <a:off x="10310080" y="4574556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TextBox 123"/>
          <p:cNvSpPr txBox="1"/>
          <p:nvPr/>
        </p:nvSpPr>
        <p:spPr>
          <a:xfrm>
            <a:off x="2977618" y="4582608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50 000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5920430" y="4589713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70 000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7423612" y="4609424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80 000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10209440" y="4542050"/>
            <a:ext cx="2031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100 000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5423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95" grpId="0"/>
      <p:bldP spid="96" grpId="0"/>
      <p:bldP spid="97" grpId="0"/>
      <p:bldP spid="98" grpId="0"/>
      <p:bldP spid="13" grpId="0" animBg="1"/>
      <p:bldP spid="99" grpId="0"/>
      <p:bldP spid="100" grpId="0" animBg="1"/>
      <p:bldP spid="101" grpId="0" animBg="1"/>
      <p:bldP spid="112" grpId="0"/>
      <p:bldP spid="113" grpId="0"/>
      <p:bldP spid="114" grpId="0"/>
      <p:bldP spid="115" grpId="0"/>
      <p:bldP spid="117" grpId="0" animBg="1"/>
      <p:bldP spid="119" grpId="0" animBg="1"/>
      <p:bldP spid="120" grpId="0" animBg="1"/>
      <p:bldP spid="121" grpId="0"/>
      <p:bldP spid="122" grpId="0"/>
      <p:bldP spid="123" grpId="0" animBg="1"/>
      <p:bldP spid="124" grpId="0"/>
      <p:bldP spid="125" grpId="0"/>
      <p:bldP spid="126" grpId="0"/>
      <p:bldP spid="1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7E22B-9538-4F55-A06A-568E9870E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4D0F0C3-DFE6-4D31-80EE-3EDCA7560F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08105D8A-CB38-4CD2-8A56-E5874BA82AED}"/>
              </a:ext>
            </a:extLst>
          </p:cNvPr>
          <p:cNvSpPr/>
          <p:nvPr/>
        </p:nvSpPr>
        <p:spPr>
          <a:xfrm>
            <a:off x="190005" y="2446316"/>
            <a:ext cx="4928259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3B207A-1EF8-4052-9C7E-9257D3A00BA2}"/>
              </a:ext>
            </a:extLst>
          </p:cNvPr>
          <p:cNvSpPr txBox="1"/>
          <p:nvPr/>
        </p:nvSpPr>
        <p:spPr>
          <a:xfrm>
            <a:off x="449670" y="3092173"/>
            <a:ext cx="4052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giỏi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ngọt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rồi!</a:t>
            </a:r>
          </a:p>
        </p:txBody>
      </p:sp>
      <p:sp>
        <p:nvSpPr>
          <p:cNvPr id="8" name="Google Shape;2444;p12">
            <a:extLst>
              <a:ext uri="{FF2B5EF4-FFF2-40B4-BE49-F238E27FC236}">
                <a16:creationId xmlns:a16="http://schemas.microsoft.com/office/drawing/2014/main" id="{78A055AE-3A47-43DD-B93F-07C9D48B0615}"/>
              </a:ext>
            </a:extLst>
          </p:cNvPr>
          <p:cNvSpPr/>
          <p:nvPr/>
        </p:nvSpPr>
        <p:spPr>
          <a:xfrm>
            <a:off x="7811984" y="1597632"/>
            <a:ext cx="4570021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BE98D2-ED00-4268-9DDD-2951EB515EA0}"/>
              </a:ext>
            </a:extLst>
          </p:cNvPr>
          <p:cNvSpPr txBox="1"/>
          <p:nvPr/>
        </p:nvSpPr>
        <p:spPr>
          <a:xfrm>
            <a:off x="8455918" y="2324752"/>
            <a:ext cx="328215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giờ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cuối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277787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E6304-FBD0-4073-8250-F5F43E47D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05CBAA49-3EED-4CCD-9C77-962FDDFBBF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6BC6E4AB-F97F-4E59-98CE-EA8E35F808EE}"/>
              </a:ext>
            </a:extLst>
          </p:cNvPr>
          <p:cNvSpPr/>
          <p:nvPr/>
        </p:nvSpPr>
        <p:spPr>
          <a:xfrm>
            <a:off x="-68475" y="2802576"/>
            <a:ext cx="4928259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854A87-F582-47F4-8943-E3BFBE81C33B}"/>
              </a:ext>
            </a:extLst>
          </p:cNvPr>
          <p:cNvSpPr txBox="1"/>
          <p:nvPr/>
        </p:nvSpPr>
        <p:spPr>
          <a:xfrm>
            <a:off x="191190" y="3581846"/>
            <a:ext cx="4052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quái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làm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 </a:t>
            </a:r>
          </a:p>
        </p:txBody>
      </p:sp>
      <p:sp>
        <p:nvSpPr>
          <p:cNvPr id="8" name="Google Shape;2444;p12">
            <a:extLst>
              <a:ext uri="{FF2B5EF4-FFF2-40B4-BE49-F238E27FC236}">
                <a16:creationId xmlns:a16="http://schemas.microsoft.com/office/drawing/2014/main" id="{28ADBC51-6B84-458A-82D0-714BAFE3866D}"/>
              </a:ext>
            </a:extLst>
          </p:cNvPr>
          <p:cNvSpPr/>
          <p:nvPr/>
        </p:nvSpPr>
        <p:spPr>
          <a:xfrm>
            <a:off x="7332218" y="4975762"/>
            <a:ext cx="4928259" cy="2004576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51478C-7383-401E-8E32-264CA074FB6F}"/>
              </a:ext>
            </a:extLst>
          </p:cNvPr>
          <p:cNvSpPr txBox="1"/>
          <p:nvPr/>
        </p:nvSpPr>
        <p:spPr>
          <a:xfrm>
            <a:off x="8057795" y="5473005"/>
            <a:ext cx="347314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MONTA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diệt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trừ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yêu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quái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905566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28E32-2159-4643-B39C-42B15E82C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BDFF0559-A2EF-4940-9484-86F83D163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169D0BF2-B0B0-4F71-ACB3-065673F3D274}"/>
              </a:ext>
            </a:extLst>
          </p:cNvPr>
          <p:cNvSpPr/>
          <p:nvPr/>
        </p:nvSpPr>
        <p:spPr>
          <a:xfrm>
            <a:off x="557151" y="406728"/>
            <a:ext cx="10905507" cy="6044542"/>
          </a:xfrm>
          <a:prstGeom prst="roundRect">
            <a:avLst>
              <a:gd name="adj" fmla="val 11782"/>
            </a:avLst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79B2EF-C287-449E-94B7-4E8AB3B009FC}"/>
              </a:ext>
            </a:extLst>
          </p:cNvPr>
          <p:cNvSpPr txBox="1"/>
          <p:nvPr/>
        </p:nvSpPr>
        <p:spPr>
          <a:xfrm>
            <a:off x="1043050" y="483112"/>
            <a:ext cx="99337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5: Số?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+mn-ea"/>
              <a:cs typeface="+mn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941615"/>
              </p:ext>
            </p:extLst>
          </p:nvPr>
        </p:nvGraphicFramePr>
        <p:xfrm>
          <a:off x="1657096" y="1767072"/>
          <a:ext cx="9052560" cy="3505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17520">
                  <a:extLst>
                    <a:ext uri="{9D8B030D-6E8A-4147-A177-3AD203B41FA5}">
                      <a16:colId xmlns:a16="http://schemas.microsoft.com/office/drawing/2014/main" val="1708032252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2086419128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31658928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Số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liền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trước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Số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đã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cho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Số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liền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sau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2885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8 289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8 290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8 291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052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42 135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289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80 000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3112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99 999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15301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97545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23" y="1709661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44" y="1256220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7217" y="1286700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439" y="1953521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0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66376" y="4731534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7162" y="4539688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082" y="632571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7295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mute="1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4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5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1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 mute="1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75094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mute="1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1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 mute="1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75094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721" y="-35684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77995"/>
            <a:ext cx="7657240" cy="479217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457" y="304800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4575912" y="1915009"/>
            <a:ext cx="558935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 gồm 4 câu hỏi trắc nghiệm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58000" y="2531542"/>
            <a:ext cx="6917022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Ở mỗi câu hỏi, các em sẽ có thời gian 10 giây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4575912" y="3427017"/>
            <a:ext cx="69991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trả lời, em sẽ giơ thẻ </a:t>
            </a:r>
            <a: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  <a:t>đáp án: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A0E9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0FB9381-3A78-49AA-B50F-E99C987592A3}"/>
              </a:ext>
            </a:extLst>
          </p:cNvPr>
          <p:cNvGrpSpPr/>
          <p:nvPr/>
        </p:nvGrpSpPr>
        <p:grpSpPr>
          <a:xfrm>
            <a:off x="5286829" y="4151088"/>
            <a:ext cx="1552923" cy="954107"/>
            <a:chOff x="5286829" y="4151088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5286829" y="4151088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5929438" y="4340567"/>
              <a:ext cx="267702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1BB328C-A3D2-413C-9679-885CB286802D}"/>
              </a:ext>
            </a:extLst>
          </p:cNvPr>
          <p:cNvGrpSpPr/>
          <p:nvPr/>
        </p:nvGrpSpPr>
        <p:grpSpPr>
          <a:xfrm>
            <a:off x="7003718" y="4151088"/>
            <a:ext cx="1552923" cy="954107"/>
            <a:chOff x="7003718" y="4151088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7003718" y="4151088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EBFA6A0-A897-4988-AA48-52C51DEAF920}"/>
                </a:ext>
              </a:extLst>
            </p:cNvPr>
            <p:cNvSpPr txBox="1"/>
            <p:nvPr/>
          </p:nvSpPr>
          <p:spPr>
            <a:xfrm>
              <a:off x="7670833" y="4340567"/>
              <a:ext cx="251672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>
                  <a:solidFill>
                    <a:prstClr val="white"/>
                  </a:solidFill>
                  <a:latin typeface="iCiel Cadena" panose="02000503000000020004" pitchFamily="50" charset="0"/>
                </a:rPr>
                <a:t>B</a:t>
              </a: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2712008-D4D0-4A22-B32B-9BDC69097245}"/>
              </a:ext>
            </a:extLst>
          </p:cNvPr>
          <p:cNvGrpSpPr/>
          <p:nvPr/>
        </p:nvGrpSpPr>
        <p:grpSpPr>
          <a:xfrm>
            <a:off x="8720607" y="4151088"/>
            <a:ext cx="1552923" cy="954107"/>
            <a:chOff x="8720607" y="4151088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720607" y="4151088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5860282-0B8A-4365-BE76-7F8417DE92E2}"/>
                </a:ext>
              </a:extLst>
            </p:cNvPr>
            <p:cNvSpPr txBox="1"/>
            <p:nvPr/>
          </p:nvSpPr>
          <p:spPr>
            <a:xfrm>
              <a:off x="9419772" y="4320955"/>
              <a:ext cx="14509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>
                  <a:solidFill>
                    <a:prstClr val="white"/>
                  </a:solidFill>
                  <a:latin typeface="iCiel Cadena" panose="02000503000000020004" pitchFamily="50" charset="0"/>
                </a:rPr>
                <a:t>C</a:t>
              </a: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806C6907-6F3F-4076-9E0A-D88C210EB6B2}"/>
              </a:ext>
            </a:extLst>
          </p:cNvPr>
          <p:cNvSpPr txBox="1"/>
          <p:nvPr/>
        </p:nvSpPr>
        <p:spPr>
          <a:xfrm>
            <a:off x="4934640" y="5393519"/>
            <a:ext cx="616995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 em có thời gian 1 phút để chuẩn bị các thẻ màu nhé!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58" y="234871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85" y="2082030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4823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B. 42 136 và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42 137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02103" y="2994739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A. 42 133 và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42 136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3670765" y="4912974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C. 42 134 và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42 136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6"/>
            <a:ext cx="9961727" cy="2046822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vi-VN" sz="4400" b="0" i="0" u="none" strike="noStrike" kern="1200" cap="none" spc="0" normalizeH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liền trước và số liền sau của </a:t>
              </a:r>
              <a:r>
                <a:rPr kumimoji="0" lang="vi-VN" sz="4400" b="0" i="0" u="none" strike="noStrike" kern="1200" cap="none" spc="0" normalizeH="0" noProof="0" dirty="0">
                  <a:ln>
                    <a:noFill/>
                  </a:ln>
                  <a:solidFill>
                    <a:srgbClr val="ED5565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42 135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3179" y="5173154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517" y="3280488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4800" y="152464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242" y="79215"/>
            <a:ext cx="1548518" cy="238374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146737676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mute="1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4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6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8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mute="1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4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6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8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B. 79 999 và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80 001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3429974" y="4957000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C. </a:t>
              </a:r>
              <a:r>
                <a:rPr lang="vi-VN" sz="40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70 000 và 90 000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A. </a:t>
              </a:r>
              <a:r>
                <a:rPr lang="vi-VN" sz="40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99 999 và 80 001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6"/>
            <a:ext cx="9961727" cy="211939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44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liền trước và số liền sau của </a:t>
              </a:r>
              <a:r>
                <a:rPr lang="vi-VN" sz="4400" dirty="0">
                  <a:solidFill>
                    <a:srgbClr val="ED5565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80 000</a:t>
              </a:r>
              <a:endParaRPr lang="en-US" sz="4400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2388" y="5242749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2464"/>
            <a:ext cx="4046704" cy="2332308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242" y="45177"/>
            <a:ext cx="1548518" cy="238374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6001653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4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5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8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5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8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8C1DFF52-E2E6-421C-AEF4-CF6971C6CC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6A2FDEBD-4B5A-4DC1-9E66-8CFD464C9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71697"/>
            <a:ext cx="11684000" cy="627562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3C687E7-BAC3-4EBE-A6EE-E557AA16091A}"/>
              </a:ext>
            </a:extLst>
          </p:cNvPr>
          <p:cNvGrpSpPr/>
          <p:nvPr/>
        </p:nvGrpSpPr>
        <p:grpSpPr>
          <a:xfrm>
            <a:off x="2522141" y="214470"/>
            <a:ext cx="6389848" cy="1192564"/>
            <a:chOff x="3218445" y="891050"/>
            <a:chExt cx="4971966" cy="1192564"/>
          </a:xfrm>
        </p:grpSpPr>
        <p:pic>
          <p:nvPicPr>
            <p:cNvPr id="6" name="图片 24">
              <a:extLst>
                <a:ext uri="{FF2B5EF4-FFF2-40B4-BE49-F238E27FC236}">
                  <a16:creationId xmlns:a16="http://schemas.microsoft.com/office/drawing/2014/main" id="{0C5B213A-4A6A-471E-903A-6AB01777A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445" y="891050"/>
              <a:ext cx="4971966" cy="1192564"/>
            </a:xfrm>
            <a:prstGeom prst="rect">
              <a:avLst/>
            </a:prstGeom>
          </p:spPr>
        </p:pic>
        <p:sp>
          <p:nvSpPr>
            <p:cNvPr id="7" name="文本框 38">
              <a:extLst>
                <a:ext uri="{FF2B5EF4-FFF2-40B4-BE49-F238E27FC236}">
                  <a16:creationId xmlns:a16="http://schemas.microsoft.com/office/drawing/2014/main" id="{CBD496C4-FFB7-4044-9321-AAED5D5825DA}"/>
                </a:ext>
              </a:extLst>
            </p:cNvPr>
            <p:cNvSpPr txBox="1"/>
            <p:nvPr/>
          </p:nvSpPr>
          <p:spPr>
            <a:xfrm>
              <a:off x="4695270" y="1102611"/>
              <a:ext cx="296663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>
                  <a:solidFill>
                    <a:srgbClr val="FFFF00"/>
                  </a:solidFill>
                  <a:latin typeface="UTM Azuki" panose="02040603050506020204" pitchFamily="18" charset="0"/>
                  <a:ea typeface="思源黑体 CN Medium" panose="020B0600000000000000" pitchFamily="34" charset="-122"/>
                </a:rPr>
                <a:t>YÊU CẦU CẦN ĐẠT</a:t>
              </a:r>
              <a:endParaRPr lang="zh-CN" altLang="en-US" sz="3600" dirty="0">
                <a:solidFill>
                  <a:srgbClr val="FFFF00"/>
                </a:solidFill>
                <a:latin typeface="UTM Azuki" panose="02040603050506020204" pitchFamily="18" charset="0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B561B88-AB80-4E48-A285-E44259D14712}"/>
              </a:ext>
            </a:extLst>
          </p:cNvPr>
          <p:cNvSpPr/>
          <p:nvPr/>
        </p:nvSpPr>
        <p:spPr>
          <a:xfrm>
            <a:off x="1034143" y="1840878"/>
            <a:ext cx="1012371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1. Đọc, viết, so sánh được các số trong phạm vi 100 000.</a:t>
            </a:r>
          </a:p>
          <a:p>
            <a:pPr algn="just"/>
            <a:r>
              <a:rPr lang="en-US" sz="25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2. Nhận biết được cấu tạo thập phân của số trong phạm vi 100 000.</a:t>
            </a:r>
          </a:p>
          <a:p>
            <a:pPr algn="just"/>
            <a:r>
              <a:rPr lang="en-US" sz="25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3. Viết được số thành tổng các chục nghìn, nghìn, trăm, chục, đơn vị và ngược lại.</a:t>
            </a:r>
          </a:p>
          <a:p>
            <a:pPr algn="just"/>
            <a:r>
              <a:rPr lang="en-US" sz="25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4. Tìm được số liền trước, số liền sau của một số; số lớn nhất, số bé nhất trong các số đã cho.</a:t>
            </a:r>
          </a:p>
        </p:txBody>
      </p:sp>
    </p:spTree>
    <p:extLst>
      <p:ext uri="{BB962C8B-B14F-4D97-AF65-F5344CB8AC3E}">
        <p14:creationId xmlns:p14="http://schemas.microsoft.com/office/powerpoint/2010/main" val="35827001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B. 99 997 và</a:t>
              </a:r>
              <a:r>
                <a:rPr kumimoji="0" lang="vi-VN" sz="38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999 999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907592" y="3042011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A. 99 998 và</a:t>
              </a:r>
              <a:r>
                <a:rPr kumimoji="0" lang="vi-VN" sz="38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100 000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3429973" y="4867570"/>
            <a:ext cx="5438255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C. 100 000 và</a:t>
              </a:r>
              <a:r>
                <a:rPr kumimoji="0" lang="vi-VN" sz="38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100 001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6"/>
            <a:ext cx="9961727" cy="229820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44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liền trước và số liền sau của </a:t>
              </a:r>
              <a:r>
                <a:rPr lang="vi-VN" sz="4400" dirty="0">
                  <a:solidFill>
                    <a:srgbClr val="ED5565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99 999</a:t>
              </a:r>
              <a:endParaRPr lang="en-US" sz="4400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2388" y="5127750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006" y="3327760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715"/>
            <a:ext cx="4046704" cy="2329805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80974871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4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5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6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7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5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6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7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765" y="229309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5077790" y="2862904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 chọn vòng cổ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cho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560171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5BCDB-EB76-48ED-88C2-844E38486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bedroom&#10;&#10;Description automatically generated">
            <a:extLst>
              <a:ext uri="{FF2B5EF4-FFF2-40B4-BE49-F238E27FC236}">
                <a16:creationId xmlns:a16="http://schemas.microsoft.com/office/drawing/2014/main" id="{E7E95F9B-C80A-478D-90DF-F6DE10349A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17829" cy="6858000"/>
          </a:xfrm>
        </p:spPr>
      </p:pic>
      <p:sp>
        <p:nvSpPr>
          <p:cNvPr id="7" name="Google Shape;2444;p12">
            <a:extLst>
              <a:ext uri="{FF2B5EF4-FFF2-40B4-BE49-F238E27FC236}">
                <a16:creationId xmlns:a16="http://schemas.microsoft.com/office/drawing/2014/main" id="{93762EDA-88A0-448A-9EF5-E0CE599F5802}"/>
              </a:ext>
            </a:extLst>
          </p:cNvPr>
          <p:cNvSpPr/>
          <p:nvPr/>
        </p:nvSpPr>
        <p:spPr>
          <a:xfrm>
            <a:off x="174172" y="0"/>
            <a:ext cx="4928259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06BD0F-1E6B-492E-A9E8-4A97E39777A4}"/>
              </a:ext>
            </a:extLst>
          </p:cNvPr>
          <p:cNvSpPr txBox="1"/>
          <p:nvPr/>
        </p:nvSpPr>
        <p:spPr>
          <a:xfrm>
            <a:off x="433837" y="645857"/>
            <a:ext cx="405215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Vậy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là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phục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rồi.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715287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8C1DFF52-E2E6-421C-AEF4-CF6971C6CCA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6A2FDEBD-4B5A-4DC1-9E66-8CFD464C9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71697"/>
            <a:ext cx="11684000" cy="627562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3C687E7-BAC3-4EBE-A6EE-E557AA16091A}"/>
              </a:ext>
            </a:extLst>
          </p:cNvPr>
          <p:cNvGrpSpPr/>
          <p:nvPr/>
        </p:nvGrpSpPr>
        <p:grpSpPr>
          <a:xfrm>
            <a:off x="2522141" y="214470"/>
            <a:ext cx="6389848" cy="1192564"/>
            <a:chOff x="3218445" y="891050"/>
            <a:chExt cx="4971966" cy="1192564"/>
          </a:xfrm>
        </p:grpSpPr>
        <p:pic>
          <p:nvPicPr>
            <p:cNvPr id="6" name="图片 24">
              <a:extLst>
                <a:ext uri="{FF2B5EF4-FFF2-40B4-BE49-F238E27FC236}">
                  <a16:creationId xmlns:a16="http://schemas.microsoft.com/office/drawing/2014/main" id="{0C5B213A-4A6A-471E-903A-6AB01777A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445" y="891050"/>
              <a:ext cx="4971966" cy="1192564"/>
            </a:xfrm>
            <a:prstGeom prst="rect">
              <a:avLst/>
            </a:prstGeom>
          </p:spPr>
        </p:pic>
        <p:sp>
          <p:nvSpPr>
            <p:cNvPr id="7" name="文本框 38">
              <a:extLst>
                <a:ext uri="{FF2B5EF4-FFF2-40B4-BE49-F238E27FC236}">
                  <a16:creationId xmlns:a16="http://schemas.microsoft.com/office/drawing/2014/main" id="{CBD496C4-FFB7-4044-9321-AAED5D5825DA}"/>
                </a:ext>
              </a:extLst>
            </p:cNvPr>
            <p:cNvSpPr txBox="1"/>
            <p:nvPr/>
          </p:nvSpPr>
          <p:spPr>
            <a:xfrm>
              <a:off x="4695270" y="1102611"/>
              <a:ext cx="296663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>
                  <a:solidFill>
                    <a:srgbClr val="FFFF00"/>
                  </a:solidFill>
                  <a:latin typeface="UTM Azuki" panose="02040603050506020204" pitchFamily="18" charset="0"/>
                  <a:ea typeface="思源黑体 CN Medium" panose="020B0600000000000000" pitchFamily="34" charset="-122"/>
                </a:rPr>
                <a:t>YÊU CẦU CẦN ĐẠT</a:t>
              </a:r>
              <a:endParaRPr lang="zh-CN" altLang="en-US" sz="3600" dirty="0">
                <a:solidFill>
                  <a:srgbClr val="FFFF00"/>
                </a:solidFill>
                <a:latin typeface="UTM Azuki" panose="02040603050506020204" pitchFamily="18" charset="0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B561B88-AB80-4E48-A285-E44259D14712}"/>
              </a:ext>
            </a:extLst>
          </p:cNvPr>
          <p:cNvSpPr/>
          <p:nvPr/>
        </p:nvSpPr>
        <p:spPr>
          <a:xfrm>
            <a:off x="1034143" y="1840878"/>
            <a:ext cx="1012371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1. Đọc, viết, so sánh được các số trong phạm vi 100 000.</a:t>
            </a:r>
          </a:p>
          <a:p>
            <a:pPr algn="just"/>
            <a:r>
              <a:rPr lang="en-US" sz="25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2. Nhận biết được cấu tạo thập phân của số trong phạm vi 100 000.</a:t>
            </a:r>
          </a:p>
          <a:p>
            <a:pPr algn="just"/>
            <a:r>
              <a:rPr lang="en-US" sz="25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3. Viết được số thành tổng các chục nghìn, nghìn, trăm, chục, đơn vị và ngược lại.</a:t>
            </a:r>
          </a:p>
          <a:p>
            <a:pPr algn="just"/>
            <a:r>
              <a:rPr lang="en-US" sz="25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4. Tìm được số liền trước, số liền sau của một số; số lớn nhất, số bé nhất trong các số đã cho.</a:t>
            </a:r>
          </a:p>
        </p:txBody>
      </p:sp>
    </p:spTree>
    <p:extLst>
      <p:ext uri="{BB962C8B-B14F-4D97-AF65-F5344CB8AC3E}">
        <p14:creationId xmlns:p14="http://schemas.microsoft.com/office/powerpoint/2010/main" val="34007741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2">
            <a:extLst>
              <a:ext uri="{FF2B5EF4-FFF2-40B4-BE49-F238E27FC236}">
                <a16:creationId xmlns:a16="http://schemas.microsoft.com/office/drawing/2014/main" id="{5C92C247-12F6-4C3D-8444-1269933E99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4D5CC3-2328-4983-8572-DDDDE913C26D}"/>
              </a:ext>
            </a:extLst>
          </p:cNvPr>
          <p:cNvSpPr txBox="1"/>
          <p:nvPr/>
        </p:nvSpPr>
        <p:spPr>
          <a:xfrm>
            <a:off x="3387790" y="628650"/>
            <a:ext cx="54164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/>
              <a:t>VẬN DỤNG - CỦNG CỐ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872031-A13A-4CBF-A10C-958F73D4EA8A}"/>
              </a:ext>
            </a:extLst>
          </p:cNvPr>
          <p:cNvSpPr txBox="1"/>
          <p:nvPr/>
        </p:nvSpPr>
        <p:spPr>
          <a:xfrm>
            <a:off x="647700" y="1734353"/>
            <a:ext cx="98603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1. Nêu những kiến thức đã đ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ợc ôn tập qua tiết học?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24EB2F-7CA3-4354-9A03-6F2222EA1C86}"/>
              </a:ext>
            </a:extLst>
          </p:cNvPr>
          <p:cNvSpPr txBox="1"/>
          <p:nvPr/>
        </p:nvSpPr>
        <p:spPr>
          <a:xfrm>
            <a:off x="647700" y="2363002"/>
            <a:ext cx="98203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2. Khi đọc, viết số có nhiều chữ số cần l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u ý điều gì?</a:t>
            </a:r>
          </a:p>
        </p:txBody>
      </p:sp>
    </p:spTree>
    <p:extLst>
      <p:ext uri="{BB962C8B-B14F-4D97-AF65-F5344CB8AC3E}">
        <p14:creationId xmlns:p14="http://schemas.microsoft.com/office/powerpoint/2010/main" val="17428428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2">
            <a:extLst>
              <a:ext uri="{FF2B5EF4-FFF2-40B4-BE49-F238E27FC236}">
                <a16:creationId xmlns:a16="http://schemas.microsoft.com/office/drawing/2014/main" id="{5C92C247-12F6-4C3D-8444-1269933E99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id="{84FE0B8D-FA27-45B2-B70B-4E4E957077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7" y="945473"/>
            <a:ext cx="5608320" cy="5608320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1B5C5E29-3DB3-4154-8598-9212EAA44E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448" y="1238810"/>
            <a:ext cx="5608320" cy="484396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80C8390-8E67-409C-A57A-402B58403AA8}"/>
              </a:ext>
            </a:extLst>
          </p:cNvPr>
          <p:cNvSpPr txBox="1"/>
          <p:nvPr/>
        </p:nvSpPr>
        <p:spPr>
          <a:xfrm>
            <a:off x="2581214" y="157740"/>
            <a:ext cx="6981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srgbClr val="C42549"/>
                </a:solidFill>
                <a:latin typeface="UTM Showcard" panose="02040603050506020204" pitchFamily="18" charset="0"/>
              </a:rPr>
              <a:t>Định hướng học tập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Showcard" panose="02040603050506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70C6AE-F854-4B70-AB3D-E99A23343A16}"/>
              </a:ext>
            </a:extLst>
          </p:cNvPr>
          <p:cNvSpPr txBox="1"/>
          <p:nvPr/>
        </p:nvSpPr>
        <p:spPr>
          <a:xfrm>
            <a:off x="1339141" y="3550852"/>
            <a:ext cx="42569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bài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còn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E2564B-8361-4BF9-9F22-CDD594F4DB1C}"/>
              </a:ext>
            </a:extLst>
          </p:cNvPr>
          <p:cNvSpPr txBox="1"/>
          <p:nvPr/>
        </p:nvSpPr>
        <p:spPr>
          <a:xfrm>
            <a:off x="6947461" y="3749633"/>
            <a:ext cx="42569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bài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85172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28DDEC94-B35C-4D99-B992-39C6D5E7F4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D9E1885-B5ED-439D-9B41-13D83EAC37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64" y="2339438"/>
            <a:ext cx="6674270" cy="4518561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40C1B1A2-D61E-4272-ACE5-EE13CBEF6C02}"/>
              </a:ext>
            </a:extLst>
          </p:cNvPr>
          <p:cNvSpPr/>
          <p:nvPr/>
        </p:nvSpPr>
        <p:spPr>
          <a:xfrm>
            <a:off x="5995712" y="486888"/>
            <a:ext cx="6568382" cy="5600263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17EF27-4B74-46EA-9379-D33469BCEA10}"/>
              </a:ext>
            </a:extLst>
          </p:cNvPr>
          <p:cNvSpPr txBox="1"/>
          <p:nvPr/>
        </p:nvSpPr>
        <p:spPr>
          <a:xfrm>
            <a:off x="6638306" y="2009746"/>
            <a:ext cx="49946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Tạm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biệt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60922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EASER_-MONTA-TRONG-DẢI-NGÂN-HÀ-KỲ-CỤC">
            <a:hlinkClick r:id="" action="ppaction://media"/>
            <a:extLst>
              <a:ext uri="{FF2B5EF4-FFF2-40B4-BE49-F238E27FC236}">
                <a16:creationId xmlns:a16="http://schemas.microsoft.com/office/drawing/2014/main" id="{BACA0C82-D5C0-4FB9-A9E1-31E2650C6AB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07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491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25B3C-79A6-49BC-803B-CD117D50F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alendar&#10;&#10;Description automatically generated">
            <a:extLst>
              <a:ext uri="{FF2B5EF4-FFF2-40B4-BE49-F238E27FC236}">
                <a16:creationId xmlns:a16="http://schemas.microsoft.com/office/drawing/2014/main" id="{FD4FA01F-94C0-48DB-954E-31ACA0C9A3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705A0B32-FB78-490A-8CED-761BA619BADA}"/>
              </a:ext>
            </a:extLst>
          </p:cNvPr>
          <p:cNvSpPr/>
          <p:nvPr/>
        </p:nvSpPr>
        <p:spPr>
          <a:xfrm>
            <a:off x="8110848" y="0"/>
            <a:ext cx="4358128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2E78F5-7552-422C-A118-26E21E6F68D8}"/>
              </a:ext>
            </a:extLst>
          </p:cNvPr>
          <p:cNvSpPr txBox="1"/>
          <p:nvPr/>
        </p:nvSpPr>
        <p:spPr>
          <a:xfrm>
            <a:off x="8363197" y="429942"/>
            <a:ext cx="358337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Monta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130929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231006" y="406728"/>
            <a:ext cx="11646569" cy="6253954"/>
          </a:xfrm>
          <a:prstGeom prst="roundRect">
            <a:avLst>
              <a:gd name="adj" fmla="val 8946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Bài 1: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Số?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libri" panose="020F0502020204030204" pitchFamily="34" charset="0"/>
              <a:ea typeface="Yu Gothic Light" panose="020B0300000000000000" pitchFamily="34" charset="-128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libri" panose="020F0502020204030204" pitchFamily="34" charset="0"/>
              <a:ea typeface="Yu Gothic Light" panose="020B0300000000000000" pitchFamily="34" charset="-128"/>
              <a:cs typeface="Calibri" panose="020F050202020403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573292"/>
              </p:ext>
            </p:extLst>
          </p:nvPr>
        </p:nvGraphicFramePr>
        <p:xfrm>
          <a:off x="583772" y="1105186"/>
          <a:ext cx="11120548" cy="438912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433460">
                  <a:extLst>
                    <a:ext uri="{9D8B030D-6E8A-4147-A177-3AD203B41FA5}">
                      <a16:colId xmlns:a16="http://schemas.microsoft.com/office/drawing/2014/main" val="3885363090"/>
                    </a:ext>
                  </a:extLst>
                </a:gridCol>
                <a:gridCol w="1325032">
                  <a:extLst>
                    <a:ext uri="{9D8B030D-6E8A-4147-A177-3AD203B41FA5}">
                      <a16:colId xmlns:a16="http://schemas.microsoft.com/office/drawing/2014/main" val="1344629119"/>
                    </a:ext>
                  </a:extLst>
                </a:gridCol>
                <a:gridCol w="1305403">
                  <a:extLst>
                    <a:ext uri="{9D8B030D-6E8A-4147-A177-3AD203B41FA5}">
                      <a16:colId xmlns:a16="http://schemas.microsoft.com/office/drawing/2014/main" val="1294113303"/>
                    </a:ext>
                  </a:extLst>
                </a:gridCol>
                <a:gridCol w="1167992">
                  <a:extLst>
                    <a:ext uri="{9D8B030D-6E8A-4147-A177-3AD203B41FA5}">
                      <a16:colId xmlns:a16="http://schemas.microsoft.com/office/drawing/2014/main" val="618548243"/>
                    </a:ext>
                  </a:extLst>
                </a:gridCol>
                <a:gridCol w="1266142">
                  <a:extLst>
                    <a:ext uri="{9D8B030D-6E8A-4147-A177-3AD203B41FA5}">
                      <a16:colId xmlns:a16="http://schemas.microsoft.com/office/drawing/2014/main" val="3440379940"/>
                    </a:ext>
                  </a:extLst>
                </a:gridCol>
                <a:gridCol w="1426157">
                  <a:extLst>
                    <a:ext uri="{9D8B030D-6E8A-4147-A177-3AD203B41FA5}">
                      <a16:colId xmlns:a16="http://schemas.microsoft.com/office/drawing/2014/main" val="377140406"/>
                    </a:ext>
                  </a:extLst>
                </a:gridCol>
                <a:gridCol w="3196362">
                  <a:extLst>
                    <a:ext uri="{9D8B030D-6E8A-4147-A177-3AD203B41FA5}">
                      <a16:colId xmlns:a16="http://schemas.microsoft.com/office/drawing/2014/main" val="15709173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Viết</a:t>
                      </a:r>
                      <a:r>
                        <a:rPr lang="vi-VN" sz="3000" baseline="0" dirty="0"/>
                        <a:t> số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chục nghìn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nghìn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trăm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chục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đơn vị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Đọc số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010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36 515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3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6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5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1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5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Ba mươi</a:t>
                      </a:r>
                      <a:r>
                        <a:rPr lang="vi-VN" sz="3000" baseline="0" dirty="0"/>
                        <a:t> sáu nghìn năm trăm mười lăm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26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6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0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3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Sáu</a:t>
                      </a:r>
                      <a:r>
                        <a:rPr lang="vi-VN" sz="3000" baseline="0" dirty="0"/>
                        <a:t> mươi mốt nghìn không trăm ba mươi tư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888199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83772" y="4043359"/>
            <a:ext cx="1437532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61 034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63869" y="4043359"/>
            <a:ext cx="1294758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77617" y="4043358"/>
            <a:ext cx="1431116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4852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231006" y="406728"/>
            <a:ext cx="11646569" cy="6253954"/>
          </a:xfrm>
          <a:prstGeom prst="roundRect">
            <a:avLst>
              <a:gd name="adj" fmla="val 8946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Bài 1: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Số?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538856"/>
              </p:ext>
            </p:extLst>
          </p:nvPr>
        </p:nvGraphicFramePr>
        <p:xfrm>
          <a:off x="583772" y="1105186"/>
          <a:ext cx="11120548" cy="438912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433460">
                  <a:extLst>
                    <a:ext uri="{9D8B030D-6E8A-4147-A177-3AD203B41FA5}">
                      <a16:colId xmlns:a16="http://schemas.microsoft.com/office/drawing/2014/main" val="3885363090"/>
                    </a:ext>
                  </a:extLst>
                </a:gridCol>
                <a:gridCol w="1325032">
                  <a:extLst>
                    <a:ext uri="{9D8B030D-6E8A-4147-A177-3AD203B41FA5}">
                      <a16:colId xmlns:a16="http://schemas.microsoft.com/office/drawing/2014/main" val="1344629119"/>
                    </a:ext>
                  </a:extLst>
                </a:gridCol>
                <a:gridCol w="1305403">
                  <a:extLst>
                    <a:ext uri="{9D8B030D-6E8A-4147-A177-3AD203B41FA5}">
                      <a16:colId xmlns:a16="http://schemas.microsoft.com/office/drawing/2014/main" val="1294113303"/>
                    </a:ext>
                  </a:extLst>
                </a:gridCol>
                <a:gridCol w="1167992">
                  <a:extLst>
                    <a:ext uri="{9D8B030D-6E8A-4147-A177-3AD203B41FA5}">
                      <a16:colId xmlns:a16="http://schemas.microsoft.com/office/drawing/2014/main" val="618548243"/>
                    </a:ext>
                  </a:extLst>
                </a:gridCol>
                <a:gridCol w="1266142">
                  <a:extLst>
                    <a:ext uri="{9D8B030D-6E8A-4147-A177-3AD203B41FA5}">
                      <a16:colId xmlns:a16="http://schemas.microsoft.com/office/drawing/2014/main" val="3440379940"/>
                    </a:ext>
                  </a:extLst>
                </a:gridCol>
                <a:gridCol w="1426157">
                  <a:extLst>
                    <a:ext uri="{9D8B030D-6E8A-4147-A177-3AD203B41FA5}">
                      <a16:colId xmlns:a16="http://schemas.microsoft.com/office/drawing/2014/main" val="377140406"/>
                    </a:ext>
                  </a:extLst>
                </a:gridCol>
                <a:gridCol w="3196362">
                  <a:extLst>
                    <a:ext uri="{9D8B030D-6E8A-4147-A177-3AD203B41FA5}">
                      <a16:colId xmlns:a16="http://schemas.microsoft.com/office/drawing/2014/main" val="15709173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Viết</a:t>
                      </a:r>
                      <a:r>
                        <a:rPr lang="vi-VN" sz="3000" baseline="0" dirty="0"/>
                        <a:t> số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chục nghìn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nghìn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trăm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chục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đơn vị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Đọc số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010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7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9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Bảy nghìn</a:t>
                      </a:r>
                      <a:r>
                        <a:rPr lang="vi-VN" sz="3000" baseline="0" dirty="0"/>
                        <a:t> chín trăm bốn mươi mốt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26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0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9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Hai mươi</a:t>
                      </a:r>
                      <a:r>
                        <a:rPr lang="vi-VN" sz="3000" baseline="0" dirty="0"/>
                        <a:t> nghìn tám trăm linh chín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888199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83772" y="2583896"/>
            <a:ext cx="1437532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7 941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92484" y="2583896"/>
            <a:ext cx="1294758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9" name="Rectangle 8"/>
          <p:cNvSpPr/>
          <p:nvPr/>
        </p:nvSpPr>
        <p:spPr>
          <a:xfrm>
            <a:off x="7087242" y="2574271"/>
            <a:ext cx="1431116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3772" y="4036702"/>
            <a:ext cx="1437532" cy="145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20 809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82859" y="4043359"/>
            <a:ext cx="1294758" cy="145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30929" y="4027077"/>
            <a:ext cx="1294758" cy="145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29751" y="4034843"/>
            <a:ext cx="1147653" cy="145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685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8" grpId="0" animBg="1"/>
      <p:bldP spid="9" grpId="0" animBg="1"/>
      <p:bldP spid="11" grpId="0" animBg="1"/>
      <p:bldP spid="12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152400" y="203364"/>
            <a:ext cx="11826436" cy="64512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DF7D48-D63C-408C-8808-9BD126A03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092" y="-2556440"/>
            <a:ext cx="9027646" cy="56978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2: Viết</a:t>
            </a: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 số rồi đọc số, biết số đó gồm: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libri" panose="020F0502020204030204" pitchFamily="34" charset="0"/>
              <a:ea typeface="Yu Gothic Light" panose="020B0300000000000000" pitchFamily="34" charset="-128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libri" panose="020F0502020204030204" pitchFamily="34" charset="0"/>
              <a:ea typeface="Yu Gothic Light" panose="020B0300000000000000" pitchFamily="34" charset="-128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2451" y="1424539"/>
            <a:ext cx="893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a) 4 chục nghìn, 2 nghìn, 5 trăm và 3 chục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784" y="3953937"/>
            <a:ext cx="893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b) 8 nghìn, 8 trăm, 8 chục và 8 đơn vị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40556" y="2593528"/>
            <a:ext cx="2194560" cy="1070604"/>
          </a:xfrm>
          <a:prstGeom prst="rect">
            <a:avLst/>
          </a:prstGeom>
          <a:ln w="28575">
            <a:prstDash val="dashDot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42 530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87516" y="2443333"/>
            <a:ext cx="7247823" cy="136040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Calibri" panose="020F0502020204030204" pitchFamily="34" charset="0"/>
                <a:cs typeface="Calibri" panose="020F0502020204030204" pitchFamily="34" charset="0"/>
              </a:rPr>
              <a:t>Bốn mươi hai nghìn năm trăm ba mươi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24552" y="5010357"/>
            <a:ext cx="2194560" cy="1070604"/>
          </a:xfrm>
          <a:prstGeom prst="rect">
            <a:avLst/>
          </a:prstGeom>
          <a:ln w="38100">
            <a:prstDash val="dashDot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8 888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71512" y="4860162"/>
            <a:ext cx="7247823" cy="136040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Calibri" panose="020F0502020204030204" pitchFamily="34" charset="0"/>
                <a:cs typeface="Calibri" panose="020F0502020204030204" pitchFamily="34" charset="0"/>
              </a:rPr>
              <a:t>Tám nghìn tám trăm tám mươi tám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071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12" grpId="0"/>
      <p:bldP spid="6" grpId="0" animBg="1"/>
      <p:bldP spid="8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152400" y="203364"/>
            <a:ext cx="11826436" cy="64512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DF7D48-D63C-408C-8808-9BD126A03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092" y="-2556440"/>
            <a:ext cx="9027646" cy="56978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2: Viết</a:t>
            </a: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số rồi đọc số, biết số đó gồm: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2451" y="1424539"/>
            <a:ext cx="893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c) 5 chục nghìn, 7 trăm, 1 chục và 4 đơn vị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784" y="3953937"/>
            <a:ext cx="893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d) 9 chục nghìn, 4 nghìn và 5 đơn vị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40556" y="2593528"/>
            <a:ext cx="2194560" cy="1070604"/>
          </a:xfrm>
          <a:prstGeom prst="rect">
            <a:avLst/>
          </a:prstGeom>
          <a:ln w="28575">
            <a:prstDash val="dashDot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50 714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87516" y="2443333"/>
            <a:ext cx="7247823" cy="136040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Calibri" panose="020F0502020204030204" pitchFamily="34" charset="0"/>
                <a:cs typeface="Calibri" panose="020F0502020204030204" pitchFamily="34" charset="0"/>
              </a:rPr>
              <a:t>Năm mươi nghìn bảy trăm mười bốn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33201" y="5010357"/>
            <a:ext cx="2385911" cy="1070604"/>
          </a:xfrm>
          <a:prstGeom prst="rect">
            <a:avLst/>
          </a:prstGeom>
          <a:ln w="38100">
            <a:prstDash val="dashDot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94 005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71512" y="4860162"/>
            <a:ext cx="7247823" cy="136040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Calibri" panose="020F0502020204030204" pitchFamily="34" charset="0"/>
                <a:cs typeface="Calibri" panose="020F0502020204030204" pitchFamily="34" charset="0"/>
              </a:rPr>
              <a:t>Chín mươi bốn nghìn không trăm linh năm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740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12" grpId="0"/>
      <p:bldP spid="6" grpId="0" animBg="1"/>
      <p:bldP spid="8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A467E-A594-4A1A-9925-58B40BBD2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D6144212-7816-4C8F-BCBF-343460F017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00956" cy="7042068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B321CE66-3F9D-4CF1-BAE3-B4030E7C65E9}"/>
              </a:ext>
            </a:extLst>
          </p:cNvPr>
          <p:cNvSpPr/>
          <p:nvPr/>
        </p:nvSpPr>
        <p:spPr>
          <a:xfrm>
            <a:off x="3774432" y="3966358"/>
            <a:ext cx="4358128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610329-DA60-4891-97C7-FCC1791D2DF5}"/>
              </a:ext>
            </a:extLst>
          </p:cNvPr>
          <p:cNvSpPr txBox="1"/>
          <p:nvPr/>
        </p:nvSpPr>
        <p:spPr>
          <a:xfrm>
            <a:off x="4012432" y="4517745"/>
            <a:ext cx="358337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mình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rồi.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221213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134</TotalTime>
  <Words>1042</Words>
  <Application>Microsoft Office PowerPoint</Application>
  <PresentationFormat>Widescreen</PresentationFormat>
  <Paragraphs>186</Paragraphs>
  <Slides>26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5" baseType="lpstr">
      <vt:lpstr>UTM Avo</vt:lpstr>
      <vt:lpstr>Calibri</vt:lpstr>
      <vt:lpstr>Oi</vt:lpstr>
      <vt:lpstr>#9Slide02 Noi dung dai</vt:lpstr>
      <vt:lpstr>#9Slide03 Arima Madurai Black</vt:lpstr>
      <vt:lpstr>Calibri Light</vt:lpstr>
      <vt:lpstr>iCiel Cadena</vt:lpstr>
      <vt:lpstr>#9Slide03 Kaleko 105 Round</vt:lpstr>
      <vt:lpstr>UTM Azuki</vt:lpstr>
      <vt:lpstr>Arial</vt:lpstr>
      <vt:lpstr>#9Slide05 SVNKitten</vt:lpstr>
      <vt:lpstr>#9Slide02 Tieu de dai</vt:lpstr>
      <vt:lpstr>UTM Showcard</vt:lpstr>
      <vt:lpstr>UTM Seagull</vt:lpstr>
      <vt:lpstr>Times New Roman</vt:lpstr>
      <vt:lpstr>#9Slide07 HoneyCream</vt:lpstr>
      <vt:lpstr>UTM Alberta Heavy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cp:keywords>MANG NON</cp:keywords>
  <dc:description>9Slide.vn</dc:description>
  <cp:lastModifiedBy>Hà Lê</cp:lastModifiedBy>
  <cp:revision>17</cp:revision>
  <dcterms:created xsi:type="dcterms:W3CDTF">2023-06-14T12:43:52Z</dcterms:created>
  <dcterms:modified xsi:type="dcterms:W3CDTF">2023-08-23T16:07:27Z</dcterms:modified>
  <cp:category>9Slide.vn</cp:category>
  <cp:version>MT50</cp:version>
</cp:coreProperties>
</file>