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3" r:id="rId3"/>
    <p:sldId id="260" r:id="rId4"/>
    <p:sldId id="265" r:id="rId5"/>
    <p:sldId id="256" r:id="rId6"/>
    <p:sldId id="266" r:id="rId7"/>
    <p:sldId id="261" r:id="rId8"/>
    <p:sldId id="274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4962D-337F-4B08-9E51-E038ABEB454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F5678-DA0F-4A7D-95AF-BA3FC6829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8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9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mối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5678-DA0F-4A7D-95AF-BA3FC68298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0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54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0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5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9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6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1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20DEC-1D88-40F3-92D5-65C55F93744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889026" y="0"/>
            <a:ext cx="9302974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845" y="0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048772" y="684965"/>
            <a:ext cx="6820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ĐO LƯỜNG</a:t>
            </a:r>
          </a:p>
        </p:txBody>
      </p:sp>
      <p:pic>
        <p:nvPicPr>
          <p:cNvPr id="19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47" y="3222232"/>
            <a:ext cx="8930128" cy="2208808"/>
          </a:xfrm>
          <a:prstGeom prst="rect">
            <a:avLst/>
          </a:prstGeom>
        </p:spPr>
      </p:pic>
      <p:sp>
        <p:nvSpPr>
          <p:cNvPr id="20" name="文本框 22">
            <a:extLst>
              <a:ext uri="{FF2B5EF4-FFF2-40B4-BE49-F238E27FC236}">
                <a16:creationId xmlns:a16="http://schemas.microsoft.com/office/drawing/2014/main" id="{9D986929-BF3B-4A2E-8E71-EF3E26946157}"/>
              </a:ext>
            </a:extLst>
          </p:cNvPr>
          <p:cNvSpPr txBox="1"/>
          <p:nvPr/>
        </p:nvSpPr>
        <p:spPr>
          <a:xfrm>
            <a:off x="3747405" y="3449473"/>
            <a:ext cx="5314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1: </a:t>
            </a:r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</a:p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(trang 132)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28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00" y="4366727"/>
            <a:ext cx="2290244" cy="10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21783" y="107757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rgbClr val="002060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Ôn tập về nhận biết biểu tượng khối lượng (nặng hơn, nhẹ hơn), đơn vị đo khối lượng kg</a:t>
              </a:r>
              <a:r>
                <a:rPr lang="en-US" altLang="zh-CN" sz="3200" b="1" smtClean="0">
                  <a:solidFill>
                    <a:srgbClr val="002060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077217"/>
            <a:chOff x="2014929" y="1086226"/>
            <a:chExt cx="10700112" cy="1077217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rgbClr val="FF3399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Biết sử dụng cân đĩa, cân đồng hồ.</a:t>
              </a:r>
              <a:endParaRPr lang="zh-CN" altLang="en-US" sz="3200" b="1" dirty="0">
                <a:solidFill>
                  <a:srgbClr val="FF3399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130482"/>
            <a:ext cx="9809103" cy="1323439"/>
            <a:chOff x="1739359" y="1057585"/>
            <a:chExt cx="9246888" cy="1323439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Thực hiện phép tính cộng, trừ với số đo ki-lô-gam.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B1E7F0-1AF9-4A23-A860-1EC2267642BA}"/>
              </a:ext>
            </a:extLst>
          </p:cNvPr>
          <p:cNvGrpSpPr/>
          <p:nvPr/>
        </p:nvGrpSpPr>
        <p:grpSpPr>
          <a:xfrm>
            <a:off x="964906" y="4490838"/>
            <a:ext cx="9809104" cy="1169540"/>
            <a:chOff x="1617694" y="1013688"/>
            <a:chExt cx="9246888" cy="1169540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DA779D96-E340-49B1-BAEA-0E6EEA37B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694" y="1013688"/>
              <a:ext cx="1080135" cy="1077218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BCF73319-8622-4863-B758-9BF1DD5B58B5}"/>
                </a:ext>
              </a:extLst>
            </p:cNvPr>
            <p:cNvSpPr txBox="1"/>
            <p:nvPr/>
          </p:nvSpPr>
          <p:spPr>
            <a:xfrm>
              <a:off x="2697829" y="1106010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rgbClr val="7030A0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Giải bài toán thực tế liên quan đến khối lượng.</a:t>
              </a:r>
              <a:endParaRPr lang="zh-CN" alt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6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318119"/>
            <a:ext cx="12203723" cy="553669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3857" y="188575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07787" y="1982680"/>
            <a:ext cx="1482915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 – S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646" y="2569034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646" y="3240350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646" y="391005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09063" y="240041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97093" y="307092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78214" y="377256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09002" y="2400417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97093" y="3081559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74046" y="3781753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01" l="291" r="100000">
                        <a14:foregroundMark x1="78779" y1="56494" x2="78779" y2="56494"/>
                        <a14:foregroundMark x1="16860" y1="29870" x2="16860" y2="29870"/>
                        <a14:foregroundMark x1="18314" y1="25325" x2="18314" y2="25325"/>
                        <a14:foregroundMark x1="20930" y1="24026" x2="20930" y2="24026"/>
                        <a14:foregroundMark x1="14244" y1="24026" x2="14244" y2="24026"/>
                        <a14:foregroundMark x1="17733" y1="21429" x2="17733" y2="2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826" y="488512"/>
            <a:ext cx="2566876" cy="1149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778" b="82963" l="54219" r="83177">
                        <a14:foregroundMark x1="58073" y1="42870" x2="61771" y2="50093"/>
                      </a14:backgroundRemoval>
                    </a14:imgEffect>
                  </a14:imgLayer>
                </a14:imgProps>
              </a:ext>
            </a:extLst>
          </a:blip>
          <a:srcRect l="54113" t="32932" r="16206" b="17139"/>
          <a:stretch/>
        </p:blipFill>
        <p:spPr>
          <a:xfrm>
            <a:off x="7064926" y="1089982"/>
            <a:ext cx="4913501" cy="46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7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0881031" y="209204"/>
            <a:ext cx="1101764" cy="1101764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2301" y="1206944"/>
            <a:ext cx="3485189" cy="560566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rot="20502895">
            <a:off x="159705" y="149981"/>
            <a:ext cx="2896652" cy="1655229"/>
            <a:chOff x="-408633" y="244548"/>
            <a:chExt cx="2896652" cy="1655229"/>
          </a:xfrm>
        </p:grpSpPr>
        <p:pic>
          <p:nvPicPr>
            <p:cNvPr id="13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633" y="244548"/>
              <a:ext cx="2896652" cy="165522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1085234">
              <a:off x="455069" y="1099358"/>
              <a:ext cx="1520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08387" y="414387"/>
            <a:ext cx="4748970" cy="2211572"/>
            <a:chOff x="2209532" y="818707"/>
            <a:chExt cx="4748970" cy="221157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kg + 25 kg =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kg – 28 kg =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73061" y="2485174"/>
            <a:ext cx="4748970" cy="2211572"/>
            <a:chOff x="2209532" y="818707"/>
            <a:chExt cx="4748970" cy="2211572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kg + 28 kg =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 kg – 25 kg =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48386" y="4610221"/>
            <a:ext cx="4748970" cy="2211572"/>
            <a:chOff x="2209532" y="818707"/>
            <a:chExt cx="4748970" cy="2211572"/>
          </a:xfrm>
        </p:grpSpPr>
        <p:pic>
          <p:nvPicPr>
            <p:cNvPr id="24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 kg – 19 kg =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kg – 35 kg = </a:t>
              </a:r>
            </a:p>
          </p:txBody>
        </p:sp>
      </p:grpSp>
      <p:pic>
        <p:nvPicPr>
          <p:cNvPr id="5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 flipH="1">
            <a:off x="610101" y="4114568"/>
            <a:ext cx="3125298" cy="29001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70085" y="899492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kg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70085" y="1666343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33321" y="2919729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kg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03256" y="3759826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kg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209741" y="5062910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209741" y="5871431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kg</a:t>
            </a:r>
          </a:p>
        </p:txBody>
      </p:sp>
    </p:spTree>
    <p:extLst>
      <p:ext uri="{BB962C8B-B14F-4D97-AF65-F5344CB8AC3E}">
        <p14:creationId xmlns:p14="http://schemas.microsoft.com/office/powerpoint/2010/main" val="28238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080" t="39293" r="50712" b="24556"/>
          <a:stretch/>
        </p:blipFill>
        <p:spPr>
          <a:xfrm>
            <a:off x="1434165" y="1398047"/>
            <a:ext cx="3436218" cy="2772076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7036" t="39781" r="19877" b="23805"/>
          <a:stretch/>
        </p:blipFill>
        <p:spPr>
          <a:xfrm>
            <a:off x="6805060" y="1357508"/>
            <a:ext cx="3157087" cy="2800953"/>
          </a:xfrm>
          <a:prstGeom prst="roundRect">
            <a:avLst/>
          </a:prstGeom>
        </p:spPr>
      </p:pic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4555722" y="645776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20">
            <a:off x="9551858" y="347145"/>
            <a:ext cx="2033361" cy="107676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55400" y="319161"/>
            <a:ext cx="87714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16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0857180" y="479906"/>
            <a:ext cx="1101764" cy="1101764"/>
          </a:xfrm>
          <a:prstGeom prst="rect">
            <a:avLst/>
          </a:prstGeom>
        </p:spPr>
      </p:pic>
      <p:grpSp>
        <p:nvGrpSpPr>
          <p:cNvPr id="22" name="组合 23"/>
          <p:cNvGrpSpPr/>
          <p:nvPr/>
        </p:nvGrpSpPr>
        <p:grpSpPr>
          <a:xfrm>
            <a:off x="-11723" y="5847997"/>
            <a:ext cx="12203723" cy="1010003"/>
            <a:chOff x="-17585" y="5729324"/>
            <a:chExt cx="12203723" cy="1123362"/>
          </a:xfrm>
        </p:grpSpPr>
        <p:pic>
          <p:nvPicPr>
            <p:cNvPr id="23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450784" y="4737929"/>
            <a:ext cx="3849622" cy="602277"/>
            <a:chOff x="1450784" y="4737929"/>
            <a:chExt cx="3849622" cy="602277"/>
          </a:xfrm>
        </p:grpSpPr>
        <p:sp>
          <p:nvSpPr>
            <p:cNvPr id="2" name="Rounded Rectangle 1"/>
            <p:cNvSpPr/>
            <p:nvPr/>
          </p:nvSpPr>
          <p:spPr>
            <a:xfrm>
              <a:off x="1450784" y="473792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14310" y="4869705"/>
              <a:ext cx="920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 + 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769221" y="475181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83349" y="4867908"/>
              <a:ext cx="86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 = 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214399" y="4740162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77925" y="487854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48100" y="5401490"/>
            <a:ext cx="4032044" cy="578750"/>
            <a:chOff x="1395753" y="5497963"/>
            <a:chExt cx="4048881" cy="467915"/>
          </a:xfrm>
        </p:grpSpPr>
        <p:sp>
          <p:nvSpPr>
            <p:cNvPr id="31" name="Rounded Rectangle 30"/>
            <p:cNvSpPr/>
            <p:nvPr/>
          </p:nvSpPr>
          <p:spPr>
            <a:xfrm>
              <a:off x="4106203" y="5522210"/>
              <a:ext cx="563526" cy="4436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95753" y="5497963"/>
              <a:ext cx="2623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98016" y="5522211"/>
              <a:ext cx="746618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g.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23219" y="4679574"/>
            <a:ext cx="3849622" cy="602277"/>
            <a:chOff x="1450784" y="4737929"/>
            <a:chExt cx="3849622" cy="602277"/>
          </a:xfrm>
        </p:grpSpPr>
        <p:sp>
          <p:nvSpPr>
            <p:cNvPr id="36" name="Rounded Rectangle 35"/>
            <p:cNvSpPr/>
            <p:nvPr/>
          </p:nvSpPr>
          <p:spPr>
            <a:xfrm>
              <a:off x="1450784" y="473792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14310" y="4869705"/>
              <a:ext cx="920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 - 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69221" y="475181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83349" y="4867908"/>
              <a:ext cx="86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 = 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214399" y="4740162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77925" y="487854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720535" y="5343135"/>
            <a:ext cx="4108978" cy="578750"/>
            <a:chOff x="1395753" y="5497963"/>
            <a:chExt cx="4126136" cy="467915"/>
          </a:xfrm>
        </p:grpSpPr>
        <p:sp>
          <p:nvSpPr>
            <p:cNvPr id="43" name="Rounded Rectangle 42"/>
            <p:cNvSpPr/>
            <p:nvPr/>
          </p:nvSpPr>
          <p:spPr>
            <a:xfrm>
              <a:off x="4106203" y="5522210"/>
              <a:ext cx="563526" cy="4436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95753" y="5497963"/>
              <a:ext cx="2623429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Túi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98016" y="5522211"/>
              <a:ext cx="823873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g.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9419714" y="5362601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442494" y="4731102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762807" y="4731255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208659" y="4734680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147278" y="5436466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723012" y="4678094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043325" y="4678247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489177" y="4681672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457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391031" y="195832"/>
            <a:ext cx="13833437" cy="6442164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1033430" y="-53430"/>
            <a:ext cx="1101764" cy="1101764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2301" y="1206944"/>
            <a:ext cx="3485189" cy="5605666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 flipH="1">
            <a:off x="610101" y="4114568"/>
            <a:ext cx="3125298" cy="2900124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1926771" y="999752"/>
            <a:ext cx="9481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defRPr/>
            </a:pP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4.Mẹ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mua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lợn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cân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nặng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25kg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về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nuôi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.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Sau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một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thời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gian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,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lợn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tăng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thêm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18kg.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Hỏi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lúc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này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,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lợn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cân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nặng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bao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nhiêu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ki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-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lô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-gam?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汉仪跳跳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420" y="289072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788" y="3541459"/>
            <a:ext cx="76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nặng là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3311" y="418045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+ 18 = 43 (kg)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2281" y="4765233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Đáp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43kg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83311" y="1491343"/>
            <a:ext cx="3521003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53425" y="1926772"/>
            <a:ext cx="2443318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07280" y="1926772"/>
            <a:ext cx="1005349" cy="1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42131" y="2384746"/>
            <a:ext cx="4032098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80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63" b="62130" l="32500" r="69844"/>
                    </a14:imgEffect>
                  </a14:imgLayer>
                </a14:imgProps>
              </a:ext>
            </a:extLst>
          </a:blip>
          <a:srcRect l="32305" t="28392" r="30141" b="37187"/>
          <a:stretch/>
        </p:blipFill>
        <p:spPr>
          <a:xfrm>
            <a:off x="3135086" y="1592984"/>
            <a:ext cx="6052456" cy="3120530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1025110" y="270701"/>
            <a:ext cx="10524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544">
              <a:defRPr/>
            </a:pPr>
            <a:r>
              <a:rPr lang="en-US" altLang="zh-CN" sz="280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Có</a:t>
            </a: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ba 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dê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cân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nặng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14kg, 18kg, 16kg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muốn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sang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sông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để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ăn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cỏ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. Robot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nói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: </a:t>
            </a: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“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Thuyền </a:t>
            </a:r>
            <a:r>
              <a:rPr lang="en-US" altLang="zh-CN" sz="280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chỉ</a:t>
            </a: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chở </a:t>
            </a:r>
            <a:r>
              <a:rPr lang="en-US" altLang="zh-CN" sz="280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thêm</a:t>
            </a: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được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nhiều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nhất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là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31kg”.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Hỏi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hai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dê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thể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cùng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nhau</a:t>
            </a: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sang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sông?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汉仪跳跳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8572" y="4655266"/>
            <a:ext cx="227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6227" y="4713514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+ 2: 14 + 18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32kg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31kg )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6226" y="5643457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+ 3: 14 + 16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30kg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31kg )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6225" y="5214962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+ 3: 16 + 18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34kg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31kg )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597" y="6166677"/>
            <a:ext cx="82078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sang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" grpId="0"/>
      <p:bldP spid="7" grpId="0"/>
      <p:bldP spid="8" grpId="0"/>
      <p:bldP spid="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21783" y="107757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rgbClr val="002060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Ôn tập về nhận biết biểu tượng khối lượng (nặng hơn, nhẹ hơn), đơn vị đo khối lượng kg</a:t>
              </a:r>
              <a:r>
                <a:rPr lang="en-US" altLang="zh-CN" sz="3200" b="1" smtClean="0">
                  <a:solidFill>
                    <a:srgbClr val="002060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077217"/>
            <a:chOff x="2014929" y="1086226"/>
            <a:chExt cx="10700112" cy="1077217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rgbClr val="FF3399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Biết sử dụng cân đĩa, cân đồng hồ.</a:t>
              </a:r>
              <a:endParaRPr lang="zh-CN" altLang="en-US" sz="3200" b="1" dirty="0">
                <a:solidFill>
                  <a:srgbClr val="FF3399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130482"/>
            <a:ext cx="9809103" cy="1323439"/>
            <a:chOff x="1739359" y="1057585"/>
            <a:chExt cx="9246888" cy="1323439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Thực hiện phép tính cộng, trừ với số đo ki-lô-gam.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B1E7F0-1AF9-4A23-A860-1EC2267642BA}"/>
              </a:ext>
            </a:extLst>
          </p:cNvPr>
          <p:cNvGrpSpPr/>
          <p:nvPr/>
        </p:nvGrpSpPr>
        <p:grpSpPr>
          <a:xfrm>
            <a:off x="964906" y="4490838"/>
            <a:ext cx="9809104" cy="1169540"/>
            <a:chOff x="1617694" y="1013688"/>
            <a:chExt cx="9246888" cy="1169540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DA779D96-E340-49B1-BAEA-0E6EEA37B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694" y="1013688"/>
              <a:ext cx="1080135" cy="1077218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BCF73319-8622-4863-B758-9BF1DD5B58B5}"/>
                </a:ext>
              </a:extLst>
            </p:cNvPr>
            <p:cNvSpPr txBox="1"/>
            <p:nvPr/>
          </p:nvSpPr>
          <p:spPr>
            <a:xfrm>
              <a:off x="2697829" y="1106010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rgbClr val="7030A0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Giải bài toán thực tế liên quan đến khối lượng.</a:t>
              </a:r>
              <a:endParaRPr lang="zh-CN" alt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5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7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2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9"/>
            <a:ext cx="1525011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6" y="407753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5"/>
            <a:ext cx="763314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550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477</Words>
  <Application>Microsoft Office PowerPoint</Application>
  <PresentationFormat>Widescreen</PresentationFormat>
  <Paragraphs>85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Arial</vt:lpstr>
      <vt:lpstr>Arial-Rounded</vt:lpstr>
      <vt:lpstr>Calibri</vt:lpstr>
      <vt:lpstr>Calibri Light</vt:lpstr>
      <vt:lpstr>等线</vt:lpstr>
      <vt:lpstr>思源黑体 CN Bold</vt:lpstr>
      <vt:lpstr>汉仪跳跳体简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37</cp:revision>
  <dcterms:created xsi:type="dcterms:W3CDTF">2021-06-11T08:52:45Z</dcterms:created>
  <dcterms:modified xsi:type="dcterms:W3CDTF">2023-01-02T01:43:19Z</dcterms:modified>
</cp:coreProperties>
</file>