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74" r:id="rId8"/>
    <p:sldId id="275" r:id="rId9"/>
    <p:sldId id="284" r:id="rId10"/>
    <p:sldId id="280" r:id="rId11"/>
    <p:sldId id="281" r:id="rId12"/>
  </p:sldIdLst>
  <p:sldSz cx="18288000" cy="10287000"/>
  <p:notesSz cx="6858000" cy="9144000"/>
  <p:embeddedFontLst>
    <p:embeddedFont>
      <p:font typeface="#9Slide07 HoneyCream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CA2"/>
    <a:srgbClr val="F9C164"/>
    <a:srgbClr val="FBD18D"/>
    <a:srgbClr val="D68235"/>
    <a:srgbClr val="215958"/>
    <a:srgbClr val="FC9B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49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5392400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FBD18D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FBD18D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5621000" y="-467309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FBD18D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FBD18D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sv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8.svg"/><Relationship Id="rId7" Type="http://schemas.openxmlformats.org/officeDocument/2006/relationships/image" Target="../media/image3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8F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2743200" y="4195104"/>
            <a:ext cx="14586653" cy="546605"/>
          </a:xfrm>
          <a:prstGeom prst="rect">
            <a:avLst/>
          </a:prstGeom>
          <a:solidFill>
            <a:srgbClr val="E2EC8F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-2460514" y="-2549313"/>
            <a:ext cx="6031294" cy="6142985"/>
          </a:xfrm>
          <a:custGeom>
            <a:avLst/>
            <a:gdLst/>
            <a:ahLst/>
            <a:cxnLst/>
            <a:rect l="l" t="t" r="r" b="b"/>
            <a:pathLst>
              <a:path w="6031294" h="6142985">
                <a:moveTo>
                  <a:pt x="0" y="0"/>
                </a:moveTo>
                <a:lnTo>
                  <a:pt x="6031294" y="0"/>
                </a:lnTo>
                <a:lnTo>
                  <a:pt x="6031294" y="6142985"/>
                </a:lnTo>
                <a:lnTo>
                  <a:pt x="0" y="6142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265772" y="6732531"/>
            <a:ext cx="6454977" cy="6419768"/>
          </a:xfrm>
          <a:custGeom>
            <a:avLst/>
            <a:gdLst/>
            <a:ahLst/>
            <a:cxnLst/>
            <a:rect l="l" t="t" r="r" b="b"/>
            <a:pathLst>
              <a:path w="6454977" h="6419768">
                <a:moveTo>
                  <a:pt x="0" y="0"/>
                </a:moveTo>
                <a:lnTo>
                  <a:pt x="6454976" y="0"/>
                </a:lnTo>
                <a:lnTo>
                  <a:pt x="6454976" y="6419768"/>
                </a:lnTo>
                <a:lnTo>
                  <a:pt x="0" y="64197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521178" y="6679006"/>
            <a:ext cx="5771201" cy="3652495"/>
          </a:xfrm>
          <a:custGeom>
            <a:avLst/>
            <a:gdLst/>
            <a:ahLst/>
            <a:cxnLst/>
            <a:rect l="l" t="t" r="r" b="b"/>
            <a:pathLst>
              <a:path w="7161649" h="4425826">
                <a:moveTo>
                  <a:pt x="0" y="0"/>
                </a:moveTo>
                <a:lnTo>
                  <a:pt x="7161649" y="0"/>
                </a:lnTo>
                <a:lnTo>
                  <a:pt x="7161649" y="4425827"/>
                </a:lnTo>
                <a:lnTo>
                  <a:pt x="0" y="44258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89414" r="-71464" b="-10653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3131" y="4730202"/>
            <a:ext cx="4684477" cy="5556798"/>
          </a:xfrm>
          <a:custGeom>
            <a:avLst/>
            <a:gdLst/>
            <a:ahLst/>
            <a:cxnLst/>
            <a:rect l="l" t="t" r="r" b="b"/>
            <a:pathLst>
              <a:path w="4684477" h="5556798">
                <a:moveTo>
                  <a:pt x="0" y="0"/>
                </a:moveTo>
                <a:lnTo>
                  <a:pt x="4684477" y="0"/>
                </a:lnTo>
                <a:lnTo>
                  <a:pt x="4684477" y="5556798"/>
                </a:lnTo>
                <a:lnTo>
                  <a:pt x="0" y="55567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7"/>
          <p:cNvSpPr/>
          <p:nvPr/>
        </p:nvSpPr>
        <p:spPr>
          <a:xfrm>
            <a:off x="16093498" y="194556"/>
            <a:ext cx="2198881" cy="2190635"/>
          </a:xfrm>
          <a:custGeom>
            <a:avLst/>
            <a:gdLst/>
            <a:ahLst/>
            <a:cxnLst/>
            <a:rect l="l" t="t" r="r" b="b"/>
            <a:pathLst>
              <a:path w="2198881" h="2190635">
                <a:moveTo>
                  <a:pt x="0" y="0"/>
                </a:moveTo>
                <a:lnTo>
                  <a:pt x="2198881" y="0"/>
                </a:lnTo>
                <a:lnTo>
                  <a:pt x="2198881" y="2190636"/>
                </a:lnTo>
                <a:lnTo>
                  <a:pt x="0" y="21906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1" name="Group 12"/>
          <p:cNvGrpSpPr/>
          <p:nvPr/>
        </p:nvGrpSpPr>
        <p:grpSpPr>
          <a:xfrm>
            <a:off x="7021415" y="7846765"/>
            <a:ext cx="5841360" cy="3855484"/>
            <a:chOff x="58624" y="32570"/>
            <a:chExt cx="9280191" cy="6945703"/>
          </a:xfrm>
        </p:grpSpPr>
        <p:pic>
          <p:nvPicPr>
            <p:cNvPr id="32" name="Picture 13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4315942" y="1036516"/>
              <a:ext cx="2204441" cy="4720833"/>
            </a:xfrm>
            <a:prstGeom prst="rect">
              <a:avLst/>
            </a:prstGeom>
          </p:spPr>
        </p:pic>
        <p:pic>
          <p:nvPicPr>
            <p:cNvPr id="33" name="Picture 14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6251355" y="32570"/>
              <a:ext cx="3087460" cy="6611823"/>
            </a:xfrm>
            <a:prstGeom prst="rect">
              <a:avLst/>
            </a:prstGeom>
          </p:spPr>
        </p:pic>
        <p:pic>
          <p:nvPicPr>
            <p:cNvPr id="34" name="Picture 15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58624" y="193377"/>
              <a:ext cx="3168278" cy="6784896"/>
            </a:xfrm>
            <a:prstGeom prst="rect">
              <a:avLst/>
            </a:prstGeom>
          </p:spPr>
        </p:pic>
        <p:pic>
          <p:nvPicPr>
            <p:cNvPr id="35" name="Picture 16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2459274" y="1260129"/>
              <a:ext cx="2159055" cy="4623634"/>
            </a:xfrm>
            <a:prstGeom prst="rect">
              <a:avLst/>
            </a:prstGeom>
          </p:spPr>
        </p:pic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26421" y="-25207"/>
            <a:ext cx="8059611" cy="235326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37066" y="6083094"/>
            <a:ext cx="8065707" cy="2798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71494" y="2073595"/>
            <a:ext cx="15240000" cy="25574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60371" y="4292704"/>
            <a:ext cx="14895731" cy="2448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10817" y="-2860686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445366" y="9125864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736790" y="2349432"/>
            <a:ext cx="17129925" cy="6463641"/>
            <a:chOff x="0" y="0"/>
            <a:chExt cx="4619078" cy="17593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619078" cy="1759366"/>
            </a:xfrm>
            <a:custGeom>
              <a:avLst/>
              <a:gdLst/>
              <a:ahLst/>
              <a:cxnLst/>
              <a:rect l="l" t="t" r="r" b="b"/>
              <a:pathLst>
                <a:path w="4619078" h="1759366">
                  <a:moveTo>
                    <a:pt x="13687" y="0"/>
                  </a:moveTo>
                  <a:lnTo>
                    <a:pt x="4605392" y="0"/>
                  </a:lnTo>
                  <a:cubicBezTo>
                    <a:pt x="4609021" y="0"/>
                    <a:pt x="4612503" y="1442"/>
                    <a:pt x="4615069" y="4009"/>
                  </a:cubicBezTo>
                  <a:cubicBezTo>
                    <a:pt x="4617636" y="6575"/>
                    <a:pt x="4619078" y="10057"/>
                    <a:pt x="4619078" y="13687"/>
                  </a:cubicBezTo>
                  <a:lnTo>
                    <a:pt x="4619078" y="1745680"/>
                  </a:lnTo>
                  <a:cubicBezTo>
                    <a:pt x="4619078" y="1749310"/>
                    <a:pt x="4617636" y="1752791"/>
                    <a:pt x="4615069" y="1755358"/>
                  </a:cubicBezTo>
                  <a:cubicBezTo>
                    <a:pt x="4612503" y="1757924"/>
                    <a:pt x="4609021" y="1759366"/>
                    <a:pt x="4605392" y="1759366"/>
                  </a:cubicBezTo>
                  <a:lnTo>
                    <a:pt x="13687" y="1759366"/>
                  </a:lnTo>
                  <a:cubicBezTo>
                    <a:pt x="6128" y="1759366"/>
                    <a:pt x="0" y="1753239"/>
                    <a:pt x="0" y="1745680"/>
                  </a:cubicBezTo>
                  <a:lnTo>
                    <a:pt x="0" y="13687"/>
                  </a:lnTo>
                  <a:cubicBezTo>
                    <a:pt x="0" y="10057"/>
                    <a:pt x="1442" y="6575"/>
                    <a:pt x="4009" y="4009"/>
                  </a:cubicBezTo>
                  <a:cubicBezTo>
                    <a:pt x="6575" y="1442"/>
                    <a:pt x="10057" y="0"/>
                    <a:pt x="136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667834" y="158796"/>
            <a:ext cx="2198881" cy="2190635"/>
          </a:xfrm>
          <a:custGeom>
            <a:avLst/>
            <a:gdLst/>
            <a:ahLst/>
            <a:cxnLst/>
            <a:rect l="l" t="t" r="r" b="b"/>
            <a:pathLst>
              <a:path w="2198881" h="2190635">
                <a:moveTo>
                  <a:pt x="0" y="0"/>
                </a:moveTo>
                <a:lnTo>
                  <a:pt x="2198881" y="0"/>
                </a:lnTo>
                <a:lnTo>
                  <a:pt x="2198881" y="2190636"/>
                </a:lnTo>
                <a:lnTo>
                  <a:pt x="0" y="21906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762586" y="3046291"/>
            <a:ext cx="6752634" cy="3888131"/>
          </a:xfrm>
          <a:custGeom>
            <a:avLst/>
            <a:gdLst/>
            <a:ahLst/>
            <a:cxnLst/>
            <a:rect l="l" t="t" r="r" b="b"/>
            <a:pathLst>
              <a:path w="6752634" h="3888131">
                <a:moveTo>
                  <a:pt x="0" y="0"/>
                </a:moveTo>
                <a:lnTo>
                  <a:pt x="6752634" y="0"/>
                </a:lnTo>
                <a:lnTo>
                  <a:pt x="6752634" y="3888131"/>
                </a:lnTo>
                <a:lnTo>
                  <a:pt x="0" y="38881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78150" t="-39370" r="-16083" b="-342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260929" y="2859642"/>
            <a:ext cx="9230469" cy="549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60"/>
              </a:lnSpc>
            </a:pPr>
            <a:r>
              <a:rPr lang="en-US" sz="5600" dirty="0" err="1">
                <a:solidFill>
                  <a:srgbClr val="215958"/>
                </a:solidFill>
                <a:latin typeface="Cambria"/>
              </a:rPr>
              <a:t>Người</a:t>
            </a:r>
            <a:r>
              <a:rPr lang="en-US" sz="5600" dirty="0">
                <a:solidFill>
                  <a:srgbClr val="215958"/>
                </a:solidFill>
                <a:latin typeface="Cambria"/>
              </a:rPr>
              <a:t> </a:t>
            </a:r>
            <a:r>
              <a:rPr lang="en-US" sz="5600" dirty="0" err="1">
                <a:solidFill>
                  <a:srgbClr val="215958"/>
                </a:solidFill>
                <a:latin typeface="Cambria"/>
              </a:rPr>
              <a:t>Ét-ki-mô</a:t>
            </a:r>
            <a:r>
              <a:rPr lang="en-US" sz="5600" dirty="0">
                <a:solidFill>
                  <a:srgbClr val="215958"/>
                </a:solidFill>
                <a:latin typeface="Cambria"/>
              </a:rPr>
              <a:t> </a:t>
            </a:r>
            <a:r>
              <a:rPr lang="en-US" sz="5600" dirty="0" err="1">
                <a:solidFill>
                  <a:srgbClr val="215958"/>
                </a:solidFill>
                <a:latin typeface="Cambria"/>
              </a:rPr>
              <a:t>dùng</a:t>
            </a:r>
            <a:r>
              <a:rPr lang="en-US" sz="5600" dirty="0">
                <a:solidFill>
                  <a:srgbClr val="215958"/>
                </a:solidFill>
                <a:latin typeface="Cambria"/>
              </a:rPr>
              <a:t> </a:t>
            </a:r>
            <a:r>
              <a:rPr lang="en-US" sz="5600" dirty="0" err="1">
                <a:solidFill>
                  <a:srgbClr val="215958"/>
                </a:solidFill>
                <a:latin typeface="Cambria"/>
              </a:rPr>
              <a:t>tuyết</a:t>
            </a:r>
            <a:r>
              <a:rPr lang="en-US" sz="5600" dirty="0">
                <a:solidFill>
                  <a:srgbClr val="215958"/>
                </a:solidFill>
                <a:latin typeface="Cambria"/>
              </a:rPr>
              <a:t> </a:t>
            </a:r>
            <a:r>
              <a:rPr lang="en-US" sz="5600" dirty="0" err="1">
                <a:solidFill>
                  <a:srgbClr val="215958"/>
                </a:solidFill>
                <a:latin typeface="Cambria"/>
              </a:rPr>
              <a:t>ép</a:t>
            </a:r>
            <a:r>
              <a:rPr lang="en-US" sz="5600" dirty="0">
                <a:solidFill>
                  <a:srgbClr val="215958"/>
                </a:solidFill>
                <a:latin typeface="Cambria"/>
              </a:rPr>
              <a:t> </a:t>
            </a:r>
            <a:r>
              <a:rPr lang="en-US" sz="5600" dirty="0" err="1">
                <a:solidFill>
                  <a:srgbClr val="215958"/>
                </a:solidFill>
                <a:latin typeface="Cambria"/>
              </a:rPr>
              <a:t>thành</a:t>
            </a:r>
            <a:r>
              <a:rPr lang="en-US" sz="5600" dirty="0">
                <a:solidFill>
                  <a:srgbClr val="215958"/>
                </a:solidFill>
                <a:latin typeface="Cambria"/>
              </a:rPr>
              <a:t> </a:t>
            </a:r>
            <a:r>
              <a:rPr lang="en-US" sz="5600" dirty="0" err="1">
                <a:solidFill>
                  <a:srgbClr val="215958"/>
                </a:solidFill>
                <a:latin typeface="Cambria"/>
              </a:rPr>
              <a:t>những</a:t>
            </a:r>
            <a:r>
              <a:rPr lang="en-US" sz="5600" dirty="0">
                <a:solidFill>
                  <a:srgbClr val="215958"/>
                </a:solidFill>
                <a:latin typeface="Cambria"/>
              </a:rPr>
              <a:t> “</a:t>
            </a:r>
            <a:r>
              <a:rPr lang="en-US" sz="5600" dirty="0" err="1">
                <a:solidFill>
                  <a:srgbClr val="215958"/>
                </a:solidFill>
                <a:latin typeface="Cambria"/>
              </a:rPr>
              <a:t>viên</a:t>
            </a:r>
            <a:r>
              <a:rPr lang="en-US" sz="5600" dirty="0">
                <a:solidFill>
                  <a:srgbClr val="215958"/>
                </a:solidFill>
                <a:latin typeface="Cambria"/>
              </a:rPr>
              <a:t> </a:t>
            </a:r>
            <a:r>
              <a:rPr lang="en-US" sz="5600" dirty="0" err="1">
                <a:solidFill>
                  <a:srgbClr val="215958"/>
                </a:solidFill>
                <a:latin typeface="Cambria"/>
              </a:rPr>
              <a:t>gạch</a:t>
            </a:r>
            <a:r>
              <a:rPr lang="en-US" sz="5600" dirty="0">
                <a:solidFill>
                  <a:srgbClr val="215958"/>
                </a:solidFill>
                <a:latin typeface="Cambria"/>
              </a:rPr>
              <a:t>” </a:t>
            </a:r>
            <a:r>
              <a:rPr lang="en-US" sz="5600" dirty="0" err="1">
                <a:solidFill>
                  <a:srgbClr val="215958"/>
                </a:solidFill>
                <a:latin typeface="Cambria"/>
              </a:rPr>
              <a:t>để</a:t>
            </a:r>
            <a:r>
              <a:rPr lang="en-US" sz="5600" dirty="0">
                <a:solidFill>
                  <a:srgbClr val="215958"/>
                </a:solidFill>
                <a:latin typeface="Cambria"/>
              </a:rPr>
              <a:t> </a:t>
            </a:r>
            <a:r>
              <a:rPr lang="en-US" sz="5600" dirty="0" err="1">
                <a:solidFill>
                  <a:srgbClr val="215958"/>
                </a:solidFill>
                <a:latin typeface="Cambria"/>
              </a:rPr>
              <a:t>xây</a:t>
            </a:r>
            <a:r>
              <a:rPr lang="en-US" sz="5600" dirty="0">
                <a:solidFill>
                  <a:srgbClr val="215958"/>
                </a:solidFill>
                <a:latin typeface="Cambria"/>
              </a:rPr>
              <a:t> </a:t>
            </a:r>
            <a:r>
              <a:rPr lang="en-US" sz="5600" dirty="0" err="1">
                <a:solidFill>
                  <a:srgbClr val="215958"/>
                </a:solidFill>
                <a:latin typeface="Cambria"/>
              </a:rPr>
              <a:t>lều</a:t>
            </a:r>
            <a:r>
              <a:rPr lang="en-US" sz="5600" dirty="0">
                <a:solidFill>
                  <a:srgbClr val="215958"/>
                </a:solidFill>
                <a:latin typeface="Cambria"/>
              </a:rPr>
              <a:t> </a:t>
            </a:r>
            <a:r>
              <a:rPr lang="en-US" sz="5600" dirty="0" err="1">
                <a:solidFill>
                  <a:srgbClr val="215958"/>
                </a:solidFill>
                <a:latin typeface="Cambria"/>
              </a:rPr>
              <a:t>bằng</a:t>
            </a:r>
            <a:r>
              <a:rPr lang="en-US" sz="5600" dirty="0">
                <a:solidFill>
                  <a:srgbClr val="215958"/>
                </a:solidFill>
                <a:latin typeface="Cambria"/>
              </a:rPr>
              <a:t> </a:t>
            </a:r>
            <a:r>
              <a:rPr lang="en-US" sz="5600" dirty="0" err="1">
                <a:solidFill>
                  <a:srgbClr val="215958"/>
                </a:solidFill>
                <a:latin typeface="Cambria"/>
              </a:rPr>
              <a:t>i</a:t>
            </a:r>
            <a:r>
              <a:rPr lang="en-US" sz="5600" dirty="0">
                <a:solidFill>
                  <a:srgbClr val="215958"/>
                </a:solidFill>
                <a:latin typeface="Cambria"/>
              </a:rPr>
              <a:t>-</a:t>
            </a:r>
            <a:r>
              <a:rPr lang="en-US" sz="5600" dirty="0" err="1">
                <a:solidFill>
                  <a:srgbClr val="215958"/>
                </a:solidFill>
                <a:latin typeface="Cambria"/>
              </a:rPr>
              <a:t>gờ</a:t>
            </a:r>
            <a:r>
              <a:rPr lang="en-US" sz="5600" dirty="0">
                <a:solidFill>
                  <a:srgbClr val="215958"/>
                </a:solidFill>
                <a:latin typeface="Cambria"/>
              </a:rPr>
              <a:t>-li (</a:t>
            </a:r>
            <a:r>
              <a:rPr lang="en-US" sz="5600" dirty="0" err="1">
                <a:solidFill>
                  <a:srgbClr val="215958"/>
                </a:solidFill>
                <a:latin typeface="Cambria"/>
              </a:rPr>
              <a:t>hình</a:t>
            </a:r>
            <a:r>
              <a:rPr lang="en-US" sz="5600" dirty="0">
                <a:solidFill>
                  <a:srgbClr val="215958"/>
                </a:solidFill>
                <a:latin typeface="Cambria"/>
              </a:rPr>
              <a:t> 6) </a:t>
            </a:r>
            <a:r>
              <a:rPr lang="en-US" sz="5600" dirty="0" err="1">
                <a:solidFill>
                  <a:srgbClr val="215958"/>
                </a:solidFill>
                <a:latin typeface="Cambria"/>
              </a:rPr>
              <a:t>giúp</a:t>
            </a:r>
            <a:r>
              <a:rPr lang="en-US" sz="5600" dirty="0">
                <a:solidFill>
                  <a:srgbClr val="215958"/>
                </a:solidFill>
                <a:latin typeface="Cambria"/>
              </a:rPr>
              <a:t> </a:t>
            </a:r>
            <a:r>
              <a:rPr lang="en-US" sz="5600" dirty="0" err="1">
                <a:solidFill>
                  <a:srgbClr val="215958"/>
                </a:solidFill>
                <a:latin typeface="Cambria"/>
              </a:rPr>
              <a:t>họ</a:t>
            </a:r>
            <a:r>
              <a:rPr lang="en-US" sz="5600" dirty="0">
                <a:solidFill>
                  <a:srgbClr val="215958"/>
                </a:solidFill>
                <a:latin typeface="Cambria"/>
              </a:rPr>
              <a:t> </a:t>
            </a:r>
            <a:r>
              <a:rPr lang="en-US" sz="5600" dirty="0" err="1">
                <a:solidFill>
                  <a:srgbClr val="215958"/>
                </a:solidFill>
                <a:latin typeface="Cambria"/>
              </a:rPr>
              <a:t>tránh</a:t>
            </a:r>
            <a:r>
              <a:rPr lang="en-US" sz="5600" dirty="0">
                <a:solidFill>
                  <a:srgbClr val="215958"/>
                </a:solidFill>
                <a:latin typeface="Cambria"/>
              </a:rPr>
              <a:t> </a:t>
            </a:r>
            <a:r>
              <a:rPr lang="en-US" sz="5600" dirty="0" err="1">
                <a:solidFill>
                  <a:srgbClr val="215958"/>
                </a:solidFill>
                <a:latin typeface="Cambria"/>
              </a:rPr>
              <a:t>cái</a:t>
            </a:r>
            <a:r>
              <a:rPr lang="en-US" sz="5600" dirty="0">
                <a:solidFill>
                  <a:srgbClr val="215958"/>
                </a:solidFill>
                <a:latin typeface="Cambria"/>
              </a:rPr>
              <a:t> </a:t>
            </a:r>
            <a:r>
              <a:rPr lang="en-US" sz="5600" dirty="0" err="1">
                <a:solidFill>
                  <a:srgbClr val="215958"/>
                </a:solidFill>
                <a:latin typeface="Cambria"/>
              </a:rPr>
              <a:t>bên</a:t>
            </a:r>
            <a:r>
              <a:rPr lang="en-US" sz="5600" dirty="0">
                <a:solidFill>
                  <a:srgbClr val="215958"/>
                </a:solidFill>
                <a:latin typeface="Cambria"/>
              </a:rPr>
              <a:t> </a:t>
            </a:r>
            <a:r>
              <a:rPr lang="en-US" sz="5600" dirty="0" err="1">
                <a:solidFill>
                  <a:srgbClr val="215958"/>
                </a:solidFill>
                <a:latin typeface="Cambria"/>
              </a:rPr>
              <a:t>ngoài</a:t>
            </a:r>
            <a:r>
              <a:rPr lang="en-US" sz="5600" dirty="0">
                <a:solidFill>
                  <a:srgbClr val="215958"/>
                </a:solidFill>
                <a:latin typeface="Cambria"/>
              </a:rPr>
              <a:t> ở </a:t>
            </a:r>
            <a:r>
              <a:rPr lang="en-US" sz="5600" dirty="0" err="1">
                <a:solidFill>
                  <a:srgbClr val="215958"/>
                </a:solidFill>
                <a:latin typeface="Cambria"/>
              </a:rPr>
              <a:t>Bắc</a:t>
            </a:r>
            <a:r>
              <a:rPr lang="en-US" sz="5600" dirty="0">
                <a:solidFill>
                  <a:srgbClr val="215958"/>
                </a:solidFill>
                <a:latin typeface="Cambria"/>
              </a:rPr>
              <a:t> </a:t>
            </a:r>
            <a:r>
              <a:rPr lang="en-US" sz="5600" dirty="0" err="1">
                <a:solidFill>
                  <a:srgbClr val="215958"/>
                </a:solidFill>
                <a:latin typeface="Cambria"/>
              </a:rPr>
              <a:t>Cực</a:t>
            </a:r>
            <a:r>
              <a:rPr lang="en-US" sz="5600" dirty="0">
                <a:solidFill>
                  <a:srgbClr val="215958"/>
                </a:solidFill>
                <a:latin typeface="Cambria"/>
              </a:rPr>
              <a:t>. </a:t>
            </a:r>
            <a:r>
              <a:rPr lang="en-US" sz="5600" dirty="0" err="1">
                <a:solidFill>
                  <a:srgbClr val="215958"/>
                </a:solidFill>
                <a:latin typeface="Cambria"/>
              </a:rPr>
              <a:t>Trong</a:t>
            </a:r>
            <a:r>
              <a:rPr lang="en-US" sz="5600" dirty="0">
                <a:solidFill>
                  <a:srgbClr val="215958"/>
                </a:solidFill>
                <a:latin typeface="Cambria"/>
              </a:rPr>
              <a:t> </a:t>
            </a:r>
            <a:r>
              <a:rPr lang="en-US" sz="5600" dirty="0" err="1">
                <a:solidFill>
                  <a:srgbClr val="215958"/>
                </a:solidFill>
                <a:latin typeface="Cambria"/>
              </a:rPr>
              <a:t>các</a:t>
            </a:r>
            <a:r>
              <a:rPr lang="en-US" sz="5600" dirty="0">
                <a:solidFill>
                  <a:srgbClr val="215958"/>
                </a:solidFill>
                <a:latin typeface="Cambria"/>
              </a:rPr>
              <a:t> “</a:t>
            </a:r>
            <a:r>
              <a:rPr lang="en-US" sz="5600" dirty="0" err="1">
                <a:solidFill>
                  <a:srgbClr val="215958"/>
                </a:solidFill>
                <a:latin typeface="Cambria"/>
              </a:rPr>
              <a:t>viên</a:t>
            </a:r>
            <a:r>
              <a:rPr lang="en-US" sz="5600" dirty="0">
                <a:solidFill>
                  <a:srgbClr val="215958"/>
                </a:solidFill>
                <a:latin typeface="Cambria"/>
              </a:rPr>
              <a:t> </a:t>
            </a:r>
            <a:r>
              <a:rPr lang="en-US" sz="5600" dirty="0" err="1">
                <a:solidFill>
                  <a:srgbClr val="215958"/>
                </a:solidFill>
                <a:latin typeface="Cambria"/>
              </a:rPr>
              <a:t>gạch</a:t>
            </a:r>
            <a:r>
              <a:rPr lang="en-US" sz="5600" dirty="0">
                <a:solidFill>
                  <a:srgbClr val="215958"/>
                </a:solidFill>
                <a:latin typeface="Cambria"/>
              </a:rPr>
              <a:t>” </a:t>
            </a:r>
            <a:r>
              <a:rPr lang="en-US" sz="5600" dirty="0" err="1">
                <a:solidFill>
                  <a:srgbClr val="215958"/>
                </a:solidFill>
                <a:latin typeface="Cambria"/>
              </a:rPr>
              <a:t>này</a:t>
            </a:r>
            <a:r>
              <a:rPr lang="en-US" sz="5600" dirty="0">
                <a:solidFill>
                  <a:srgbClr val="215958"/>
                </a:solidFill>
                <a:latin typeface="Cambria"/>
              </a:rPr>
              <a:t> </a:t>
            </a:r>
            <a:r>
              <a:rPr lang="en-US" sz="5600" dirty="0" err="1">
                <a:solidFill>
                  <a:srgbClr val="215958"/>
                </a:solidFill>
                <a:latin typeface="Cambria"/>
              </a:rPr>
              <a:t>có</a:t>
            </a:r>
            <a:r>
              <a:rPr lang="en-US" sz="5600" dirty="0">
                <a:solidFill>
                  <a:srgbClr val="215958"/>
                </a:solidFill>
                <a:latin typeface="Cambria"/>
              </a:rPr>
              <a:t> </a:t>
            </a:r>
            <a:r>
              <a:rPr lang="en-US" sz="5600" dirty="0" err="1">
                <a:solidFill>
                  <a:srgbClr val="215958"/>
                </a:solidFill>
                <a:latin typeface="Cambria"/>
              </a:rPr>
              <a:t>lớp</a:t>
            </a:r>
            <a:r>
              <a:rPr lang="en-US" sz="5600" dirty="0">
                <a:solidFill>
                  <a:srgbClr val="215958"/>
                </a:solidFill>
                <a:latin typeface="Cambria"/>
              </a:rPr>
              <a:t> </a:t>
            </a:r>
            <a:r>
              <a:rPr lang="en-US" sz="5600" dirty="0" err="1">
                <a:solidFill>
                  <a:srgbClr val="215958"/>
                </a:solidFill>
                <a:latin typeface="Cambria"/>
              </a:rPr>
              <a:t>không</a:t>
            </a:r>
            <a:r>
              <a:rPr lang="en-US" sz="5600" dirty="0">
                <a:solidFill>
                  <a:srgbClr val="215958"/>
                </a:solidFill>
                <a:latin typeface="Cambria"/>
              </a:rPr>
              <a:t> </a:t>
            </a:r>
            <a:r>
              <a:rPr lang="en-US" sz="5600" dirty="0" err="1">
                <a:solidFill>
                  <a:srgbClr val="215958"/>
                </a:solidFill>
                <a:latin typeface="Cambria"/>
              </a:rPr>
              <a:t>khí</a:t>
            </a:r>
            <a:r>
              <a:rPr lang="en-US" sz="5600" dirty="0">
                <a:solidFill>
                  <a:srgbClr val="215958"/>
                </a:solidFill>
                <a:latin typeface="Cambria"/>
              </a:rPr>
              <a:t> </a:t>
            </a:r>
            <a:r>
              <a:rPr lang="en-US" sz="5600" dirty="0" err="1">
                <a:solidFill>
                  <a:srgbClr val="215958"/>
                </a:solidFill>
                <a:latin typeface="Cambria"/>
              </a:rPr>
              <a:t>giúp</a:t>
            </a:r>
            <a:r>
              <a:rPr lang="en-US" sz="5600" dirty="0">
                <a:solidFill>
                  <a:srgbClr val="215958"/>
                </a:solidFill>
                <a:latin typeface="Cambria"/>
              </a:rPr>
              <a:t> </a:t>
            </a:r>
            <a:r>
              <a:rPr lang="en-US" sz="5600" dirty="0" err="1">
                <a:solidFill>
                  <a:srgbClr val="215958"/>
                </a:solidFill>
                <a:latin typeface="Cambria"/>
              </a:rPr>
              <a:t>cách</a:t>
            </a:r>
            <a:r>
              <a:rPr lang="en-US" sz="5600" dirty="0">
                <a:solidFill>
                  <a:srgbClr val="215958"/>
                </a:solidFill>
                <a:latin typeface="Cambria"/>
              </a:rPr>
              <a:t> </a:t>
            </a:r>
            <a:r>
              <a:rPr lang="en-US" sz="5600" dirty="0" err="1">
                <a:solidFill>
                  <a:srgbClr val="215958"/>
                </a:solidFill>
                <a:latin typeface="Cambria"/>
              </a:rPr>
              <a:t>nhiệt</a:t>
            </a:r>
            <a:r>
              <a:rPr lang="en-US" sz="5600" dirty="0">
                <a:solidFill>
                  <a:srgbClr val="215958"/>
                </a:solidFill>
                <a:latin typeface="Cambria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085486" y="7347149"/>
            <a:ext cx="2106834" cy="80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60"/>
              </a:lnSpc>
            </a:pPr>
            <a:r>
              <a:rPr lang="en-US" sz="5600" dirty="0" err="1">
                <a:solidFill>
                  <a:srgbClr val="215958"/>
                </a:solidFill>
                <a:latin typeface="Cambria"/>
              </a:rPr>
              <a:t>Hình</a:t>
            </a:r>
            <a:r>
              <a:rPr lang="en-US" sz="5600" dirty="0">
                <a:solidFill>
                  <a:srgbClr val="215958"/>
                </a:solidFill>
                <a:latin typeface="Cambria"/>
              </a:rPr>
              <a:t> 6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43827" y="0"/>
            <a:ext cx="5532336" cy="2269109"/>
            <a:chOff x="630909" y="-467336"/>
            <a:chExt cx="5532336" cy="226910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3872" y="259351"/>
              <a:ext cx="5139373" cy="1542422"/>
            </a:xfrm>
            <a:prstGeom prst="rect">
              <a:avLst/>
            </a:prstGeom>
          </p:spPr>
        </p:pic>
        <p:sp>
          <p:nvSpPr>
            <p:cNvPr id="14" name="Freeform 4"/>
            <p:cNvSpPr/>
            <p:nvPr/>
          </p:nvSpPr>
          <p:spPr>
            <a:xfrm>
              <a:off x="630909" y="-467336"/>
              <a:ext cx="2065408" cy="1877845"/>
            </a:xfrm>
            <a:custGeom>
              <a:avLst/>
              <a:gdLst/>
              <a:ahLst/>
              <a:cxnLst/>
              <a:rect l="l" t="t" r="r" b="b"/>
              <a:pathLst>
                <a:path w="5983123" h="11046964">
                  <a:moveTo>
                    <a:pt x="0" y="0"/>
                  </a:moveTo>
                  <a:lnTo>
                    <a:pt x="5983122" y="0"/>
                  </a:lnTo>
                  <a:lnTo>
                    <a:pt x="5983122" y="11046963"/>
                  </a:lnTo>
                  <a:lnTo>
                    <a:pt x="0" y="11046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6079" l="65365" r="100000">
                            <a14:foregroundMark x1="72917" y1="6488" x2="72917" y2="6488"/>
                            <a14:foregroundMark x1="76302" y1="2398" x2="76302" y2="2398"/>
                            <a14:foregroundMark x1="95052" y1="2821" x2="95052" y2="2821"/>
                            <a14:foregroundMark x1="85417" y1="987" x2="85417" y2="987"/>
                            <a14:foregroundMark x1="96354" y1="7616" x2="96354" y2="7616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75391" t="9601" r="7172" b="-40950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83025" y="-2418999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333818" y="9258300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307571" y="366523"/>
            <a:ext cx="5486400" cy="9922482"/>
          </a:xfrm>
          <a:custGeom>
            <a:avLst/>
            <a:gdLst/>
            <a:ahLst/>
            <a:cxnLst/>
            <a:rect l="l" t="t" r="r" b="b"/>
            <a:pathLst>
              <a:path w="5983123" h="11046964">
                <a:moveTo>
                  <a:pt x="0" y="0"/>
                </a:moveTo>
                <a:lnTo>
                  <a:pt x="5983122" y="0"/>
                </a:lnTo>
                <a:lnTo>
                  <a:pt x="5983122" y="11046963"/>
                </a:lnTo>
                <a:lnTo>
                  <a:pt x="0" y="110469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60216"/>
            <a:ext cx="12613717" cy="100287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83025" y="-2418999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333818" y="9258300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734800" y="-54582"/>
            <a:ext cx="5817346" cy="10341582"/>
          </a:xfrm>
          <a:custGeom>
            <a:avLst/>
            <a:gdLst/>
            <a:ahLst/>
            <a:cxnLst/>
            <a:rect l="l" t="t" r="r" b="b"/>
            <a:pathLst>
              <a:path w="5983123" h="11046964">
                <a:moveTo>
                  <a:pt x="0" y="0"/>
                </a:moveTo>
                <a:lnTo>
                  <a:pt x="5983122" y="0"/>
                </a:lnTo>
                <a:lnTo>
                  <a:pt x="5983122" y="11046963"/>
                </a:lnTo>
                <a:lnTo>
                  <a:pt x="0" y="110469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56728" y="-331520"/>
            <a:ext cx="14600755" cy="114765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83025" y="-2418999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333818" y="9258300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746754" y="212118"/>
            <a:ext cx="5512546" cy="10074882"/>
          </a:xfrm>
          <a:custGeom>
            <a:avLst/>
            <a:gdLst/>
            <a:ahLst/>
            <a:cxnLst/>
            <a:rect l="l" t="t" r="r" b="b"/>
            <a:pathLst>
              <a:path w="5983123" h="11046964">
                <a:moveTo>
                  <a:pt x="0" y="0"/>
                </a:moveTo>
                <a:lnTo>
                  <a:pt x="5983122" y="0"/>
                </a:lnTo>
                <a:lnTo>
                  <a:pt x="5983122" y="11046963"/>
                </a:lnTo>
                <a:lnTo>
                  <a:pt x="0" y="110469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92403" y="190500"/>
            <a:ext cx="15801429" cy="115065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33770" y="-3086100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1" y="0"/>
                </a:lnTo>
                <a:lnTo>
                  <a:pt x="41525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445366" y="9125864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737065" y="818495"/>
            <a:ext cx="7205836" cy="10857884"/>
          </a:xfrm>
          <a:custGeom>
            <a:avLst/>
            <a:gdLst/>
            <a:ahLst/>
            <a:cxnLst/>
            <a:rect l="l" t="t" r="r" b="b"/>
            <a:pathLst>
              <a:path w="7205836" h="10857884">
                <a:moveTo>
                  <a:pt x="0" y="0"/>
                </a:moveTo>
                <a:lnTo>
                  <a:pt x="7205836" y="0"/>
                </a:lnTo>
                <a:lnTo>
                  <a:pt x="7205836" y="10857884"/>
                </a:lnTo>
                <a:lnTo>
                  <a:pt x="0" y="108578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2931448" y="6559349"/>
            <a:ext cx="2002322" cy="1428435"/>
          </a:xfrm>
          <a:custGeom>
            <a:avLst/>
            <a:gdLst/>
            <a:ahLst/>
            <a:cxnLst/>
            <a:rect l="l" t="t" r="r" b="b"/>
            <a:pathLst>
              <a:path w="2002322" h="1428435">
                <a:moveTo>
                  <a:pt x="0" y="0"/>
                </a:moveTo>
                <a:lnTo>
                  <a:pt x="2002322" y="0"/>
                </a:lnTo>
                <a:lnTo>
                  <a:pt x="2002322" y="1428435"/>
                </a:lnTo>
                <a:lnTo>
                  <a:pt x="0" y="14284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630908" y="2171699"/>
            <a:ext cx="9656091" cy="5620901"/>
            <a:chOff x="0" y="0"/>
            <a:chExt cx="2362309" cy="160686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62309" cy="1606864"/>
            </a:xfrm>
            <a:custGeom>
              <a:avLst/>
              <a:gdLst/>
              <a:ahLst/>
              <a:cxnLst/>
              <a:rect l="l" t="t" r="r" b="b"/>
              <a:pathLst>
                <a:path w="2362309" h="1606864">
                  <a:moveTo>
                    <a:pt x="44021" y="0"/>
                  </a:moveTo>
                  <a:lnTo>
                    <a:pt x="2318288" y="0"/>
                  </a:lnTo>
                  <a:cubicBezTo>
                    <a:pt x="2342600" y="0"/>
                    <a:pt x="2362309" y="19709"/>
                    <a:pt x="2362309" y="44021"/>
                  </a:cubicBezTo>
                  <a:lnTo>
                    <a:pt x="2362309" y="1562843"/>
                  </a:lnTo>
                  <a:cubicBezTo>
                    <a:pt x="2362309" y="1574518"/>
                    <a:pt x="2357671" y="1585715"/>
                    <a:pt x="2349415" y="1593970"/>
                  </a:cubicBezTo>
                  <a:cubicBezTo>
                    <a:pt x="2341160" y="1602226"/>
                    <a:pt x="2329963" y="1606864"/>
                    <a:pt x="2318288" y="1606864"/>
                  </a:cubicBezTo>
                  <a:lnTo>
                    <a:pt x="44021" y="1606864"/>
                  </a:lnTo>
                  <a:cubicBezTo>
                    <a:pt x="19709" y="1606864"/>
                    <a:pt x="0" y="1587155"/>
                    <a:pt x="0" y="1562843"/>
                  </a:cubicBezTo>
                  <a:lnTo>
                    <a:pt x="0" y="44021"/>
                  </a:lnTo>
                  <a:cubicBezTo>
                    <a:pt x="0" y="19709"/>
                    <a:pt x="19709" y="0"/>
                    <a:pt x="4402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11" y="2038423"/>
            <a:ext cx="10787084" cy="6198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4610" y="298038"/>
            <a:ext cx="17827068" cy="1413699"/>
            <a:chOff x="0" y="0"/>
            <a:chExt cx="4695195" cy="372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95195" cy="372332"/>
            </a:xfrm>
            <a:custGeom>
              <a:avLst/>
              <a:gdLst/>
              <a:ahLst/>
              <a:cxnLst/>
              <a:rect l="l" t="t" r="r" b="b"/>
              <a:pathLst>
                <a:path w="4695195" h="372332">
                  <a:moveTo>
                    <a:pt x="22148" y="0"/>
                  </a:moveTo>
                  <a:lnTo>
                    <a:pt x="4673047" y="0"/>
                  </a:lnTo>
                  <a:cubicBezTo>
                    <a:pt x="4685279" y="0"/>
                    <a:pt x="4695195" y="9916"/>
                    <a:pt x="4695195" y="22148"/>
                  </a:cubicBezTo>
                  <a:lnTo>
                    <a:pt x="4695195" y="350184"/>
                  </a:lnTo>
                  <a:cubicBezTo>
                    <a:pt x="4695195" y="362416"/>
                    <a:pt x="4685279" y="372332"/>
                    <a:pt x="4673047" y="372332"/>
                  </a:cubicBezTo>
                  <a:lnTo>
                    <a:pt x="22148" y="372332"/>
                  </a:lnTo>
                  <a:cubicBezTo>
                    <a:pt x="9916" y="372332"/>
                    <a:pt x="0" y="362416"/>
                    <a:pt x="0" y="350184"/>
                  </a:cubicBezTo>
                  <a:lnTo>
                    <a:pt x="0" y="22148"/>
                  </a:lnTo>
                  <a:cubicBezTo>
                    <a:pt x="0" y="9916"/>
                    <a:pt x="9916" y="0"/>
                    <a:pt x="2214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10705" y="2634985"/>
            <a:ext cx="9065643" cy="6771812"/>
          </a:xfrm>
          <a:custGeom>
            <a:avLst/>
            <a:gdLst/>
            <a:ahLst/>
            <a:cxnLst/>
            <a:rect l="l" t="t" r="r" b="b"/>
            <a:pathLst>
              <a:path w="9192529" h="7322542">
                <a:moveTo>
                  <a:pt x="0" y="0"/>
                </a:moveTo>
                <a:lnTo>
                  <a:pt x="9192529" y="0"/>
                </a:lnTo>
                <a:lnTo>
                  <a:pt x="9192529" y="7322542"/>
                </a:lnTo>
                <a:lnTo>
                  <a:pt x="0" y="7322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3947" r="-56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9746450" y="1838698"/>
            <a:ext cx="8231165" cy="1754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3800" b="1" dirty="0">
                <a:solidFill>
                  <a:srgbClr val="FFEFE4"/>
                </a:solidFill>
                <a:latin typeface="Cambria"/>
              </a:rPr>
              <a:t>-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Bộ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phận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nào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của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nồi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và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chảo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(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hình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2a)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dẫn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nhiệt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kém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,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bộ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phận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nào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dẫn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nhiệt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tốt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46449" y="3665706"/>
            <a:ext cx="8231165" cy="3508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3800" b="1" dirty="0">
                <a:solidFill>
                  <a:srgbClr val="FFEFE4"/>
                </a:solidFill>
                <a:latin typeface="Cambria"/>
              </a:rPr>
              <a:t>-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Để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giữ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cho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nước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trong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ấm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nóng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lâu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thì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giỏ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đựng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ấm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và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lót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bên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trọng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giỏ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(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hình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2b)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cần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làm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bằng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vật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dẫn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nhiệt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tốt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hay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dẫn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nhiệt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kém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?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Nêu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tên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một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số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vật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có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thể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sử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dụng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làm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giỏ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và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lót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trong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giỏ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ấm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746449" y="7111628"/>
            <a:ext cx="8231165" cy="17543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3800" b="1" dirty="0">
                <a:solidFill>
                  <a:srgbClr val="FFEFE4"/>
                </a:solidFill>
                <a:latin typeface="Cambria"/>
              </a:rPr>
              <a:t>-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Nồi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gang (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hình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2c)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dẫn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nhiệt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tốt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hay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dẫn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nhiệt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kém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?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Khi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chuyển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gang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rời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khỏi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bếp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ta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cần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chú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ý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điều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gì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690301" y="8938636"/>
            <a:ext cx="8267260" cy="1169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3800" b="1" dirty="0">
                <a:solidFill>
                  <a:srgbClr val="FFEFE4"/>
                </a:solidFill>
                <a:latin typeface="Cambria"/>
              </a:rPr>
              <a:t>-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Vì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sao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ta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thường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đội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mũ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len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(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hình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2d)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vào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những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ngày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đông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giá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rét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095" y="-210681"/>
            <a:ext cx="17533616" cy="27190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33770" y="-3086100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1" y="0"/>
                </a:lnTo>
                <a:lnTo>
                  <a:pt x="41525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445366" y="9125864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674366" y="4722047"/>
            <a:ext cx="8581218" cy="5459800"/>
          </a:xfrm>
          <a:custGeom>
            <a:avLst/>
            <a:gdLst/>
            <a:ahLst/>
            <a:cxnLst/>
            <a:rect l="l" t="t" r="r" b="b"/>
            <a:pathLst>
              <a:path w="8581218" h="5459800">
                <a:moveTo>
                  <a:pt x="0" y="0"/>
                </a:moveTo>
                <a:lnTo>
                  <a:pt x="8581218" y="0"/>
                </a:lnTo>
                <a:lnTo>
                  <a:pt x="8581218" y="5459800"/>
                </a:lnTo>
                <a:lnTo>
                  <a:pt x="0" y="5459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562100"/>
            <a:ext cx="16704488" cy="57855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83025" y="-2418999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333818" y="9258300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811000" y="-2005"/>
            <a:ext cx="5664946" cy="10151082"/>
          </a:xfrm>
          <a:custGeom>
            <a:avLst/>
            <a:gdLst/>
            <a:ahLst/>
            <a:cxnLst/>
            <a:rect l="l" t="t" r="r" b="b"/>
            <a:pathLst>
              <a:path w="5983123" h="11046964">
                <a:moveTo>
                  <a:pt x="0" y="0"/>
                </a:moveTo>
                <a:lnTo>
                  <a:pt x="5983122" y="0"/>
                </a:lnTo>
                <a:lnTo>
                  <a:pt x="5983122" y="11046963"/>
                </a:lnTo>
                <a:lnTo>
                  <a:pt x="0" y="110469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94" y="454505"/>
            <a:ext cx="13814733" cy="100287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66718" y="1028700"/>
            <a:ext cx="2671363" cy="3796148"/>
          </a:xfrm>
          <a:custGeom>
            <a:avLst/>
            <a:gdLst/>
            <a:ahLst/>
            <a:cxnLst/>
            <a:rect l="l" t="t" r="r" b="b"/>
            <a:pathLst>
              <a:path w="2671363" h="3796148">
                <a:moveTo>
                  <a:pt x="0" y="0"/>
                </a:moveTo>
                <a:lnTo>
                  <a:pt x="2671363" y="0"/>
                </a:lnTo>
                <a:lnTo>
                  <a:pt x="2671363" y="3796148"/>
                </a:lnTo>
                <a:lnTo>
                  <a:pt x="0" y="37961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2913" t="-8499" r="-26070" b="-47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16122" y="161950"/>
            <a:ext cx="1625156" cy="1733499"/>
          </a:xfrm>
          <a:custGeom>
            <a:avLst/>
            <a:gdLst/>
            <a:ahLst/>
            <a:cxnLst/>
            <a:rect l="l" t="t" r="r" b="b"/>
            <a:pathLst>
              <a:path w="1625156" h="1733499">
                <a:moveTo>
                  <a:pt x="0" y="0"/>
                </a:moveTo>
                <a:lnTo>
                  <a:pt x="1625156" y="0"/>
                </a:lnTo>
                <a:lnTo>
                  <a:pt x="1625156" y="1733500"/>
                </a:lnTo>
                <a:lnTo>
                  <a:pt x="0" y="1733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345653" y="449580"/>
            <a:ext cx="11492427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20"/>
              </a:lnSpc>
            </a:pPr>
            <a:r>
              <a:rPr lang="en-US" sz="4200">
                <a:solidFill>
                  <a:srgbClr val="FFEFE4"/>
                </a:solidFill>
                <a:latin typeface="Cambria"/>
              </a:rPr>
              <a:t>1. Vì sao về mùa lạnh, khi vịn tay vào lan can bằng thép ta thấy lạnh hơn khi vị vào lan can bằng gỗ?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45653" y="1924025"/>
            <a:ext cx="11492427" cy="235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20"/>
              </a:lnSpc>
            </a:pPr>
            <a:r>
              <a:rPr lang="en-US" sz="4200">
                <a:solidFill>
                  <a:srgbClr val="FFEFE4"/>
                </a:solidFill>
                <a:latin typeface="Cambria"/>
              </a:rPr>
              <a:t>2. Mẹ bạn Hoa đổ nước sôi vào hai bình giữ nhiệt a và b (hình 5). Sau ít phút, bạn Hoa cầm bình a tay thấy ấm còn cầm bình b tay không thấy ấm. Bình nào giữ nước nóng lâu hơn? Vì sao?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45653" y="4564380"/>
            <a:ext cx="11492427" cy="1186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20"/>
              </a:lnSpc>
            </a:pPr>
            <a:r>
              <a:rPr lang="en-US" sz="4200">
                <a:solidFill>
                  <a:srgbClr val="FFEFE4"/>
                </a:solidFill>
                <a:latin typeface="Cambria"/>
              </a:rPr>
              <a:t>3. Kể tên một số vật dẫn nhiệt tốt, dẫn nhiệt kém có trong nhà em.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038081" y="3984282"/>
            <a:ext cx="549211" cy="605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20"/>
              </a:lnSpc>
            </a:pPr>
            <a:r>
              <a:rPr lang="en-US" sz="4200">
                <a:solidFill>
                  <a:srgbClr val="FFEFE4"/>
                </a:solidFill>
                <a:latin typeface="Cambria"/>
              </a:rPr>
              <a:t>b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544580" y="3930015"/>
            <a:ext cx="625411" cy="605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20"/>
              </a:lnSpc>
            </a:pPr>
            <a:r>
              <a:rPr lang="en-US" sz="4200">
                <a:solidFill>
                  <a:srgbClr val="FFEFE4"/>
                </a:solidFill>
                <a:latin typeface="Cambria"/>
              </a:rPr>
              <a:t>a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544226" y="6394177"/>
            <a:ext cx="8172668" cy="3416360"/>
            <a:chOff x="0" y="0"/>
            <a:chExt cx="2152472" cy="89978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52472" cy="899782"/>
            </a:xfrm>
            <a:custGeom>
              <a:avLst/>
              <a:gdLst/>
              <a:ahLst/>
              <a:cxnLst/>
              <a:rect l="l" t="t" r="r" b="b"/>
              <a:pathLst>
                <a:path w="2152472" h="899782">
                  <a:moveTo>
                    <a:pt x="48312" y="0"/>
                  </a:moveTo>
                  <a:lnTo>
                    <a:pt x="2104160" y="0"/>
                  </a:lnTo>
                  <a:cubicBezTo>
                    <a:pt x="2130842" y="0"/>
                    <a:pt x="2152472" y="21630"/>
                    <a:pt x="2152472" y="48312"/>
                  </a:cubicBezTo>
                  <a:lnTo>
                    <a:pt x="2152472" y="851470"/>
                  </a:lnTo>
                  <a:cubicBezTo>
                    <a:pt x="2152472" y="878152"/>
                    <a:pt x="2130842" y="899782"/>
                    <a:pt x="2104160" y="899782"/>
                  </a:cubicBezTo>
                  <a:lnTo>
                    <a:pt x="48312" y="899782"/>
                  </a:lnTo>
                  <a:cubicBezTo>
                    <a:pt x="21630" y="899782"/>
                    <a:pt x="0" y="878152"/>
                    <a:pt x="0" y="851470"/>
                  </a:cubicBezTo>
                  <a:lnTo>
                    <a:pt x="0" y="48312"/>
                  </a:lnTo>
                  <a:cubicBezTo>
                    <a:pt x="0" y="21630"/>
                    <a:pt x="21630" y="0"/>
                    <a:pt x="4831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014888" y="6268271"/>
            <a:ext cx="7273112" cy="7048998"/>
            <a:chOff x="0" y="0"/>
            <a:chExt cx="9697482" cy="9398664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405580" y="525340"/>
              <a:ext cx="3920302" cy="8395364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6610022" y="0"/>
              <a:ext cx="3087460" cy="6611824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1003300"/>
              <a:ext cx="3920302" cy="8395364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376572" y="1249235"/>
              <a:ext cx="3087460" cy="6611824"/>
            </a:xfrm>
            <a:prstGeom prst="rect">
              <a:avLst/>
            </a:prstGeom>
          </p:spPr>
        </p:pic>
      </p:grpSp>
      <p:sp>
        <p:nvSpPr>
          <p:cNvPr id="18" name="TextBox 18"/>
          <p:cNvSpPr txBox="1"/>
          <p:nvPr/>
        </p:nvSpPr>
        <p:spPr>
          <a:xfrm>
            <a:off x="1738666" y="7629632"/>
            <a:ext cx="7555681" cy="2023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22" lvl="1" indent="-518161" algn="just">
              <a:lnSpc>
                <a:spcPts val="5280"/>
              </a:lnSpc>
              <a:buFont typeface="Arial"/>
              <a:buChar char="•"/>
            </a:pPr>
            <a:r>
              <a:rPr lang="en-US" sz="4800">
                <a:solidFill>
                  <a:srgbClr val="215958"/>
                </a:solidFill>
                <a:latin typeface="Cambria"/>
              </a:rPr>
              <a:t>Thảo luận nhóm 4 hoàn thành các yêu cầu trên</a:t>
            </a:r>
          </a:p>
          <a:p>
            <a:pPr marL="1036322" lvl="1" indent="-518161" algn="just">
              <a:lnSpc>
                <a:spcPts val="5280"/>
              </a:lnSpc>
              <a:buFont typeface="Arial"/>
              <a:buChar char="•"/>
            </a:pPr>
            <a:r>
              <a:rPr lang="en-US" sz="4800">
                <a:solidFill>
                  <a:srgbClr val="215958"/>
                </a:solidFill>
                <a:latin typeface="Cambria"/>
              </a:rPr>
              <a:t>Chia sẻ trước lớp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5388" y="6093726"/>
            <a:ext cx="6962235" cy="19021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33770" y="-3086100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1" y="0"/>
                </a:lnTo>
                <a:lnTo>
                  <a:pt x="41525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445366" y="9125864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674366" y="4722047"/>
            <a:ext cx="8581218" cy="5459800"/>
          </a:xfrm>
          <a:custGeom>
            <a:avLst/>
            <a:gdLst/>
            <a:ahLst/>
            <a:cxnLst/>
            <a:rect l="l" t="t" r="r" b="b"/>
            <a:pathLst>
              <a:path w="8581218" h="5459800">
                <a:moveTo>
                  <a:pt x="0" y="0"/>
                </a:moveTo>
                <a:lnTo>
                  <a:pt x="8581218" y="0"/>
                </a:lnTo>
                <a:lnTo>
                  <a:pt x="8581218" y="5459800"/>
                </a:lnTo>
                <a:lnTo>
                  <a:pt x="0" y="5459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562100"/>
            <a:ext cx="16704488" cy="578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1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283</Words>
  <Application>Microsoft Office PowerPoint</Application>
  <PresentationFormat>Custom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Times New Roman</vt:lpstr>
      <vt:lpstr>Cambria</vt:lpstr>
      <vt:lpstr>#9Slide07 HoneyCream</vt:lpstr>
      <vt:lpstr>SVN-Newton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T13_Vatdannhitot_Vatdannhitkem_tiet2_MNT</dc:title>
  <dc:creator>admin</dc:creator>
  <cp:lastModifiedBy>Thu Trang</cp:lastModifiedBy>
  <cp:revision>14</cp:revision>
  <dcterms:created xsi:type="dcterms:W3CDTF">2006-08-16T00:00:00Z</dcterms:created>
  <dcterms:modified xsi:type="dcterms:W3CDTF">2023-12-20T14:34:29Z</dcterms:modified>
  <dc:identifier>DAFu9_xTiJc</dc:identifier>
</cp:coreProperties>
</file>