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handoutMasterIdLst>
    <p:handoutMasterId r:id="rId11"/>
  </p:handoutMasterIdLst>
  <p:sldIdLst>
    <p:sldId id="316" r:id="rId2"/>
    <p:sldId id="318" r:id="rId3"/>
    <p:sldId id="323" r:id="rId4"/>
    <p:sldId id="324" r:id="rId5"/>
    <p:sldId id="260" r:id="rId6"/>
    <p:sldId id="328" r:id="rId7"/>
    <p:sldId id="319" r:id="rId8"/>
    <p:sldId id="317" r:id="rId9"/>
  </p:sldIdLst>
  <p:sldSz cx="12192000" cy="6858000"/>
  <p:notesSz cx="6858000" cy="9144000"/>
  <p:embeddedFontLst>
    <p:embeddedFont>
      <p:font typeface="汉仪劲楷简" panose="020B0604020202020204" charset="-122"/>
      <p:regular r:id="rId12"/>
    </p:embeddedFont>
    <p:embeddedFont>
      <p:font typeface="#9Slide03 AllRoundGothic" panose="020B0604020202020204" charset="0"/>
      <p:regular r:id="rId13"/>
    </p:embeddedFont>
    <p:embeddedFont>
      <p:font typeface="#9Slide03 Comfortaa" panose="020B0604020202020204" charset="0"/>
      <p:regular r:id="rId14"/>
    </p:embeddedFont>
    <p:embeddedFont>
      <p:font typeface="#9Slide07 HoneyCream" panose="020B0604020202020204" charset="0"/>
      <p:regular r:id="rId15"/>
    </p:embeddedFont>
    <p:embeddedFont>
      <p:font typeface="Cambria" panose="02040503050406030204" pitchFamily="18" charset="0"/>
      <p:regular r:id="rId16"/>
      <p:bold r:id="rId17"/>
      <p:italic r:id="rId18"/>
      <p:boldItalic r:id="rId1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1204"/>
    <a:srgbClr val="688C23"/>
    <a:srgbClr val="CEE4AE"/>
    <a:srgbClr val="AAD3DE"/>
    <a:srgbClr val="E28700"/>
    <a:srgbClr val="FFB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16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劲楷简" panose="00020600040101010101" charset="-122"/>
              </a:rPr>
              <a:t>2023/12/20</a:t>
            </a:fld>
            <a:endParaRPr lang="zh-CN" altLang="en-US">
              <a:latin typeface="汉仪劲楷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劲楷简" panose="00020600040101010101" charset="-122"/>
              <a:ea typeface="汉仪劲楷简" panose="00020600040101010101" charset="-122"/>
              <a:cs typeface="汉仪劲楷简"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劲楷简" panose="00020600040101010101" charset="-122"/>
              </a:rPr>
              <a:t>‹#›</a:t>
            </a:fld>
            <a:endParaRPr lang="zh-CN" altLang="en-US">
              <a:latin typeface="汉仪劲楷简"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劲楷简" panose="00020600040101010101" charset="-122"/>
                <a:ea typeface="汉仪劲楷简" panose="00020600040101010101" charset="-122"/>
                <a:cs typeface="汉仪劲楷简" panose="00020600040101010101" charset="-122"/>
              </a:defRPr>
            </a:lvl1pPr>
          </a:lstStyle>
          <a:p>
            <a:fld id="{D2A48B96-639E-45A3-A0BA-2464DFDB1FAA}" type="datetimeFigureOut">
              <a:rPr lang="zh-CN" altLang="en-US" smtClean="0"/>
              <a:t>2023/12/20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劲楷简" panose="00020600040101010101" charset="-122"/>
                <a:ea typeface="汉仪劲楷简" panose="00020600040101010101" charset="-122"/>
                <a:cs typeface="汉仪劲楷简"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劲楷简" panose="00020600040101010101" charset="-122"/>
                <a:ea typeface="汉仪劲楷简" panose="00020600040101010101" charset="-122"/>
                <a:cs typeface="汉仪劲楷简" panose="00020600040101010101"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1pPr>
    <a:lvl2pPr marL="4572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2pPr>
    <a:lvl3pPr marL="9144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3pPr>
    <a:lvl4pPr marL="13716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4pPr>
    <a:lvl5pPr marL="1828800" algn="l" defTabSz="914400" rtl="0" eaLnBrk="1" latinLnBrk="0" hangingPunct="1">
      <a:defRPr sz="1200" kern="1200">
        <a:solidFill>
          <a:schemeClr val="tx1"/>
        </a:solidFill>
        <a:latin typeface="汉仪劲楷简" panose="00020600040101010101" charset="-122"/>
        <a:ea typeface="汉仪劲楷简" panose="00020600040101010101" charset="-122"/>
        <a:cs typeface="汉仪劲楷简"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hyperlink" Target="https://www.facebook.com/groups/629898828017053" TargetMode="External"/><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C74318F8-0364-4896-8A71-DDB0C3D61BBE}"/>
              </a:ext>
            </a:extLst>
          </p:cNvPr>
          <p:cNvGrpSpPr/>
          <p:nvPr userDrawn="1"/>
        </p:nvGrpSpPr>
        <p:grpSpPr>
          <a:xfrm>
            <a:off x="0" y="0"/>
            <a:ext cx="12192000" cy="6858000"/>
            <a:chOff x="0" y="0"/>
            <a:chExt cx="12192000" cy="6858000"/>
          </a:xfrm>
        </p:grpSpPr>
        <p:pic>
          <p:nvPicPr>
            <p:cNvPr id="8" name="图片 7" descr="图片包含 游戏机, 体育&#10;&#10;描述已自动生成">
              <a:extLst>
                <a:ext uri="{FF2B5EF4-FFF2-40B4-BE49-F238E27FC236}">
                  <a16:creationId xmlns:a16="http://schemas.microsoft.com/office/drawing/2014/main" id="{074BB670-48C7-4F84-9175-9DA17C10C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9" name="图片 8" descr="图片包含 游戏机, 食物, 桌子, 水果&#10;&#10;描述已自动生成">
              <a:extLst>
                <a:ext uri="{FF2B5EF4-FFF2-40B4-BE49-F238E27FC236}">
                  <a16:creationId xmlns:a16="http://schemas.microsoft.com/office/drawing/2014/main" id="{3F5BE1B1-72C2-44B9-817F-9A8B9EDABB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pic>
          <p:nvPicPr>
            <p:cNvPr id="10" name="图片 9" descr="房间的摆设布局&#10;&#10;低可信度描述已自动生成">
              <a:extLst>
                <a:ext uri="{FF2B5EF4-FFF2-40B4-BE49-F238E27FC236}">
                  <a16:creationId xmlns:a16="http://schemas.microsoft.com/office/drawing/2014/main" id="{935EBA70-6629-4806-932F-2A1924816435}"/>
                </a:ext>
              </a:extLst>
            </p:cNvPr>
            <p:cNvPicPr>
              <a:picLocks noChangeAspect="1"/>
            </p:cNvPicPr>
            <p:nvPr/>
          </p:nvPicPr>
          <p:blipFill>
            <a:blip r:embed="rId7">
              <a:extLst>
                <a:ext uri="{28A0092B-C50C-407E-A947-70E740481C1C}">
                  <a14:useLocalDpi xmlns:a14="http://schemas.microsoft.com/office/drawing/2010/main" val="0"/>
                </a:ext>
              </a:extLst>
            </a:blip>
            <a:srcRect l="5882" t="10372" r="5882" b="1037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2" name="Picture 1">
            <a:extLst>
              <a:ext uri="{FF2B5EF4-FFF2-40B4-BE49-F238E27FC236}">
                <a16:creationId xmlns:a16="http://schemas.microsoft.com/office/drawing/2014/main" id="{CCF6676D-9D1D-6687-B520-5E028A99A29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id="{15EF64D0-DB54-CA01-71C0-F8D40FA5E48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id="{EA441838-7BC1-AC73-FE2F-9E4E3D83595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52CD9FE2-B393-F0CC-95D0-EDDB1F03ED81}"/>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09C9022B-5DC0-EEB1-0CA5-F0AD52642E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1" name="Picture 10">
            <a:extLst>
              <a:ext uri="{FF2B5EF4-FFF2-40B4-BE49-F238E27FC236}">
                <a16:creationId xmlns:a16="http://schemas.microsoft.com/office/drawing/2014/main" id="{89F2AF6D-26D5-C7C1-7677-20677E790B9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2" name="Picture 11">
            <a:extLst>
              <a:ext uri="{FF2B5EF4-FFF2-40B4-BE49-F238E27FC236}">
                <a16:creationId xmlns:a16="http://schemas.microsoft.com/office/drawing/2014/main" id="{9F61B083-4093-ED27-58AE-711462699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3" name="Picture 12">
            <a:extLst>
              <a:ext uri="{FF2B5EF4-FFF2-40B4-BE49-F238E27FC236}">
                <a16:creationId xmlns:a16="http://schemas.microsoft.com/office/drawing/2014/main" id="{B6C0249F-E559-CC59-8AA3-5EA1E600CD1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4" name="Title 1">
            <a:extLst>
              <a:ext uri="{FF2B5EF4-FFF2-40B4-BE49-F238E27FC236}">
                <a16:creationId xmlns:a16="http://schemas.microsoft.com/office/drawing/2014/main" id="{D1208B9C-F721-6737-9582-F89C41580AE1}"/>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D3A9DA9A-4EE1-637F-1BD3-39E12EFCFDE1}"/>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5ADBC3A-9B24-1CFC-32DA-B5DDBAE323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7" name="Picture 16">
            <a:extLst>
              <a:ext uri="{FF2B5EF4-FFF2-40B4-BE49-F238E27FC236}">
                <a16:creationId xmlns:a16="http://schemas.microsoft.com/office/drawing/2014/main" id="{F12CB872-EE36-D0DB-D6C3-561684CE659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8" name="Picture 17">
            <a:extLst>
              <a:ext uri="{FF2B5EF4-FFF2-40B4-BE49-F238E27FC236}">
                <a16:creationId xmlns:a16="http://schemas.microsoft.com/office/drawing/2014/main" id="{266D876E-92F2-DCBA-3335-FCEC4F0C676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9" name="Picture 18">
            <a:extLst>
              <a:ext uri="{FF2B5EF4-FFF2-40B4-BE49-F238E27FC236}">
                <a16:creationId xmlns:a16="http://schemas.microsoft.com/office/drawing/2014/main" id="{D0984FB8-FD0E-071D-B563-29E66C85F1AD}"/>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汉仪劲楷简" panose="00020600040101010101" charset="-122"/>
          <a:ea typeface="汉仪劲楷简" panose="00020600040101010101" charset="-122"/>
          <a:cs typeface="汉仪劲楷简"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劲楷简" panose="00020600040101010101" charset="-122"/>
          <a:ea typeface="汉仪劲楷简" panose="00020600040101010101" charset="-122"/>
          <a:cs typeface="汉仪劲楷简"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劲楷简" panose="00020600040101010101" charset="-122"/>
          <a:ea typeface="汉仪劲楷简" panose="00020600040101010101" charset="-122"/>
          <a:cs typeface="汉仪劲楷简"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劲楷简" panose="00020600040101010101" charset="-122"/>
          <a:ea typeface="汉仪劲楷简" panose="00020600040101010101" charset="-122"/>
          <a:cs typeface="汉仪劲楷简"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劲楷简" panose="00020600040101010101" charset="-122"/>
          <a:ea typeface="汉仪劲楷简" panose="00020600040101010101" charset="-122"/>
          <a:cs typeface="汉仪劲楷简"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劲楷简" panose="00020600040101010101" charset="-122"/>
          <a:ea typeface="汉仪劲楷简" panose="00020600040101010101" charset="-122"/>
          <a:cs typeface="汉仪劲楷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96" y="1195136"/>
            <a:ext cx="10266033" cy="4341122"/>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1999" y="403785"/>
            <a:ext cx="1785257" cy="1492002"/>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1660073" y="4731841"/>
            <a:ext cx="7024914" cy="1125520"/>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5" y="563962"/>
            <a:ext cx="1785257" cy="1565927"/>
          </a:xfrm>
          <a:prstGeom prst="rect">
            <a:avLst/>
          </a:prstGeom>
        </p:spPr>
      </p:pic>
      <p:pic>
        <p:nvPicPr>
          <p:cNvPr id="27" name="图片 26" descr="图片包含 橙子, 看着, 黑暗, 脸&#10;&#10;描述已自动生成">
            <a:extLst>
              <a:ext uri="{FF2B5EF4-FFF2-40B4-BE49-F238E27FC236}">
                <a16:creationId xmlns:a16="http://schemas.microsoft.com/office/drawing/2014/main" id="{AF39669A-418B-472C-B45F-2EDB34EDB0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68" y="0"/>
            <a:ext cx="12333984" cy="6858000"/>
          </a:xfrm>
          <a:prstGeom prst="rect">
            <a:avLst/>
          </a:prstGeom>
        </p:spPr>
      </p:pic>
      <p:sp>
        <p:nvSpPr>
          <p:cNvPr id="26" name="文本框 25">
            <a:extLst>
              <a:ext uri="{FF2B5EF4-FFF2-40B4-BE49-F238E27FC236}">
                <a16:creationId xmlns:a16="http://schemas.microsoft.com/office/drawing/2014/main" id="{823CD6FD-F6FD-4FB1-AF27-CAC5A5A4906E}"/>
              </a:ext>
            </a:extLst>
          </p:cNvPr>
          <p:cNvSpPr txBox="1"/>
          <p:nvPr/>
        </p:nvSpPr>
        <p:spPr>
          <a:xfrm>
            <a:off x="4716836" y="1112662"/>
            <a:ext cx="2130902" cy="510778"/>
          </a:xfrm>
          <a:custGeom>
            <a:avLst/>
            <a:gdLst>
              <a:gd name="connsiteX0" fmla="*/ 0 w 2130902"/>
              <a:gd name="connsiteY0" fmla="*/ 85131 h 510778"/>
              <a:gd name="connsiteX1" fmla="*/ 85131 w 2130902"/>
              <a:gd name="connsiteY1" fmla="*/ 0 h 510778"/>
              <a:gd name="connsiteX2" fmla="*/ 777890 w 2130902"/>
              <a:gd name="connsiteY2" fmla="*/ 0 h 510778"/>
              <a:gd name="connsiteX3" fmla="*/ 1431437 w 2130902"/>
              <a:gd name="connsiteY3" fmla="*/ 0 h 510778"/>
              <a:gd name="connsiteX4" fmla="*/ 2045771 w 2130902"/>
              <a:gd name="connsiteY4" fmla="*/ 0 h 510778"/>
              <a:gd name="connsiteX5" fmla="*/ 2130902 w 2130902"/>
              <a:gd name="connsiteY5" fmla="*/ 85131 h 510778"/>
              <a:gd name="connsiteX6" fmla="*/ 2130902 w 2130902"/>
              <a:gd name="connsiteY6" fmla="*/ 425647 h 510778"/>
              <a:gd name="connsiteX7" fmla="*/ 2045771 w 2130902"/>
              <a:gd name="connsiteY7" fmla="*/ 510778 h 510778"/>
              <a:gd name="connsiteX8" fmla="*/ 1353012 w 2130902"/>
              <a:gd name="connsiteY8" fmla="*/ 510778 h 510778"/>
              <a:gd name="connsiteX9" fmla="*/ 660252 w 2130902"/>
              <a:gd name="connsiteY9" fmla="*/ 510778 h 510778"/>
              <a:gd name="connsiteX10" fmla="*/ 85131 w 2130902"/>
              <a:gd name="connsiteY10" fmla="*/ 510778 h 510778"/>
              <a:gd name="connsiteX11" fmla="*/ 0 w 2130902"/>
              <a:gd name="connsiteY11" fmla="*/ 425647 h 510778"/>
              <a:gd name="connsiteX12" fmla="*/ 0 w 2130902"/>
              <a:gd name="connsiteY12" fmla="*/ 85131 h 51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0902" h="510778" fill="none" extrusionOk="0">
                <a:moveTo>
                  <a:pt x="0" y="85131"/>
                </a:moveTo>
                <a:cubicBezTo>
                  <a:pt x="449" y="35834"/>
                  <a:pt x="34012" y="-4598"/>
                  <a:pt x="85131" y="0"/>
                </a:cubicBezTo>
                <a:cubicBezTo>
                  <a:pt x="391073" y="-1892"/>
                  <a:pt x="554915" y="-32403"/>
                  <a:pt x="777890" y="0"/>
                </a:cubicBezTo>
                <a:cubicBezTo>
                  <a:pt x="1000865" y="32403"/>
                  <a:pt x="1143150" y="-4646"/>
                  <a:pt x="1431437" y="0"/>
                </a:cubicBezTo>
                <a:cubicBezTo>
                  <a:pt x="1719724" y="4646"/>
                  <a:pt x="1914839" y="11192"/>
                  <a:pt x="2045771" y="0"/>
                </a:cubicBezTo>
                <a:cubicBezTo>
                  <a:pt x="2088069" y="333"/>
                  <a:pt x="2135401" y="40938"/>
                  <a:pt x="2130902" y="85131"/>
                </a:cubicBezTo>
                <a:cubicBezTo>
                  <a:pt x="2121089" y="252376"/>
                  <a:pt x="2137446" y="338600"/>
                  <a:pt x="2130902" y="425647"/>
                </a:cubicBezTo>
                <a:cubicBezTo>
                  <a:pt x="2120938" y="473669"/>
                  <a:pt x="2096388" y="511555"/>
                  <a:pt x="2045771" y="510778"/>
                </a:cubicBezTo>
                <a:cubicBezTo>
                  <a:pt x="1846465" y="523565"/>
                  <a:pt x="1675526" y="488675"/>
                  <a:pt x="1353012" y="510778"/>
                </a:cubicBezTo>
                <a:cubicBezTo>
                  <a:pt x="1030498" y="532881"/>
                  <a:pt x="918077" y="527530"/>
                  <a:pt x="660252" y="510778"/>
                </a:cubicBezTo>
                <a:cubicBezTo>
                  <a:pt x="402427" y="494026"/>
                  <a:pt x="340304" y="510833"/>
                  <a:pt x="85131" y="510778"/>
                </a:cubicBezTo>
                <a:cubicBezTo>
                  <a:pt x="39764" y="509996"/>
                  <a:pt x="2139" y="468474"/>
                  <a:pt x="0" y="425647"/>
                </a:cubicBezTo>
                <a:cubicBezTo>
                  <a:pt x="1903" y="323269"/>
                  <a:pt x="15000" y="249024"/>
                  <a:pt x="0" y="85131"/>
                </a:cubicBezTo>
                <a:close/>
              </a:path>
              <a:path w="2130902" h="510778" stroke="0" extrusionOk="0">
                <a:moveTo>
                  <a:pt x="0" y="85131"/>
                </a:moveTo>
                <a:cubicBezTo>
                  <a:pt x="1487" y="38519"/>
                  <a:pt x="43062" y="10308"/>
                  <a:pt x="85131" y="0"/>
                </a:cubicBezTo>
                <a:cubicBezTo>
                  <a:pt x="327203" y="1330"/>
                  <a:pt x="447506" y="18295"/>
                  <a:pt x="777890" y="0"/>
                </a:cubicBezTo>
                <a:cubicBezTo>
                  <a:pt x="1108274" y="-18295"/>
                  <a:pt x="1093755" y="-980"/>
                  <a:pt x="1372618" y="0"/>
                </a:cubicBezTo>
                <a:cubicBezTo>
                  <a:pt x="1651481" y="980"/>
                  <a:pt x="1734278" y="32344"/>
                  <a:pt x="2045771" y="0"/>
                </a:cubicBezTo>
                <a:cubicBezTo>
                  <a:pt x="2090364" y="892"/>
                  <a:pt x="2127978" y="40449"/>
                  <a:pt x="2130902" y="85131"/>
                </a:cubicBezTo>
                <a:cubicBezTo>
                  <a:pt x="2121152" y="191140"/>
                  <a:pt x="2144728" y="310276"/>
                  <a:pt x="2130902" y="425647"/>
                </a:cubicBezTo>
                <a:cubicBezTo>
                  <a:pt x="2125512" y="471575"/>
                  <a:pt x="2089564" y="509317"/>
                  <a:pt x="2045771" y="510778"/>
                </a:cubicBezTo>
                <a:cubicBezTo>
                  <a:pt x="1831092" y="496156"/>
                  <a:pt x="1566198" y="483407"/>
                  <a:pt x="1411831" y="510778"/>
                </a:cubicBezTo>
                <a:cubicBezTo>
                  <a:pt x="1257464" y="538149"/>
                  <a:pt x="985424" y="539201"/>
                  <a:pt x="797497" y="510778"/>
                </a:cubicBezTo>
                <a:cubicBezTo>
                  <a:pt x="609570" y="482355"/>
                  <a:pt x="328127" y="508525"/>
                  <a:pt x="85131" y="510778"/>
                </a:cubicBezTo>
                <a:cubicBezTo>
                  <a:pt x="34524" y="518107"/>
                  <a:pt x="-4685" y="465424"/>
                  <a:pt x="0" y="425647"/>
                </a:cubicBezTo>
                <a:cubicBezTo>
                  <a:pt x="-6893" y="327939"/>
                  <a:pt x="13979" y="178879"/>
                  <a:pt x="0" y="85131"/>
                </a:cubicBezTo>
                <a:close/>
              </a:path>
            </a:pathLst>
          </a:custGeom>
          <a:solidFill>
            <a:schemeClr val="bg1"/>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KHOA HỌC </a:t>
            </a:r>
            <a:endParaRPr lang="en-US" altLang="zh-CN" sz="3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pic>
        <p:nvPicPr>
          <p:cNvPr id="4" name="Picture 3">
            <a:extLst>
              <a:ext uri="{FF2B5EF4-FFF2-40B4-BE49-F238E27FC236}">
                <a16:creationId xmlns:a16="http://schemas.microsoft.com/office/drawing/2014/main" id="{FE93C869-053D-4385-A896-B42FDB53B979}"/>
              </a:ext>
            </a:extLst>
          </p:cNvPr>
          <p:cNvPicPr>
            <a:picLocks noChangeAspect="1"/>
          </p:cNvPicPr>
          <p:nvPr/>
        </p:nvPicPr>
        <p:blipFill>
          <a:blip r:embed="rId7"/>
          <a:stretch>
            <a:fillRect/>
          </a:stretch>
        </p:blipFill>
        <p:spPr>
          <a:xfrm>
            <a:off x="1537255" y="1850383"/>
            <a:ext cx="9117489" cy="2990861"/>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103196" y="3832698"/>
            <a:ext cx="2943570" cy="2943570"/>
          </a:xfrm>
          <a:prstGeom prst="rect">
            <a:avLst/>
          </a:prstGeom>
        </p:spPr>
      </p:pic>
      <p:pic>
        <p:nvPicPr>
          <p:cNvPr id="16" name="Picture 15">
            <a:extLst>
              <a:ext uri="{FF2B5EF4-FFF2-40B4-BE49-F238E27FC236}">
                <a16:creationId xmlns:a16="http://schemas.microsoft.com/office/drawing/2014/main" id="{1B5DBB75-40F5-4A6D-9553-D7E9A97BC9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43840"/>
            <a:ext cx="2448322" cy="2448322"/>
          </a:xfrm>
          <a:prstGeom prst="rect">
            <a:avLst/>
          </a:prstGeom>
        </p:spPr>
      </p:pic>
      <p:sp>
        <p:nvSpPr>
          <p:cNvPr id="5" name="TextBox 4">
            <a:extLst>
              <a:ext uri="{FF2B5EF4-FFF2-40B4-BE49-F238E27FC236}">
                <a16:creationId xmlns:a16="http://schemas.microsoft.com/office/drawing/2014/main" id="{66E1359F-8AE3-46F5-BC28-04AB79A6FB34}"/>
              </a:ext>
            </a:extLst>
          </p:cNvPr>
          <p:cNvSpPr txBox="1"/>
          <p:nvPr/>
        </p:nvSpPr>
        <p:spPr>
          <a:xfrm>
            <a:off x="5675586" y="4277954"/>
            <a:ext cx="2647848" cy="707886"/>
          </a:xfrm>
          <a:prstGeom prst="rect">
            <a:avLst/>
          </a:prstGeom>
          <a:noFill/>
        </p:spPr>
        <p:txBody>
          <a:bodyPr wrap="square" rtlCol="0">
            <a:spAutoFit/>
          </a:bodyPr>
          <a:lstStyle/>
          <a:p>
            <a:r>
              <a:rPr lang="vi-VN" sz="4000" dirty="0">
                <a:solidFill>
                  <a:schemeClr val="accent2"/>
                </a:solidFill>
                <a:latin typeface="#9Slide03 AllRoundGothic" panose="020B0703020202020104" pitchFamily="34" charset="0"/>
              </a:rPr>
              <a:t>(Tiết 3)</a:t>
            </a:r>
            <a:endParaRPr lang="en-SG" sz="4000" dirty="0">
              <a:solidFill>
                <a:schemeClr val="accent2"/>
              </a:solidFill>
              <a:latin typeface="#9Slide03 AllRoundGothic" panose="020B0703020202020104" pitchFamily="34" charset="0"/>
            </a:endParaRPr>
          </a:p>
        </p:txBody>
      </p:sp>
    </p:spTree>
    <p:extLst>
      <p:ext uri="{BB962C8B-B14F-4D97-AF65-F5344CB8AC3E}">
        <p14:creationId xmlns:p14="http://schemas.microsoft.com/office/powerpoint/2010/main" val="263635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4" name="Picture 13">
            <a:extLst>
              <a:ext uri="{FF2B5EF4-FFF2-40B4-BE49-F238E27FC236}">
                <a16:creationId xmlns:a16="http://schemas.microsoft.com/office/drawing/2014/main" id="{2DA80C50-2E46-4A4F-A5A8-DB18240BF7D5}"/>
              </a:ext>
            </a:extLst>
          </p:cNvPr>
          <p:cNvPicPr>
            <a:picLocks noChangeAspect="1"/>
          </p:cNvPicPr>
          <p:nvPr/>
        </p:nvPicPr>
        <p:blipFill>
          <a:blip r:embed="rId8"/>
          <a:stretch>
            <a:fillRect/>
          </a:stretch>
        </p:blipFill>
        <p:spPr>
          <a:xfrm>
            <a:off x="2804731" y="929113"/>
            <a:ext cx="6803726" cy="4383404"/>
          </a:xfrm>
          <a:prstGeom prst="rect">
            <a:avLst/>
          </a:prstGeom>
        </p:spPr>
      </p:pic>
    </p:spTree>
    <p:extLst>
      <p:ext uri="{BB962C8B-B14F-4D97-AF65-F5344CB8AC3E}">
        <p14:creationId xmlns:p14="http://schemas.microsoft.com/office/powerpoint/2010/main" val="147699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533" y="439211"/>
            <a:ext cx="9622932" cy="5435294"/>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4">
            <a:extLst>
              <a:ext uri="{28A0092B-C50C-407E-A947-70E740481C1C}">
                <a14:useLocalDpi xmlns:a14="http://schemas.microsoft.com/office/drawing/2010/main" val="0"/>
              </a:ext>
            </a:extLst>
          </a:blip>
          <a:srcRect r="78036" b="67367"/>
          <a:stretch/>
        </p:blipFill>
        <p:spPr>
          <a:xfrm>
            <a:off x="2032000" y="1143001"/>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4">
            <a:extLst>
              <a:ext uri="{28A0092B-C50C-407E-A947-70E740481C1C}">
                <a14:useLocalDpi xmlns:a14="http://schemas.microsoft.com/office/drawing/2010/main" val="0"/>
              </a:ext>
            </a:extLst>
          </a:blip>
          <a:srcRect l="78036" t="-1617" b="67367"/>
          <a:stretch/>
        </p:blipFill>
        <p:spPr>
          <a:xfrm>
            <a:off x="8374743" y="106907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89834" cy="659707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 t="63968" r="5000" b="10397"/>
          <a:stretch/>
        </p:blipFill>
        <p:spPr>
          <a:xfrm>
            <a:off x="2583543" y="3437741"/>
            <a:ext cx="7024914" cy="1125520"/>
          </a:xfrm>
          <a:prstGeom prst="rect">
            <a:avLst/>
          </a:prstGeom>
        </p:spPr>
      </p:pic>
      <p:pic>
        <p:nvPicPr>
          <p:cNvPr id="12" name="Picture 11">
            <a:extLst>
              <a:ext uri="{FF2B5EF4-FFF2-40B4-BE49-F238E27FC236}">
                <a16:creationId xmlns:a16="http://schemas.microsoft.com/office/drawing/2014/main" id="{BBB0F02A-7136-4926-ADD3-057CD9052345}"/>
              </a:ext>
            </a:extLst>
          </p:cNvPr>
          <p:cNvPicPr>
            <a:picLocks noChangeAspect="1"/>
          </p:cNvPicPr>
          <p:nvPr/>
        </p:nvPicPr>
        <p:blipFill>
          <a:blip r:embed="rId8"/>
          <a:stretch>
            <a:fillRect/>
          </a:stretch>
        </p:blipFill>
        <p:spPr>
          <a:xfrm>
            <a:off x="2924628" y="980397"/>
            <a:ext cx="6809822" cy="4352921"/>
          </a:xfrm>
          <a:prstGeom prst="rect">
            <a:avLst/>
          </a:prstGeom>
        </p:spPr>
      </p:pic>
    </p:spTree>
    <p:extLst>
      <p:ext uri="{BB962C8B-B14F-4D97-AF65-F5344CB8AC3E}">
        <p14:creationId xmlns:p14="http://schemas.microsoft.com/office/powerpoint/2010/main" val="2281139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306355-A98A-4F99-84E2-192317CB8C30}"/>
              </a:ext>
            </a:extLst>
          </p:cNvPr>
          <p:cNvSpPr txBox="1"/>
          <p:nvPr/>
        </p:nvSpPr>
        <p:spPr>
          <a:xfrm>
            <a:off x="882650" y="1739900"/>
            <a:ext cx="10426700" cy="2862322"/>
          </a:xfrm>
          <a:prstGeom prst="rect">
            <a:avLst/>
          </a:prstGeom>
          <a:noFill/>
        </p:spPr>
        <p:txBody>
          <a:bodyPr wrap="square" rtlCol="0">
            <a:spAutoFit/>
          </a:bodyPr>
          <a:lstStyle/>
          <a:p>
            <a:pPr algn="ctr"/>
            <a:r>
              <a:rPr lang="vi-VN" sz="6000" b="1" dirty="0">
                <a:solidFill>
                  <a:srgbClr val="9A1204"/>
                </a:solidFill>
                <a:latin typeface="#9Slide03 Comfortaa" panose="00000500000000000000" pitchFamily="2" charset="0"/>
                <a:cs typeface="#9Slide04 Chonburi" panose="00000500000000000000" pitchFamily="2" charset="-34"/>
              </a:rPr>
              <a:t>3. Trao đổi nước, không khí, thức ăn của động vật với môi trường</a:t>
            </a:r>
            <a:endParaRPr lang="en-SG" sz="6000" b="1" dirty="0">
              <a:solidFill>
                <a:srgbClr val="9A1204"/>
              </a:solidFill>
              <a:latin typeface="#9Slide03 Comfortaa" panose="00000500000000000000" pitchFamily="2" charset="0"/>
              <a:cs typeface="#9Slide04 Chonburi" panose="00000500000000000000" pitchFamily="2" charset="-34"/>
            </a:endParaRPr>
          </a:p>
        </p:txBody>
      </p:sp>
    </p:spTree>
    <p:extLst>
      <p:ext uri="{BB962C8B-B14F-4D97-AF65-F5344CB8AC3E}">
        <p14:creationId xmlns:p14="http://schemas.microsoft.com/office/powerpoint/2010/main" val="397021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0C243A08-DABA-45A8-B5BE-2C17BEEA0B3B}"/>
              </a:ext>
            </a:extLst>
          </p:cNvPr>
          <p:cNvSpPr txBox="1"/>
          <p:nvPr/>
        </p:nvSpPr>
        <p:spPr>
          <a:xfrm>
            <a:off x="386080" y="542607"/>
            <a:ext cx="11623040" cy="1191816"/>
          </a:xfrm>
          <a:custGeom>
            <a:avLst/>
            <a:gdLst>
              <a:gd name="connsiteX0" fmla="*/ 0 w 11623040"/>
              <a:gd name="connsiteY0" fmla="*/ 198640 h 1191816"/>
              <a:gd name="connsiteX1" fmla="*/ 198640 w 11623040"/>
              <a:gd name="connsiteY1" fmla="*/ 0 h 1191816"/>
              <a:gd name="connsiteX2" fmla="*/ 1083494 w 11623040"/>
              <a:gd name="connsiteY2" fmla="*/ 0 h 1191816"/>
              <a:gd name="connsiteX3" fmla="*/ 1856090 w 11623040"/>
              <a:gd name="connsiteY3" fmla="*/ 0 h 1191816"/>
              <a:gd name="connsiteX4" fmla="*/ 2628687 w 11623040"/>
              <a:gd name="connsiteY4" fmla="*/ 0 h 1191816"/>
              <a:gd name="connsiteX5" fmla="*/ 3289026 w 11623040"/>
              <a:gd name="connsiteY5" fmla="*/ 0 h 1191816"/>
              <a:gd name="connsiteX6" fmla="*/ 4061622 w 11623040"/>
              <a:gd name="connsiteY6" fmla="*/ 0 h 1191816"/>
              <a:gd name="connsiteX7" fmla="*/ 4497446 w 11623040"/>
              <a:gd name="connsiteY7" fmla="*/ 0 h 1191816"/>
              <a:gd name="connsiteX8" fmla="*/ 5045527 w 11623040"/>
              <a:gd name="connsiteY8" fmla="*/ 0 h 1191816"/>
              <a:gd name="connsiteX9" fmla="*/ 5930381 w 11623040"/>
              <a:gd name="connsiteY9" fmla="*/ 0 h 1191816"/>
              <a:gd name="connsiteX10" fmla="*/ 6590720 w 11623040"/>
              <a:gd name="connsiteY10" fmla="*/ 0 h 1191816"/>
              <a:gd name="connsiteX11" fmla="*/ 7138801 w 11623040"/>
              <a:gd name="connsiteY11" fmla="*/ 0 h 1191816"/>
              <a:gd name="connsiteX12" fmla="*/ 7462367 w 11623040"/>
              <a:gd name="connsiteY12" fmla="*/ 0 h 1191816"/>
              <a:gd name="connsiteX13" fmla="*/ 7785933 w 11623040"/>
              <a:gd name="connsiteY13" fmla="*/ 0 h 1191816"/>
              <a:gd name="connsiteX14" fmla="*/ 8670787 w 11623040"/>
              <a:gd name="connsiteY14" fmla="*/ 0 h 1191816"/>
              <a:gd name="connsiteX15" fmla="*/ 8994353 w 11623040"/>
              <a:gd name="connsiteY15" fmla="*/ 0 h 1191816"/>
              <a:gd name="connsiteX16" fmla="*/ 9430177 w 11623040"/>
              <a:gd name="connsiteY16" fmla="*/ 0 h 1191816"/>
              <a:gd name="connsiteX17" fmla="*/ 10202773 w 11623040"/>
              <a:gd name="connsiteY17" fmla="*/ 0 h 1191816"/>
              <a:gd name="connsiteX18" fmla="*/ 11424400 w 11623040"/>
              <a:gd name="connsiteY18" fmla="*/ 0 h 1191816"/>
              <a:gd name="connsiteX19" fmla="*/ 11623040 w 11623040"/>
              <a:gd name="connsiteY19" fmla="*/ 198640 h 1191816"/>
              <a:gd name="connsiteX20" fmla="*/ 11623040 w 11623040"/>
              <a:gd name="connsiteY20" fmla="*/ 603853 h 1191816"/>
              <a:gd name="connsiteX21" fmla="*/ 11623040 w 11623040"/>
              <a:gd name="connsiteY21" fmla="*/ 993176 h 1191816"/>
              <a:gd name="connsiteX22" fmla="*/ 11424400 w 11623040"/>
              <a:gd name="connsiteY22" fmla="*/ 1191816 h 1191816"/>
              <a:gd name="connsiteX23" fmla="*/ 11100834 w 11623040"/>
              <a:gd name="connsiteY23" fmla="*/ 1191816 h 1191816"/>
              <a:gd name="connsiteX24" fmla="*/ 10552753 w 11623040"/>
              <a:gd name="connsiteY24" fmla="*/ 1191816 h 1191816"/>
              <a:gd name="connsiteX25" fmla="*/ 10004672 w 11623040"/>
              <a:gd name="connsiteY25" fmla="*/ 1191816 h 1191816"/>
              <a:gd name="connsiteX26" fmla="*/ 9119818 w 11623040"/>
              <a:gd name="connsiteY26" fmla="*/ 1191816 h 1191816"/>
              <a:gd name="connsiteX27" fmla="*/ 8347221 w 11623040"/>
              <a:gd name="connsiteY27" fmla="*/ 1191816 h 1191816"/>
              <a:gd name="connsiteX28" fmla="*/ 8023655 w 11623040"/>
              <a:gd name="connsiteY28" fmla="*/ 1191816 h 1191816"/>
              <a:gd name="connsiteX29" fmla="*/ 7138801 w 11623040"/>
              <a:gd name="connsiteY29" fmla="*/ 1191816 h 1191816"/>
              <a:gd name="connsiteX30" fmla="*/ 6590720 w 11623040"/>
              <a:gd name="connsiteY30" fmla="*/ 1191816 h 1191816"/>
              <a:gd name="connsiteX31" fmla="*/ 5930381 w 11623040"/>
              <a:gd name="connsiteY31" fmla="*/ 1191816 h 1191816"/>
              <a:gd name="connsiteX32" fmla="*/ 5270042 w 11623040"/>
              <a:gd name="connsiteY32" fmla="*/ 1191816 h 1191816"/>
              <a:gd name="connsiteX33" fmla="*/ 4385188 w 11623040"/>
              <a:gd name="connsiteY33" fmla="*/ 1191816 h 1191816"/>
              <a:gd name="connsiteX34" fmla="*/ 3724849 w 11623040"/>
              <a:gd name="connsiteY34" fmla="*/ 1191816 h 1191816"/>
              <a:gd name="connsiteX35" fmla="*/ 2839995 w 11623040"/>
              <a:gd name="connsiteY35" fmla="*/ 1191816 h 1191816"/>
              <a:gd name="connsiteX36" fmla="*/ 2404172 w 11623040"/>
              <a:gd name="connsiteY36" fmla="*/ 1191816 h 1191816"/>
              <a:gd name="connsiteX37" fmla="*/ 1631575 w 11623040"/>
              <a:gd name="connsiteY37" fmla="*/ 1191816 h 1191816"/>
              <a:gd name="connsiteX38" fmla="*/ 198640 w 11623040"/>
              <a:gd name="connsiteY38" fmla="*/ 1191816 h 1191816"/>
              <a:gd name="connsiteX39" fmla="*/ 0 w 11623040"/>
              <a:gd name="connsiteY39" fmla="*/ 993176 h 1191816"/>
              <a:gd name="connsiteX40" fmla="*/ 0 w 11623040"/>
              <a:gd name="connsiteY40" fmla="*/ 611799 h 1191816"/>
              <a:gd name="connsiteX41" fmla="*/ 0 w 11623040"/>
              <a:gd name="connsiteY41"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23040" h="1191816" extrusionOk="0">
                <a:moveTo>
                  <a:pt x="0" y="198640"/>
                </a:moveTo>
                <a:cubicBezTo>
                  <a:pt x="-17126" y="87525"/>
                  <a:pt x="92765" y="780"/>
                  <a:pt x="198640" y="0"/>
                </a:cubicBezTo>
                <a:cubicBezTo>
                  <a:pt x="580449" y="-3285"/>
                  <a:pt x="696169" y="-20816"/>
                  <a:pt x="1083494" y="0"/>
                </a:cubicBezTo>
                <a:cubicBezTo>
                  <a:pt x="1470819" y="20816"/>
                  <a:pt x="1643544" y="-33354"/>
                  <a:pt x="1856090" y="0"/>
                </a:cubicBezTo>
                <a:cubicBezTo>
                  <a:pt x="2068636" y="33354"/>
                  <a:pt x="2409958" y="32253"/>
                  <a:pt x="2628687" y="0"/>
                </a:cubicBezTo>
                <a:cubicBezTo>
                  <a:pt x="2847416" y="-32253"/>
                  <a:pt x="2992364" y="1038"/>
                  <a:pt x="3289026" y="0"/>
                </a:cubicBezTo>
                <a:cubicBezTo>
                  <a:pt x="3585688" y="-1038"/>
                  <a:pt x="3730598" y="-13821"/>
                  <a:pt x="4061622" y="0"/>
                </a:cubicBezTo>
                <a:cubicBezTo>
                  <a:pt x="4392646" y="13821"/>
                  <a:pt x="4352064" y="16301"/>
                  <a:pt x="4497446" y="0"/>
                </a:cubicBezTo>
                <a:cubicBezTo>
                  <a:pt x="4642828" y="-16301"/>
                  <a:pt x="4819418" y="-6126"/>
                  <a:pt x="5045527" y="0"/>
                </a:cubicBezTo>
                <a:cubicBezTo>
                  <a:pt x="5271636" y="6126"/>
                  <a:pt x="5748471" y="26044"/>
                  <a:pt x="5930381" y="0"/>
                </a:cubicBezTo>
                <a:cubicBezTo>
                  <a:pt x="6112291" y="-26044"/>
                  <a:pt x="6334500" y="-399"/>
                  <a:pt x="6590720" y="0"/>
                </a:cubicBezTo>
                <a:cubicBezTo>
                  <a:pt x="6846940" y="399"/>
                  <a:pt x="6938738" y="-16892"/>
                  <a:pt x="7138801" y="0"/>
                </a:cubicBezTo>
                <a:cubicBezTo>
                  <a:pt x="7338864" y="16892"/>
                  <a:pt x="7350520" y="-15200"/>
                  <a:pt x="7462367" y="0"/>
                </a:cubicBezTo>
                <a:cubicBezTo>
                  <a:pt x="7574214" y="15200"/>
                  <a:pt x="7714885" y="-13596"/>
                  <a:pt x="7785933" y="0"/>
                </a:cubicBezTo>
                <a:cubicBezTo>
                  <a:pt x="7856981" y="13596"/>
                  <a:pt x="8328779" y="-18328"/>
                  <a:pt x="8670787" y="0"/>
                </a:cubicBezTo>
                <a:cubicBezTo>
                  <a:pt x="9012795" y="18328"/>
                  <a:pt x="8861807" y="1311"/>
                  <a:pt x="8994353" y="0"/>
                </a:cubicBezTo>
                <a:cubicBezTo>
                  <a:pt x="9126899" y="-1311"/>
                  <a:pt x="9266853" y="745"/>
                  <a:pt x="9430177" y="0"/>
                </a:cubicBezTo>
                <a:cubicBezTo>
                  <a:pt x="9593501" y="-745"/>
                  <a:pt x="9837245" y="38089"/>
                  <a:pt x="10202773" y="0"/>
                </a:cubicBezTo>
                <a:cubicBezTo>
                  <a:pt x="10568301" y="-38089"/>
                  <a:pt x="11046278" y="27666"/>
                  <a:pt x="11424400" y="0"/>
                </a:cubicBezTo>
                <a:cubicBezTo>
                  <a:pt x="11529193" y="10042"/>
                  <a:pt x="11639928" y="104005"/>
                  <a:pt x="11623040" y="198640"/>
                </a:cubicBezTo>
                <a:cubicBezTo>
                  <a:pt x="11627615" y="366325"/>
                  <a:pt x="11624765" y="466266"/>
                  <a:pt x="11623040" y="603853"/>
                </a:cubicBezTo>
                <a:cubicBezTo>
                  <a:pt x="11621315" y="741440"/>
                  <a:pt x="11606605" y="884721"/>
                  <a:pt x="11623040" y="993176"/>
                </a:cubicBezTo>
                <a:cubicBezTo>
                  <a:pt x="11606877" y="1114476"/>
                  <a:pt x="11532327" y="1197088"/>
                  <a:pt x="11424400" y="1191816"/>
                </a:cubicBezTo>
                <a:cubicBezTo>
                  <a:pt x="11269736" y="1183047"/>
                  <a:pt x="11216587" y="1190395"/>
                  <a:pt x="11100834" y="1191816"/>
                </a:cubicBezTo>
                <a:cubicBezTo>
                  <a:pt x="10985081" y="1193237"/>
                  <a:pt x="10765150" y="1197809"/>
                  <a:pt x="10552753" y="1191816"/>
                </a:cubicBezTo>
                <a:cubicBezTo>
                  <a:pt x="10340356" y="1185823"/>
                  <a:pt x="10188027" y="1215497"/>
                  <a:pt x="10004672" y="1191816"/>
                </a:cubicBezTo>
                <a:cubicBezTo>
                  <a:pt x="9821317" y="1168135"/>
                  <a:pt x="9543903" y="1199184"/>
                  <a:pt x="9119818" y="1191816"/>
                </a:cubicBezTo>
                <a:cubicBezTo>
                  <a:pt x="8695733" y="1184448"/>
                  <a:pt x="8705882" y="1168976"/>
                  <a:pt x="8347221" y="1191816"/>
                </a:cubicBezTo>
                <a:cubicBezTo>
                  <a:pt x="7988560" y="1214656"/>
                  <a:pt x="8175017" y="1189375"/>
                  <a:pt x="8023655" y="1191816"/>
                </a:cubicBezTo>
                <a:cubicBezTo>
                  <a:pt x="7872293" y="1194257"/>
                  <a:pt x="7560922" y="1150896"/>
                  <a:pt x="7138801" y="1191816"/>
                </a:cubicBezTo>
                <a:cubicBezTo>
                  <a:pt x="6716680" y="1232736"/>
                  <a:pt x="6787499" y="1206904"/>
                  <a:pt x="6590720" y="1191816"/>
                </a:cubicBezTo>
                <a:cubicBezTo>
                  <a:pt x="6393941" y="1176728"/>
                  <a:pt x="6251671" y="1165283"/>
                  <a:pt x="5930381" y="1191816"/>
                </a:cubicBezTo>
                <a:cubicBezTo>
                  <a:pt x="5609091" y="1218349"/>
                  <a:pt x="5477134" y="1211297"/>
                  <a:pt x="5270042" y="1191816"/>
                </a:cubicBezTo>
                <a:cubicBezTo>
                  <a:pt x="5062950" y="1172335"/>
                  <a:pt x="4593432" y="1164435"/>
                  <a:pt x="4385188" y="1191816"/>
                </a:cubicBezTo>
                <a:cubicBezTo>
                  <a:pt x="4176944" y="1219197"/>
                  <a:pt x="3895194" y="1195923"/>
                  <a:pt x="3724849" y="1191816"/>
                </a:cubicBezTo>
                <a:cubicBezTo>
                  <a:pt x="3554504" y="1187709"/>
                  <a:pt x="3217129" y="1198879"/>
                  <a:pt x="2839995" y="1191816"/>
                </a:cubicBezTo>
                <a:cubicBezTo>
                  <a:pt x="2462861" y="1184753"/>
                  <a:pt x="2580940" y="1204289"/>
                  <a:pt x="2404172" y="1191816"/>
                </a:cubicBezTo>
                <a:cubicBezTo>
                  <a:pt x="2227404" y="1179343"/>
                  <a:pt x="1930989" y="1179774"/>
                  <a:pt x="1631575" y="1191816"/>
                </a:cubicBezTo>
                <a:cubicBezTo>
                  <a:pt x="1332161" y="1203858"/>
                  <a:pt x="822057" y="1129707"/>
                  <a:pt x="198640" y="1191816"/>
                </a:cubicBezTo>
                <a:cubicBezTo>
                  <a:pt x="76654" y="1198172"/>
                  <a:pt x="-24622" y="1111439"/>
                  <a:pt x="0" y="993176"/>
                </a:cubicBezTo>
                <a:cubicBezTo>
                  <a:pt x="18333" y="879373"/>
                  <a:pt x="5124" y="795636"/>
                  <a:pt x="0" y="611799"/>
                </a:cubicBezTo>
                <a:cubicBezTo>
                  <a:pt x="-5124" y="427962"/>
                  <a:pt x="18283" y="392923"/>
                  <a:pt x="0" y="198640"/>
                </a:cubicBezTo>
                <a:close/>
              </a:path>
            </a:pathLst>
          </a:custGeom>
          <a:noFill/>
          <a:ln w="28575">
            <a:solidFill>
              <a:schemeClr val="tx1"/>
            </a:solidFill>
            <a:extLst>
              <a:ext uri="{C807C97D-BFC1-408E-A445-0C87EB9F89A2}">
                <ask:lineSketchStyleProps xmlns:ask="http://schemas.microsoft.com/office/drawing/2018/sketchyshapes" sd="594246434">
                  <a:prstGeom prst="roundRect">
                    <a:avLst/>
                  </a:prstGeom>
                  <ask:type>
                    <ask:lineSketchFreehand/>
                  </ask:type>
                </ask:lineSketchStyleProps>
              </a:ext>
            </a:extLst>
          </a:ln>
        </p:spPr>
        <p:txBody>
          <a:bodyPr wrap="square" rtlCol="0" anchor="t">
            <a:spAutoFit/>
          </a:bodyPr>
          <a:lstStyle/>
          <a:p>
            <a:pPr algn="ctr"/>
            <a:r>
              <a:rPr lang="vi-VN" sz="3200" b="1" i="0" dirty="0">
                <a:solidFill>
                  <a:srgbClr val="002060"/>
                </a:solidFill>
                <a:effectLst/>
                <a:latin typeface="Cambria" panose="02040503050406030204" pitchFamily="18" charset="0"/>
                <a:ea typeface="Cambria" panose="02040503050406030204" pitchFamily="18" charset="0"/>
              </a:rPr>
              <a:t>Quan sát hình 6 và cho biết: Trong quá trình sống các con vật cần lấy gì từ môi trường và thải ra môi trường những gì?</a:t>
            </a:r>
            <a:endParaRPr lang="zh-CN" altLang="en-US" sz="3200" b="1" dirty="0">
              <a:solidFill>
                <a:srgbClr val="002060"/>
              </a:solidFill>
              <a:latin typeface="Cambria" panose="02040503050406030204" pitchFamily="18" charset="0"/>
              <a:ea typeface="字魂131号-酷乐潮玩体" panose="00000500000000000000" pitchFamily="2" charset="-122"/>
              <a:cs typeface="汉仪劲楷简" panose="00020600040101010101" charset="-122"/>
              <a:sym typeface="Arial" panose="020B0604020202020204" pitchFamily="34" charset="0"/>
            </a:endParaRPr>
          </a:p>
        </p:txBody>
      </p:sp>
      <p:pic>
        <p:nvPicPr>
          <p:cNvPr id="3" name="Picture 2">
            <a:extLst>
              <a:ext uri="{FF2B5EF4-FFF2-40B4-BE49-F238E27FC236}">
                <a16:creationId xmlns:a16="http://schemas.microsoft.com/office/drawing/2014/main" id="{30CD9663-05CC-5EB5-47B0-7D0C208F9ADF}"/>
              </a:ext>
            </a:extLst>
          </p:cNvPr>
          <p:cNvPicPr>
            <a:picLocks noChangeAspect="1"/>
          </p:cNvPicPr>
          <p:nvPr/>
        </p:nvPicPr>
        <p:blipFill>
          <a:blip r:embed="rId2"/>
          <a:stretch>
            <a:fillRect/>
          </a:stretch>
        </p:blipFill>
        <p:spPr>
          <a:xfrm>
            <a:off x="386080" y="1914105"/>
            <a:ext cx="5328407" cy="3335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F8B8A54C-3013-BD3B-45D6-42309744E08F}"/>
              </a:ext>
            </a:extLst>
          </p:cNvPr>
          <p:cNvSpPr txBox="1"/>
          <p:nvPr/>
        </p:nvSpPr>
        <p:spPr>
          <a:xfrm>
            <a:off x="-121920" y="5338077"/>
            <a:ext cx="6096000" cy="553998"/>
          </a:xfrm>
          <a:prstGeom prst="rect">
            <a:avLst/>
          </a:prstGeom>
          <a:noFill/>
        </p:spPr>
        <p:txBody>
          <a:bodyPr wrap="square">
            <a:spAutoFit/>
          </a:bodyPr>
          <a:lstStyle/>
          <a:p>
            <a:pPr algn="ctr"/>
            <a:r>
              <a:rPr lang="vi-VN" sz="3000" b="1" dirty="0">
                <a:latin typeface="Cambria" panose="02040503050406030204" pitchFamily="18" charset="0"/>
                <a:ea typeface="Cambria" panose="02040503050406030204" pitchFamily="18" charset="0"/>
              </a:rPr>
              <a:t>H</a:t>
            </a:r>
            <a:r>
              <a:rPr lang="vi-VN" sz="3000" b="1" i="0" dirty="0">
                <a:effectLst/>
                <a:latin typeface="Cambria" panose="02040503050406030204" pitchFamily="18" charset="0"/>
                <a:ea typeface="Cambria" panose="02040503050406030204" pitchFamily="18" charset="0"/>
              </a:rPr>
              <a:t>ình 6 </a:t>
            </a:r>
            <a:endParaRPr lang="en-SG" sz="3000" dirty="0"/>
          </a:p>
        </p:txBody>
      </p:sp>
      <p:sp>
        <p:nvSpPr>
          <p:cNvPr id="6" name="TextBox 5">
            <a:extLst>
              <a:ext uri="{FF2B5EF4-FFF2-40B4-BE49-F238E27FC236}">
                <a16:creationId xmlns:a16="http://schemas.microsoft.com/office/drawing/2014/main" id="{0AA456F5-F7D0-FCFA-0697-B3DD7973C959}"/>
              </a:ext>
            </a:extLst>
          </p:cNvPr>
          <p:cNvSpPr txBox="1"/>
          <p:nvPr/>
        </p:nvSpPr>
        <p:spPr>
          <a:xfrm>
            <a:off x="6096000" y="1914105"/>
            <a:ext cx="5598158" cy="3785652"/>
          </a:xfrm>
          <a:prstGeom prst="rect">
            <a:avLst/>
          </a:prstGeom>
          <a:noFill/>
        </p:spPr>
        <p:txBody>
          <a:bodyPr wrap="square" rtlCol="0">
            <a:spAutoFit/>
          </a:bodyPr>
          <a:lstStyle/>
          <a:p>
            <a:pPr algn="just"/>
            <a:r>
              <a:rPr lang="vi-VN" sz="4000" i="0" dirty="0">
                <a:solidFill>
                  <a:srgbClr val="C00000"/>
                </a:solidFill>
                <a:effectLst/>
                <a:latin typeface="Cambria" panose="02040503050406030204" pitchFamily="18" charset="0"/>
                <a:ea typeface="Cambria" panose="02040503050406030204" pitchFamily="18" charset="0"/>
              </a:rPr>
              <a:t>  Trong quá trình sống các con vật cần lấy gì từ môi trường thức ăn, nước, khí ô-xi và thải ra các chất cặn bã, nước tiểu, khí các-bô-níc,..</a:t>
            </a:r>
            <a:endParaRPr lang="en-SG" sz="4000" dirty="0">
              <a:solidFill>
                <a:srgbClr val="C0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C6E0D9-D326-25EE-0309-457E6E7B0D3F}"/>
              </a:ext>
            </a:extLst>
          </p:cNvPr>
          <p:cNvSpPr txBox="1"/>
          <p:nvPr/>
        </p:nvSpPr>
        <p:spPr>
          <a:xfrm>
            <a:off x="513080" y="1198880"/>
            <a:ext cx="11165840" cy="5016758"/>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Động vật cần thức ăn, nước, không khí, nhiệt độ, ánh sáng thích hợp để sống và phát triển. Động vật sử dụng thức ăn chủ yếu từ thực vật hoặc động vật khác để tổng hợp thành các chất dinh dưỡng cho cơ thể. Trong quá trình sống, động vật thường xuyên trao đổi các chất với môi trường: lấy vào thức ăn, nước, khí ô-xi và thải ra các chất cặn bã, nước tiểu, khí các-bô-níc.</a:t>
            </a:r>
            <a:endParaRPr lang="en-SG" sz="4000" dirty="0">
              <a:latin typeface="Cambria" panose="02040503050406030204" pitchFamily="18" charset="0"/>
              <a:ea typeface="Cambria" panose="02040503050406030204" pitchFamily="18" charset="0"/>
            </a:endParaRPr>
          </a:p>
        </p:txBody>
      </p:sp>
      <p:sp>
        <p:nvSpPr>
          <p:cNvPr id="3" name="文本框 25">
            <a:extLst>
              <a:ext uri="{FF2B5EF4-FFF2-40B4-BE49-F238E27FC236}">
                <a16:creationId xmlns:a16="http://schemas.microsoft.com/office/drawing/2014/main" id="{B6BA74CA-4634-F91B-07E3-F3835F6DCD65}"/>
              </a:ext>
            </a:extLst>
          </p:cNvPr>
          <p:cNvSpPr txBox="1"/>
          <p:nvPr/>
        </p:nvSpPr>
        <p:spPr>
          <a:xfrm>
            <a:off x="4090698" y="461805"/>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EM ĐÃ HỌC</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907886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游戏机, 体育&#10;&#10;描述已自动生成">
            <a:extLst>
              <a:ext uri="{FF2B5EF4-FFF2-40B4-BE49-F238E27FC236}">
                <a16:creationId xmlns:a16="http://schemas.microsoft.com/office/drawing/2014/main" id="{536C2D58-1C2F-4772-AEAA-F48CBAEA2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3" cy="6858000"/>
          </a:xfrm>
          <a:prstGeom prst="rect">
            <a:avLst/>
          </a:prstGeom>
        </p:spPr>
      </p:pic>
      <p:pic>
        <p:nvPicPr>
          <p:cNvPr id="7" name="图片 6" descr="图片包含 游戏机, 食物, 桌子, 水果&#10;&#10;描述已自动生成">
            <a:extLst>
              <a:ext uri="{FF2B5EF4-FFF2-40B4-BE49-F238E27FC236}">
                <a16:creationId xmlns:a16="http://schemas.microsoft.com/office/drawing/2014/main" id="{63172E38-E950-4956-8901-8301E3F9F4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834" cy="6858000"/>
          </a:xfrm>
          <a:prstGeom prst="rect">
            <a:avLst/>
          </a:prstGeom>
        </p:spPr>
      </p:pic>
      <p:pic>
        <p:nvPicPr>
          <p:cNvPr id="11" name="图片 10" descr="房间的摆设布局&#10;&#10;低可信度描述已自动生成">
            <a:extLst>
              <a:ext uri="{FF2B5EF4-FFF2-40B4-BE49-F238E27FC236}">
                <a16:creationId xmlns:a16="http://schemas.microsoft.com/office/drawing/2014/main" id="{6396D26D-2E3F-45F7-83FA-F882ABD27E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063" y="1290750"/>
            <a:ext cx="9782018" cy="4136450"/>
          </a:xfrm>
          <a:prstGeom prst="rect">
            <a:avLst/>
          </a:prstGeom>
        </p:spPr>
      </p:pic>
      <p:pic>
        <p:nvPicPr>
          <p:cNvPr id="13" name="图片 12" descr="黑暗里有星球&#10;&#10;中度可信度描述已自动生成">
            <a:extLst>
              <a:ext uri="{FF2B5EF4-FFF2-40B4-BE49-F238E27FC236}">
                <a16:creationId xmlns:a16="http://schemas.microsoft.com/office/drawing/2014/main" id="{F97340F4-2252-4566-9DA1-A45FBE35F915}"/>
              </a:ext>
            </a:extLst>
          </p:cNvPr>
          <p:cNvPicPr>
            <a:picLocks noChangeAspect="1"/>
          </p:cNvPicPr>
          <p:nvPr/>
        </p:nvPicPr>
        <p:blipFill rotWithShape="1">
          <a:blip r:embed="rId5">
            <a:extLst>
              <a:ext uri="{28A0092B-C50C-407E-A947-70E740481C1C}">
                <a14:useLocalDpi xmlns:a14="http://schemas.microsoft.com/office/drawing/2010/main" val="0"/>
              </a:ext>
            </a:extLst>
          </a:blip>
          <a:srcRect r="78036" b="67367"/>
          <a:stretch/>
        </p:blipFill>
        <p:spPr>
          <a:xfrm>
            <a:off x="1198880" y="792718"/>
            <a:ext cx="1785257" cy="1492002"/>
          </a:xfrm>
          <a:prstGeom prst="rect">
            <a:avLst/>
          </a:prstGeom>
        </p:spPr>
      </p:pic>
      <p:pic>
        <p:nvPicPr>
          <p:cNvPr id="21" name="图片 20" descr="黑暗里有星球&#10;&#10;中度可信度描述已自动生成">
            <a:extLst>
              <a:ext uri="{FF2B5EF4-FFF2-40B4-BE49-F238E27FC236}">
                <a16:creationId xmlns:a16="http://schemas.microsoft.com/office/drawing/2014/main" id="{C1BC8CED-E697-431A-849F-371115CBE66B}"/>
              </a:ext>
            </a:extLst>
          </p:cNvPr>
          <p:cNvPicPr>
            <a:picLocks noChangeAspect="1"/>
          </p:cNvPicPr>
          <p:nvPr/>
        </p:nvPicPr>
        <p:blipFill rotWithShape="1">
          <a:blip r:embed="rId5">
            <a:extLst>
              <a:ext uri="{28A0092B-C50C-407E-A947-70E740481C1C}">
                <a14:useLocalDpi xmlns:a14="http://schemas.microsoft.com/office/drawing/2010/main" val="0"/>
              </a:ext>
            </a:extLst>
          </a:blip>
          <a:srcRect l="78036" t="-1617" b="67367"/>
          <a:stretch/>
        </p:blipFill>
        <p:spPr>
          <a:xfrm>
            <a:off x="9022824" y="892106"/>
            <a:ext cx="1785257" cy="1565927"/>
          </a:xfrm>
          <a:prstGeom prst="rect">
            <a:avLst/>
          </a:prstGeom>
        </p:spPr>
      </p:pic>
      <p:pic>
        <p:nvPicPr>
          <p:cNvPr id="6" name="图片 5" descr="图片包含 橙子, 看着, 黑暗, 脸&#10;&#10;描述已自动生成">
            <a:extLst>
              <a:ext uri="{FF2B5EF4-FFF2-40B4-BE49-F238E27FC236}">
                <a16:creationId xmlns:a16="http://schemas.microsoft.com/office/drawing/2014/main" id="{3BF516C1-A19B-4CB9-B1DA-5AFC5CEBD2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20" y="4354964"/>
            <a:ext cx="2178483" cy="2178483"/>
          </a:xfrm>
          <a:prstGeom prst="rect">
            <a:avLst/>
          </a:prstGeom>
        </p:spPr>
      </p:pic>
      <p:pic>
        <p:nvPicPr>
          <p:cNvPr id="9" name="图片 8" descr="卡通人物&#10;&#10;中度可信度描述已自动生成">
            <a:extLst>
              <a:ext uri="{FF2B5EF4-FFF2-40B4-BE49-F238E27FC236}">
                <a16:creationId xmlns:a16="http://schemas.microsoft.com/office/drawing/2014/main" id="{CB1725D8-7F26-45D3-A016-C02EAC86EC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97363" y="3701142"/>
            <a:ext cx="3501577" cy="3501577"/>
          </a:xfrm>
          <a:prstGeom prst="rect">
            <a:avLst/>
          </a:prstGeom>
        </p:spPr>
      </p:pic>
      <p:pic>
        <p:nvPicPr>
          <p:cNvPr id="20" name="图片 19" descr="黑暗里有星球&#10;&#10;中度可信度描述已自动生成">
            <a:extLst>
              <a:ext uri="{FF2B5EF4-FFF2-40B4-BE49-F238E27FC236}">
                <a16:creationId xmlns:a16="http://schemas.microsoft.com/office/drawing/2014/main" id="{15F9895B-31D1-4356-8EAC-23E3D08866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00" t="63968" r="5000" b="10397"/>
          <a:stretch/>
        </p:blipFill>
        <p:spPr>
          <a:xfrm>
            <a:off x="1997910" y="4518908"/>
            <a:ext cx="7024914" cy="1125520"/>
          </a:xfrm>
          <a:prstGeom prst="rect">
            <a:avLst/>
          </a:prstGeom>
        </p:spPr>
      </p:pic>
      <p:sp>
        <p:nvSpPr>
          <p:cNvPr id="4" name="TextBox 3">
            <a:extLst>
              <a:ext uri="{FF2B5EF4-FFF2-40B4-BE49-F238E27FC236}">
                <a16:creationId xmlns:a16="http://schemas.microsoft.com/office/drawing/2014/main" id="{558CEDD0-D6F6-E452-2796-132088DABDF4}"/>
              </a:ext>
            </a:extLst>
          </p:cNvPr>
          <p:cNvSpPr txBox="1"/>
          <p:nvPr/>
        </p:nvSpPr>
        <p:spPr>
          <a:xfrm>
            <a:off x="2005538" y="2304603"/>
            <a:ext cx="7807159" cy="2169825"/>
          </a:xfrm>
          <a:prstGeom prst="rect">
            <a:avLst/>
          </a:prstGeom>
          <a:noFill/>
        </p:spPr>
        <p:txBody>
          <a:bodyPr wrap="square">
            <a:spAutoFit/>
          </a:bodyPr>
          <a:lstStyle/>
          <a:p>
            <a:pPr algn="just"/>
            <a:r>
              <a:rPr lang="vi-VN" sz="4500" b="1" i="0" dirty="0">
                <a:solidFill>
                  <a:srgbClr val="002060"/>
                </a:solidFill>
                <a:effectLst/>
                <a:latin typeface="Cambria" panose="02040503050406030204" pitchFamily="18" charset="0"/>
                <a:ea typeface="Cambria" panose="02040503050406030204" pitchFamily="18" charset="0"/>
              </a:rPr>
              <a:t>Lấy được ví dụ về các điều kiện sống thích hợp cho động vật sống và phát triển.</a:t>
            </a:r>
            <a:endParaRPr lang="en-SG" sz="4500" b="1" dirty="0">
              <a:solidFill>
                <a:srgbClr val="002060"/>
              </a:solidFill>
              <a:latin typeface="Cambria" panose="02040503050406030204" pitchFamily="18" charset="0"/>
              <a:ea typeface="Cambria" panose="02040503050406030204" pitchFamily="18" charset="0"/>
            </a:endParaRPr>
          </a:p>
        </p:txBody>
      </p:sp>
      <p:sp>
        <p:nvSpPr>
          <p:cNvPr id="5" name="文本框 25">
            <a:extLst>
              <a:ext uri="{FF2B5EF4-FFF2-40B4-BE49-F238E27FC236}">
                <a16:creationId xmlns:a16="http://schemas.microsoft.com/office/drawing/2014/main" id="{867BEAFD-0144-19AC-FE26-F930F4B325E6}"/>
              </a:ext>
            </a:extLst>
          </p:cNvPr>
          <p:cNvSpPr txBox="1"/>
          <p:nvPr/>
        </p:nvSpPr>
        <p:spPr>
          <a:xfrm>
            <a:off x="4076269" y="761861"/>
            <a:ext cx="3854422" cy="851297"/>
          </a:xfrm>
          <a:custGeom>
            <a:avLst/>
            <a:gdLst>
              <a:gd name="connsiteX0" fmla="*/ 0 w 3854422"/>
              <a:gd name="connsiteY0" fmla="*/ 141886 h 851297"/>
              <a:gd name="connsiteX1" fmla="*/ 141886 w 3854422"/>
              <a:gd name="connsiteY1" fmla="*/ 0 h 851297"/>
              <a:gd name="connsiteX2" fmla="*/ 808407 w 3854422"/>
              <a:gd name="connsiteY2" fmla="*/ 0 h 851297"/>
              <a:gd name="connsiteX3" fmla="*/ 1367809 w 3854422"/>
              <a:gd name="connsiteY3" fmla="*/ 0 h 851297"/>
              <a:gd name="connsiteX4" fmla="*/ 2034330 w 3854422"/>
              <a:gd name="connsiteY4" fmla="*/ 0 h 851297"/>
              <a:gd name="connsiteX5" fmla="*/ 2700852 w 3854422"/>
              <a:gd name="connsiteY5" fmla="*/ 0 h 851297"/>
              <a:gd name="connsiteX6" fmla="*/ 3712536 w 3854422"/>
              <a:gd name="connsiteY6" fmla="*/ 0 h 851297"/>
              <a:gd name="connsiteX7" fmla="*/ 3854422 w 3854422"/>
              <a:gd name="connsiteY7" fmla="*/ 141886 h 851297"/>
              <a:gd name="connsiteX8" fmla="*/ 3854422 w 3854422"/>
              <a:gd name="connsiteY8" fmla="*/ 709411 h 851297"/>
              <a:gd name="connsiteX9" fmla="*/ 3712536 w 3854422"/>
              <a:gd name="connsiteY9" fmla="*/ 851297 h 851297"/>
              <a:gd name="connsiteX10" fmla="*/ 3046015 w 3854422"/>
              <a:gd name="connsiteY10" fmla="*/ 851297 h 851297"/>
              <a:gd name="connsiteX11" fmla="*/ 2450906 w 3854422"/>
              <a:gd name="connsiteY11" fmla="*/ 851297 h 851297"/>
              <a:gd name="connsiteX12" fmla="*/ 1962918 w 3854422"/>
              <a:gd name="connsiteY12" fmla="*/ 851297 h 851297"/>
              <a:gd name="connsiteX13" fmla="*/ 1474929 w 3854422"/>
              <a:gd name="connsiteY13" fmla="*/ 851297 h 851297"/>
              <a:gd name="connsiteX14" fmla="*/ 879820 w 3854422"/>
              <a:gd name="connsiteY14" fmla="*/ 851297 h 851297"/>
              <a:gd name="connsiteX15" fmla="*/ 141886 w 3854422"/>
              <a:gd name="connsiteY15" fmla="*/ 851297 h 851297"/>
              <a:gd name="connsiteX16" fmla="*/ 0 w 3854422"/>
              <a:gd name="connsiteY16" fmla="*/ 709411 h 851297"/>
              <a:gd name="connsiteX17" fmla="*/ 0 w 385442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54422" h="851297" fill="none" extrusionOk="0">
                <a:moveTo>
                  <a:pt x="0" y="141886"/>
                </a:moveTo>
                <a:cubicBezTo>
                  <a:pt x="-924" y="54197"/>
                  <a:pt x="63709" y="-2047"/>
                  <a:pt x="141886" y="0"/>
                </a:cubicBezTo>
                <a:cubicBezTo>
                  <a:pt x="383155" y="-23382"/>
                  <a:pt x="645283" y="30737"/>
                  <a:pt x="808407" y="0"/>
                </a:cubicBezTo>
                <a:cubicBezTo>
                  <a:pt x="971531" y="-30737"/>
                  <a:pt x="1105806" y="4859"/>
                  <a:pt x="1367809" y="0"/>
                </a:cubicBezTo>
                <a:cubicBezTo>
                  <a:pt x="1629812" y="-4859"/>
                  <a:pt x="1868443" y="26196"/>
                  <a:pt x="2034330" y="0"/>
                </a:cubicBezTo>
                <a:cubicBezTo>
                  <a:pt x="2200217" y="-26196"/>
                  <a:pt x="2527072" y="30295"/>
                  <a:pt x="2700852" y="0"/>
                </a:cubicBezTo>
                <a:cubicBezTo>
                  <a:pt x="2874632" y="-30295"/>
                  <a:pt x="3305138" y="18867"/>
                  <a:pt x="3712536" y="0"/>
                </a:cubicBezTo>
                <a:cubicBezTo>
                  <a:pt x="3793614" y="-1287"/>
                  <a:pt x="3858951" y="54655"/>
                  <a:pt x="3854422" y="141886"/>
                </a:cubicBezTo>
                <a:cubicBezTo>
                  <a:pt x="3831377" y="399246"/>
                  <a:pt x="3843196" y="477789"/>
                  <a:pt x="3854422" y="709411"/>
                </a:cubicBezTo>
                <a:cubicBezTo>
                  <a:pt x="3861158" y="784230"/>
                  <a:pt x="3793701" y="848900"/>
                  <a:pt x="3712536" y="851297"/>
                </a:cubicBezTo>
                <a:cubicBezTo>
                  <a:pt x="3536894" y="842197"/>
                  <a:pt x="3225156" y="866146"/>
                  <a:pt x="3046015" y="851297"/>
                </a:cubicBezTo>
                <a:cubicBezTo>
                  <a:pt x="2866874" y="836448"/>
                  <a:pt x="2736017" y="860734"/>
                  <a:pt x="2450906" y="851297"/>
                </a:cubicBezTo>
                <a:cubicBezTo>
                  <a:pt x="2165795" y="841860"/>
                  <a:pt x="2185501" y="848974"/>
                  <a:pt x="1962918" y="851297"/>
                </a:cubicBezTo>
                <a:cubicBezTo>
                  <a:pt x="1740335" y="853620"/>
                  <a:pt x="1578486" y="840435"/>
                  <a:pt x="1474929" y="851297"/>
                </a:cubicBezTo>
                <a:cubicBezTo>
                  <a:pt x="1371372" y="862159"/>
                  <a:pt x="1005447" y="845782"/>
                  <a:pt x="879820" y="851297"/>
                </a:cubicBezTo>
                <a:cubicBezTo>
                  <a:pt x="754193" y="856812"/>
                  <a:pt x="477028" y="827632"/>
                  <a:pt x="141886" y="851297"/>
                </a:cubicBezTo>
                <a:cubicBezTo>
                  <a:pt x="56825" y="846139"/>
                  <a:pt x="-2090" y="778502"/>
                  <a:pt x="0" y="709411"/>
                </a:cubicBezTo>
                <a:cubicBezTo>
                  <a:pt x="12692" y="567639"/>
                  <a:pt x="-23107" y="305600"/>
                  <a:pt x="0" y="141886"/>
                </a:cubicBezTo>
                <a:close/>
              </a:path>
              <a:path w="3854422" h="851297" stroke="0" extrusionOk="0">
                <a:moveTo>
                  <a:pt x="0" y="141886"/>
                </a:moveTo>
                <a:cubicBezTo>
                  <a:pt x="5871" y="65125"/>
                  <a:pt x="65139" y="3363"/>
                  <a:pt x="141886" y="0"/>
                </a:cubicBezTo>
                <a:cubicBezTo>
                  <a:pt x="280288" y="22084"/>
                  <a:pt x="487479" y="-25245"/>
                  <a:pt x="808407" y="0"/>
                </a:cubicBezTo>
                <a:cubicBezTo>
                  <a:pt x="1129335" y="25245"/>
                  <a:pt x="1114521" y="-22600"/>
                  <a:pt x="1296396" y="0"/>
                </a:cubicBezTo>
                <a:cubicBezTo>
                  <a:pt x="1478271" y="22600"/>
                  <a:pt x="1789123" y="23007"/>
                  <a:pt x="1927211" y="0"/>
                </a:cubicBezTo>
                <a:cubicBezTo>
                  <a:pt x="2065300" y="-23007"/>
                  <a:pt x="2205911" y="-3235"/>
                  <a:pt x="2450906" y="0"/>
                </a:cubicBezTo>
                <a:cubicBezTo>
                  <a:pt x="2695901" y="3235"/>
                  <a:pt x="2881159" y="-27960"/>
                  <a:pt x="3117428" y="0"/>
                </a:cubicBezTo>
                <a:cubicBezTo>
                  <a:pt x="3353697" y="27960"/>
                  <a:pt x="3460542" y="29218"/>
                  <a:pt x="3712536" y="0"/>
                </a:cubicBezTo>
                <a:cubicBezTo>
                  <a:pt x="3784838" y="-1224"/>
                  <a:pt x="3837385" y="55807"/>
                  <a:pt x="3854422" y="141886"/>
                </a:cubicBezTo>
                <a:cubicBezTo>
                  <a:pt x="3858229" y="280588"/>
                  <a:pt x="3864019" y="595138"/>
                  <a:pt x="3854422" y="709411"/>
                </a:cubicBezTo>
                <a:cubicBezTo>
                  <a:pt x="3858575" y="794664"/>
                  <a:pt x="3782888" y="851899"/>
                  <a:pt x="3712536" y="851297"/>
                </a:cubicBezTo>
                <a:cubicBezTo>
                  <a:pt x="3471906" y="828811"/>
                  <a:pt x="3269720" y="829703"/>
                  <a:pt x="3117428" y="851297"/>
                </a:cubicBezTo>
                <a:cubicBezTo>
                  <a:pt x="2965136" y="872891"/>
                  <a:pt x="2675560" y="831485"/>
                  <a:pt x="2558026" y="851297"/>
                </a:cubicBezTo>
                <a:cubicBezTo>
                  <a:pt x="2440492" y="871109"/>
                  <a:pt x="2217396" y="847051"/>
                  <a:pt x="1927211" y="851297"/>
                </a:cubicBezTo>
                <a:cubicBezTo>
                  <a:pt x="1637026" y="855543"/>
                  <a:pt x="1572952" y="844923"/>
                  <a:pt x="1332103" y="851297"/>
                </a:cubicBezTo>
                <a:cubicBezTo>
                  <a:pt x="1091254" y="857671"/>
                  <a:pt x="893729" y="825654"/>
                  <a:pt x="736994" y="851297"/>
                </a:cubicBezTo>
                <a:cubicBezTo>
                  <a:pt x="580259" y="876940"/>
                  <a:pt x="383820" y="832113"/>
                  <a:pt x="141886" y="851297"/>
                </a:cubicBezTo>
                <a:cubicBezTo>
                  <a:pt x="71533" y="860724"/>
                  <a:pt x="1065" y="777010"/>
                  <a:pt x="0" y="709411"/>
                </a:cubicBezTo>
                <a:cubicBezTo>
                  <a:pt x="14674" y="508066"/>
                  <a:pt x="9951" y="394539"/>
                  <a:pt x="0" y="141886"/>
                </a:cubicBezTo>
                <a:close/>
              </a:path>
            </a:pathLst>
          </a:custGeom>
          <a:solidFill>
            <a:schemeClr val="bg1"/>
          </a:solidFill>
          <a:ln w="19050">
            <a:solidFill>
              <a:schemeClr val="tx1"/>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txBody>
          <a:bodyPr wrap="square" lIns="0" tIns="0" rIns="0" bIns="0" rtlCol="0">
            <a:spAutoFit/>
          </a:bodyPr>
          <a:lstStyle/>
          <a:p>
            <a:pPr algn="ctr"/>
            <a:r>
              <a:rPr lang="vi-VN"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rPr>
              <a:t>VẬN DỤNG</a:t>
            </a:r>
            <a:endParaRPr lang="en-US" altLang="zh-CN" sz="5000" b="1" dirty="0">
              <a:solidFill>
                <a:srgbClr val="FF0000"/>
              </a:solidFill>
              <a:latin typeface="Cambria" panose="02040503050406030204" pitchFamily="18" charset="0"/>
              <a:ea typeface="Cambria" panose="02040503050406030204" pitchFamily="18" charset="0"/>
              <a:cs typeface="汉仪劲楷简" panose="00020600040101010101" charset="-122"/>
              <a:sym typeface="Arial" panose="020B0604020202020204" pitchFamily="34" charset="0"/>
            </a:endParaRPr>
          </a:p>
        </p:txBody>
      </p:sp>
    </p:spTree>
    <p:extLst>
      <p:ext uri="{BB962C8B-B14F-4D97-AF65-F5344CB8AC3E}">
        <p14:creationId xmlns:p14="http://schemas.microsoft.com/office/powerpoint/2010/main" val="3951745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descr="绿色的植物&#10;&#10;描述已自动生成">
            <a:extLst>
              <a:ext uri="{FF2B5EF4-FFF2-40B4-BE49-F238E27FC236}">
                <a16:creationId xmlns:a16="http://schemas.microsoft.com/office/drawing/2014/main" id="{2FC9FA04-1B28-405F-866E-06FED1B42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3" y="0"/>
            <a:ext cx="12189834" cy="6858000"/>
          </a:xfrm>
          <a:prstGeom prst="rect">
            <a:avLst/>
          </a:prstGeom>
        </p:spPr>
      </p:pic>
      <p:pic>
        <p:nvPicPr>
          <p:cNvPr id="12" name="图片 11" descr="卡通人物&#10;&#10;中度可信度描述已自动生成">
            <a:extLst>
              <a:ext uri="{FF2B5EF4-FFF2-40B4-BE49-F238E27FC236}">
                <a16:creationId xmlns:a16="http://schemas.microsoft.com/office/drawing/2014/main" id="{C1E5F0FC-54F4-4221-9271-B2ABC8E9DA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743" y="0"/>
            <a:ext cx="2808514" cy="2808514"/>
          </a:xfrm>
          <a:prstGeom prst="rect">
            <a:avLst/>
          </a:prstGeom>
        </p:spPr>
      </p:pic>
      <p:pic>
        <p:nvPicPr>
          <p:cNvPr id="11" name="Picture 10">
            <a:extLst>
              <a:ext uri="{FF2B5EF4-FFF2-40B4-BE49-F238E27FC236}">
                <a16:creationId xmlns:a16="http://schemas.microsoft.com/office/drawing/2014/main" id="{6E5EF28B-94A6-4ED3-ACE9-2825B2D559B2}"/>
              </a:ext>
            </a:extLst>
          </p:cNvPr>
          <p:cNvPicPr>
            <a:picLocks noChangeAspect="1"/>
          </p:cNvPicPr>
          <p:nvPr/>
        </p:nvPicPr>
        <p:blipFill>
          <a:blip r:embed="rId4"/>
          <a:stretch>
            <a:fillRect/>
          </a:stretch>
        </p:blipFill>
        <p:spPr>
          <a:xfrm>
            <a:off x="1342344" y="1530735"/>
            <a:ext cx="10065524" cy="3760745"/>
          </a:xfrm>
          <a:prstGeom prst="rect">
            <a:avLst/>
          </a:prstGeom>
        </p:spPr>
      </p:pic>
    </p:spTree>
    <p:extLst>
      <p:ext uri="{BB962C8B-B14F-4D97-AF65-F5344CB8AC3E}">
        <p14:creationId xmlns:p14="http://schemas.microsoft.com/office/powerpoint/2010/main" val="3122674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劲楷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劲楷简"/>
        <a:ea typeface=""/>
        <a:cs typeface=""/>
        <a:font script="Jpan" typeface="ＭＳ Ｐゴシック"/>
        <a:font script="Hang" typeface="맑은 고딕"/>
        <a:font script="Hans" typeface="汉仪劲楷简"/>
        <a:font script="Hant" typeface="新細明體"/>
        <a:font script="Arab" typeface="汉仪劲楷简"/>
        <a:font script="Hebr" typeface="汉仪劲楷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劲楷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204</Words>
  <Application>Microsoft Office PowerPoint</Application>
  <PresentationFormat>Widescreen</PresentationFormat>
  <Paragraphs>10</Paragraphs>
  <Slides>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#9Slide03 AllRoundGothic</vt:lpstr>
      <vt:lpstr>SVN-Newton</vt:lpstr>
      <vt:lpstr>Times New Roman</vt:lpstr>
      <vt:lpstr>Cambria</vt:lpstr>
      <vt:lpstr>#9Slide03 Comfortaa</vt:lpstr>
      <vt:lpstr>#9Slide07 HoneyCream</vt:lpstr>
      <vt:lpstr>汉仪劲楷简</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 NON TEAM</dc:creator>
  <cp:keywords>Măngnon</cp:keywords>
  <cp:lastModifiedBy>Thu Trang</cp:lastModifiedBy>
  <cp:revision>6</cp:revision>
  <dcterms:created xsi:type="dcterms:W3CDTF">2022-03-23T08:24:00Z</dcterms:created>
  <dcterms:modified xsi:type="dcterms:W3CDTF">2023-12-20T14:50:09Z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D44D2FB836E74A0785236978E455EABF</vt:lpwstr>
  </property>
  <property fmtid="{D5CDD505-2E9C-101B-9397-08002B2CF9AE}" pid="3" name="KSOProductBuildVer">
    <vt:lpwstr>2052-11.1.0.11365</vt:lpwstr>
  </property>
  <property fmtid="{D5CDD505-2E9C-101B-9397-08002B2CF9AE}" pid="4" name="KSOTemplateUUID">
    <vt:lpwstr>v1.0_mb_s1rdheZH5CLgKty1vC+V1A==</vt:lpwstr>
  </property>
</Properties>
</file>