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9" r:id="rId5"/>
    <p:sldId id="261" r:id="rId6"/>
    <p:sldId id="271" r:id="rId7"/>
  </p:sldIdLst>
  <p:sldSz cx="18288000" cy="10287000"/>
  <p:notesSz cx="6858000" cy="9144000"/>
  <p:embeddedFontLst>
    <p:embeddedFont>
      <p:font typeface="#9Slide07 HoneyCream" panose="020B0604020202020204" charset="0"/>
      <p:regular r:id="rId8"/>
    </p:embeddedFont>
    <p:embeddedFont>
      <p:font typeface="Calibri" panose="020F0502020204030204" pitchFamily="34" charset="0"/>
      <p:regular r:id="rId9"/>
      <p:bold r:id="rId10"/>
      <p:italic r:id="rId11"/>
      <p:boldItalic r:id="rId12"/>
    </p:embeddedFont>
    <p:embeddedFont>
      <p:font typeface="Cambria" panose="02040503050406030204" pitchFamily="18"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BE8"/>
    <a:srgbClr val="6F4B5F"/>
    <a:srgbClr val="264E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869"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8B6CCDC9-5D7A-F380-7B6F-5E6FB95E1CE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83C0058D-88F9-1993-B684-429FE013184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C9453490-EB81-7D45-F451-14DADBEDEA7B}"/>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3AC1D3E-057B-C6A7-070B-E3DE714C9F11}"/>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endParaRPr lang="vi-VN"/>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endParaRPr lang="vi-VN"/>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endParaRPr lang="vi-VN"/>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endParaRPr lang="vi-VN"/>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endParaRPr lang="vi-VN"/>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endParaRPr lang="vi-VN"/>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FAF649F2-E663-BAED-F623-2914EAF70C9B}"/>
              </a:ext>
            </a:extLst>
          </p:cNvPr>
          <p:cNvSpPr/>
          <p:nvPr/>
        </p:nvSpPr>
        <p:spPr>
          <a:xfrm>
            <a:off x="7794822" y="1511135"/>
            <a:ext cx="2711304" cy="801078"/>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Cambria" panose="02040503050406030204" pitchFamily="18" charset="0"/>
                <a:ea typeface="Cambria" panose="02040503050406030204" pitchFamily="18" charset="0"/>
              </a:rPr>
              <a:t>Tiếng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Việt</a:t>
            </a:r>
            <a:r>
              <a:rPr lang="en-US" sz="3000" b="1" dirty="0">
                <a:latin typeface="Cambria" panose="02040503050406030204" pitchFamily="18" charset="0"/>
                <a:ea typeface="Cambria" panose="02040503050406030204" pitchFamily="18" charset="0"/>
              </a:rPr>
              <a:t> </a:t>
            </a:r>
            <a:endParaRPr lang="vi-VN" sz="3000" b="1" dirty="0">
              <a:latin typeface="Cambria" panose="02040503050406030204" pitchFamily="18" charset="0"/>
              <a:ea typeface="Cambria" panose="02040503050406030204" pitchFamily="18" charset="0"/>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endParaRPr lang="vi-VN"/>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endParaRPr lang="vi-VN"/>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endParaRPr lang="vi-VN"/>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endParaRPr lang="vi-VN"/>
          </a:p>
        </p:txBody>
      </p:sp>
      <p:pic>
        <p:nvPicPr>
          <p:cNvPr id="21" name="Picture 20" descr="A green and white logo&#10;&#10;Description automatically generated">
            <a:extLst>
              <a:ext uri="{FF2B5EF4-FFF2-40B4-BE49-F238E27FC236}">
                <a16:creationId xmlns:a16="http://schemas.microsoft.com/office/drawing/2014/main" id="{8D49C744-F104-44BF-8410-080B3A67A6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3335" y="409656"/>
            <a:ext cx="2402065" cy="2402065"/>
          </a:xfrm>
          <a:prstGeom prst="rect">
            <a:avLst/>
          </a:prstGeom>
        </p:spPr>
      </p:pic>
      <p:pic>
        <p:nvPicPr>
          <p:cNvPr id="7" name="Picture 6">
            <a:extLst>
              <a:ext uri="{FF2B5EF4-FFF2-40B4-BE49-F238E27FC236}">
                <a16:creationId xmlns:a16="http://schemas.microsoft.com/office/drawing/2014/main" id="{81F779EA-6A9C-406C-623E-8D5AC1B1508F}"/>
              </a:ext>
            </a:extLst>
          </p:cNvPr>
          <p:cNvPicPr>
            <a:picLocks noChangeAspect="1"/>
          </p:cNvPicPr>
          <p:nvPr/>
        </p:nvPicPr>
        <p:blipFill>
          <a:blip r:embed="rId14"/>
          <a:stretch>
            <a:fillRect/>
          </a:stretch>
        </p:blipFill>
        <p:spPr>
          <a:xfrm>
            <a:off x="419069" y="1737726"/>
            <a:ext cx="16712784" cy="44611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618000" y="-3208"/>
            <a:ext cx="16366907" cy="1852798"/>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endParaRPr lang="vi-VN"/>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endParaRPr lang="vi-VN"/>
            </a:p>
          </p:txBody>
        </p:sp>
      </p:grpSp>
      <p:sp>
        <p:nvSpPr>
          <p:cNvPr id="8" name="Freeform 8"/>
          <p:cNvSpPr/>
          <p:nvPr/>
        </p:nvSpPr>
        <p:spPr>
          <a:xfrm rot="-331753">
            <a:off x="6001630" y="8928685"/>
            <a:ext cx="13420083" cy="6005487"/>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endParaRPr lang="vi-VN"/>
          </a:p>
        </p:txBody>
      </p:sp>
      <p:sp>
        <p:nvSpPr>
          <p:cNvPr id="9" name="Freeform 9"/>
          <p:cNvSpPr/>
          <p:nvPr/>
        </p:nvSpPr>
        <p:spPr>
          <a:xfrm rot="-193863">
            <a:off x="11594769" y="-3978232"/>
            <a:ext cx="4351675" cy="14751441"/>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endParaRPr lang="vi-VN" dirty="0"/>
          </a:p>
        </p:txBody>
      </p:sp>
      <p:sp>
        <p:nvSpPr>
          <p:cNvPr id="16" name="Freeform 16"/>
          <p:cNvSpPr/>
          <p:nvPr/>
        </p:nvSpPr>
        <p:spPr>
          <a:xfrm rot="397932">
            <a:off x="15445017" y="928300"/>
            <a:ext cx="3043531" cy="4147912"/>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endParaRPr lang="vi-VN"/>
          </a:p>
        </p:txBody>
      </p:sp>
      <p:sp>
        <p:nvSpPr>
          <p:cNvPr id="17" name="Freeform 17"/>
          <p:cNvSpPr/>
          <p:nvPr/>
        </p:nvSpPr>
        <p:spPr>
          <a:xfrm rot="1539838">
            <a:off x="-1363036" y="8011506"/>
            <a:ext cx="9080248" cy="2758125"/>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endParaRPr lang="vi-VN"/>
          </a:p>
        </p:txBody>
      </p:sp>
      <p:pic>
        <p:nvPicPr>
          <p:cNvPr id="11" name="Picture 10">
            <a:extLst>
              <a:ext uri="{FF2B5EF4-FFF2-40B4-BE49-F238E27FC236}">
                <a16:creationId xmlns:a16="http://schemas.microsoft.com/office/drawing/2014/main" id="{FFE6F6A4-5C87-4753-42B8-93E2AB82C0C4}"/>
              </a:ext>
            </a:extLst>
          </p:cNvPr>
          <p:cNvPicPr>
            <a:picLocks noChangeAspect="1"/>
          </p:cNvPicPr>
          <p:nvPr/>
        </p:nvPicPr>
        <p:blipFill>
          <a:blip r:embed="rId7"/>
          <a:stretch>
            <a:fillRect/>
          </a:stretch>
        </p:blipFill>
        <p:spPr>
          <a:xfrm>
            <a:off x="2195616" y="1190737"/>
            <a:ext cx="8785097" cy="81998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13862706" y="1591514"/>
            <a:ext cx="7836289" cy="6161282"/>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endParaRPr lang="vi-VN"/>
          </a:p>
        </p:txBody>
      </p:sp>
      <p:sp>
        <p:nvSpPr>
          <p:cNvPr id="3" name="Freeform 3"/>
          <p:cNvSpPr/>
          <p:nvPr/>
        </p:nvSpPr>
        <p:spPr>
          <a:xfrm rot="268111">
            <a:off x="10918659" y="557355"/>
            <a:ext cx="6244209" cy="82296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3"/>
            <a:stretch>
              <a:fillRect/>
            </a:stretch>
          </a:blipFill>
        </p:spPr>
        <p:txBody>
          <a:bodyPr/>
          <a:lstStyle/>
          <a:p>
            <a:endParaRPr lang="vi-VN"/>
          </a:p>
        </p:txBody>
      </p:sp>
      <p:sp>
        <p:nvSpPr>
          <p:cNvPr id="4" name="Freeform 4"/>
          <p:cNvSpPr/>
          <p:nvPr/>
        </p:nvSpPr>
        <p:spPr>
          <a:xfrm rot="441267">
            <a:off x="7601600" y="5720234"/>
            <a:ext cx="9209684" cy="4121333"/>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4"/>
            <a:stretch>
              <a:fillRect/>
            </a:stretch>
          </a:blipFill>
        </p:spPr>
        <p:txBody>
          <a:bodyPr/>
          <a:lstStyle/>
          <a:p>
            <a:endParaRPr lang="vi-VN"/>
          </a:p>
        </p:txBody>
      </p:sp>
      <p:sp>
        <p:nvSpPr>
          <p:cNvPr id="5" name="Freeform 5"/>
          <p:cNvSpPr/>
          <p:nvPr/>
        </p:nvSpPr>
        <p:spPr>
          <a:xfrm rot="-853441">
            <a:off x="12751575" y="5718400"/>
            <a:ext cx="6511019" cy="5249509"/>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endParaRPr lang="vi-VN"/>
          </a:p>
        </p:txBody>
      </p:sp>
      <p:sp>
        <p:nvSpPr>
          <p:cNvPr id="6" name="Freeform 6"/>
          <p:cNvSpPr/>
          <p:nvPr/>
        </p:nvSpPr>
        <p:spPr>
          <a:xfrm>
            <a:off x="10249449" y="7442593"/>
            <a:ext cx="3913987" cy="1575102"/>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a:off x="8963574" y="2941545"/>
            <a:ext cx="2571750" cy="20574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24" name="Picture 23">
            <a:extLst>
              <a:ext uri="{FF2B5EF4-FFF2-40B4-BE49-F238E27FC236}">
                <a16:creationId xmlns:a16="http://schemas.microsoft.com/office/drawing/2014/main" id="{36D6C2B3-E115-9E39-E03F-54B1A38C6BF9}"/>
              </a:ext>
            </a:extLst>
          </p:cNvPr>
          <p:cNvPicPr>
            <a:picLocks noChangeAspect="1"/>
          </p:cNvPicPr>
          <p:nvPr/>
        </p:nvPicPr>
        <p:blipFill>
          <a:blip r:embed="rId10"/>
          <a:stretch>
            <a:fillRect/>
          </a:stretch>
        </p:blipFill>
        <p:spPr>
          <a:xfrm>
            <a:off x="-3724081" y="800100"/>
            <a:ext cx="16841787" cy="46544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envelope with stamps on it&#10;&#10;Description automatically generated">
            <a:extLst>
              <a:ext uri="{FF2B5EF4-FFF2-40B4-BE49-F238E27FC236}">
                <a16:creationId xmlns:a16="http://schemas.microsoft.com/office/drawing/2014/main" id="{146247EC-F507-8E5F-3C21-6F5326535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3" y="0"/>
            <a:ext cx="18271067" cy="10158984"/>
          </a:xfrm>
          <a:prstGeom prst="rect">
            <a:avLst/>
          </a:prstGeom>
        </p:spPr>
      </p:pic>
      <p:sp>
        <p:nvSpPr>
          <p:cNvPr id="4" name="Rectangle: Rounded Corners 3">
            <a:extLst>
              <a:ext uri="{FF2B5EF4-FFF2-40B4-BE49-F238E27FC236}">
                <a16:creationId xmlns:a16="http://schemas.microsoft.com/office/drawing/2014/main" id="{9C374510-7CFA-E225-CBBE-9D893EE81B33}"/>
              </a:ext>
            </a:extLst>
          </p:cNvPr>
          <p:cNvSpPr/>
          <p:nvPr/>
        </p:nvSpPr>
        <p:spPr>
          <a:xfrm>
            <a:off x="762000" y="647700"/>
            <a:ext cx="10820400" cy="91440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51A4BA62-E957-75BB-CE59-205556EBB825}"/>
              </a:ext>
            </a:extLst>
          </p:cNvPr>
          <p:cNvSpPr txBox="1"/>
          <p:nvPr/>
        </p:nvSpPr>
        <p:spPr>
          <a:xfrm>
            <a:off x="1337733" y="647700"/>
            <a:ext cx="10244667"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1. Đọc bức thư dưới đây và trả lời câu hỏi:</a:t>
            </a:r>
            <a:endParaRPr lang="vi-VN" sz="40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BA5163B-2E65-4D2A-0943-69639A3F763E}"/>
              </a:ext>
            </a:extLst>
          </p:cNvPr>
          <p:cNvSpPr/>
          <p:nvPr/>
        </p:nvSpPr>
        <p:spPr>
          <a:xfrm>
            <a:off x="10363200" y="1752443"/>
            <a:ext cx="6857999" cy="4419600"/>
          </a:xfrm>
          <a:prstGeom prst="rect">
            <a:avLst/>
          </a:prstGeom>
          <a:solidFill>
            <a:srgbClr val="F3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D5B656E9-DC96-F52A-9FCF-5B32252BF8E6}"/>
              </a:ext>
            </a:extLst>
          </p:cNvPr>
          <p:cNvSpPr txBox="1"/>
          <p:nvPr/>
        </p:nvSpPr>
        <p:spPr>
          <a:xfrm>
            <a:off x="1066801" y="1576923"/>
            <a:ext cx="16120534" cy="8710077"/>
          </a:xfrm>
          <a:prstGeom prst="rect">
            <a:avLst/>
          </a:prstGeom>
          <a:noFill/>
        </p:spPr>
        <p:txBody>
          <a:bodyPr wrap="square" rtlCol="0">
            <a:spAutoFit/>
          </a:bodyPr>
          <a:lstStyle/>
          <a:p>
            <a:pPr algn="r"/>
            <a:r>
              <a:rPr lang="en-US" sz="3400" dirty="0">
                <a:latin typeface="Cambria" panose="02040503050406030204" pitchFamily="18" charset="0"/>
                <a:ea typeface="Cambria" panose="02040503050406030204" pitchFamily="18" charset="0"/>
              </a:rPr>
              <a:t>Hà Nội, ngày 19 tháng 7 năm 2022</a:t>
            </a:r>
          </a:p>
          <a:p>
            <a:r>
              <a:rPr lang="en-US" sz="3400" dirty="0">
                <a:latin typeface="Cambria" panose="02040503050406030204" pitchFamily="18" charset="0"/>
                <a:ea typeface="Cambria" panose="02040503050406030204" pitchFamily="18" charset="0"/>
              </a:rPr>
              <a:t>	Việt Phương thân mến!</a:t>
            </a:r>
          </a:p>
          <a:p>
            <a:r>
              <a:rPr lang="en-US" sz="3400" dirty="0">
                <a:latin typeface="Cambria" panose="02040503050406030204" pitchFamily="18" charset="0"/>
                <a:ea typeface="Cambria" panose="02040503050406030204" pitchFamily="18" charset="0"/>
              </a:rPr>
              <a:t>	Cậu và gia đình vẫn khỏe chứ? Nghỉ hè cậu có đi chơi đâu không? Hai chị em tớ được bố mẹ cho đi chơi ở công viên Thủ  Lệ. Ở đó, tớ thích nhất là được ngắm nhìn hổ, voi, hươu sao, trăn, chim công… Chúng thật ngộ </a:t>
            </a:r>
            <a:r>
              <a:rPr lang="en-US" sz="3400" dirty="0" err="1">
                <a:latin typeface="Cambria" panose="02040503050406030204" pitchFamily="18" charset="0"/>
                <a:ea typeface="Cambria" panose="02040503050406030204" pitchFamily="18" charset="0"/>
              </a:rPr>
              <a:t>nghĩnh</a:t>
            </a:r>
            <a:r>
              <a:rPr lang="en-US" sz="3400" dirty="0">
                <a:latin typeface="Cambria" panose="02040503050406030204" pitchFamily="18" charset="0"/>
                <a:ea typeface="Cambria" panose="02040503050406030204" pitchFamily="18" charset="0"/>
              </a:rPr>
              <a:t> và đáng yêu. </a:t>
            </a:r>
          </a:p>
          <a:p>
            <a:r>
              <a:rPr lang="en-US" sz="3400" dirty="0">
                <a:latin typeface="Cambria" panose="02040503050406030204" pitchFamily="18" charset="0"/>
                <a:ea typeface="Cambria" panose="02040503050406030204" pitchFamily="18" charset="0"/>
              </a:rPr>
              <a:t>	Tơ ước mơ trở thành một người chăm sóc và chữa bệnh cho các con thú. Mẹ tớ bảo: “Nếu muốn thực hiện ước mơ đó, con hãy trở thành một bác sĩ thú y. Đặc biệt, việc chăm sóc các con thú này cũng giống như chăm sóc các em bé vì chúng có ngôn ngữ riêng. Phải gần gũi và quan tâm đến chúng hằng ngày thì mới hiểu được”. </a:t>
            </a:r>
          </a:p>
          <a:p>
            <a:r>
              <a:rPr lang="en-US" sz="3400" dirty="0">
                <a:latin typeface="Cambria" panose="02040503050406030204" pitchFamily="18" charset="0"/>
                <a:ea typeface="Cambria" panose="02040503050406030204" pitchFamily="18" charset="0"/>
              </a:rPr>
              <a:t>	Tớ tự nhủ sẽ cố gắng học tập thật tốt để trở thành bác sĩ thú y, hằng ngày được chăm sóc các loài vật cậu ạ. </a:t>
            </a:r>
          </a:p>
          <a:p>
            <a:r>
              <a:rPr lang="en-US" sz="3400" dirty="0">
                <a:latin typeface="Cambria" panose="02040503050406030204" pitchFamily="18" charset="0"/>
                <a:ea typeface="Cambria" panose="02040503050406030204" pitchFamily="18" charset="0"/>
              </a:rPr>
              <a:t>	Thế cậu ước mơ sau nay làm  nghề gì? Viết thư kể cho tớ nghe nhé. Chúng mình sẽ cùng nhau cố gắng để biến ước mơ thành hiện thực. </a:t>
            </a:r>
          </a:p>
          <a:p>
            <a:r>
              <a:rPr lang="en-US" sz="3400" dirty="0">
                <a:latin typeface="Cambria" panose="02040503050406030204" pitchFamily="18" charset="0"/>
                <a:ea typeface="Cambria" panose="02040503050406030204" pitchFamily="18" charset="0"/>
              </a:rPr>
              <a:t>	Cho tớ gửi lời chúc sức khỏe tới cậu và gia đình. Rất mong được gặp cậu. </a:t>
            </a:r>
          </a:p>
          <a:p>
            <a:pPr algn="r"/>
            <a:r>
              <a:rPr lang="en-US" sz="3400" dirty="0">
                <a:latin typeface="Cambria" panose="02040503050406030204" pitchFamily="18" charset="0"/>
                <a:ea typeface="Cambria" panose="02040503050406030204" pitchFamily="18" charset="0"/>
              </a:rPr>
              <a:t>Bạn của cậu</a:t>
            </a:r>
          </a:p>
          <a:p>
            <a:pPr algn="r"/>
            <a:r>
              <a:rPr lang="en-US" sz="3400" dirty="0">
                <a:latin typeface="Cambria" panose="02040503050406030204" pitchFamily="18" charset="0"/>
                <a:ea typeface="Cambria" panose="02040503050406030204" pitchFamily="18" charset="0"/>
              </a:rPr>
              <a:t>Phương Linh</a:t>
            </a:r>
            <a:endParaRPr lang="vi-VN" sz="34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528CE4E-E940-9877-6DC8-B1B7D661E011}"/>
              </a:ext>
            </a:extLst>
          </p:cNvPr>
          <p:cNvGrpSpPr/>
          <p:nvPr/>
        </p:nvGrpSpPr>
        <p:grpSpPr>
          <a:xfrm>
            <a:off x="14782800" y="123783"/>
            <a:ext cx="3352800" cy="1371600"/>
            <a:chOff x="-3318935" y="7962900"/>
            <a:chExt cx="3352800" cy="1371600"/>
          </a:xfrm>
        </p:grpSpPr>
        <p:sp>
          <p:nvSpPr>
            <p:cNvPr id="8" name="Cloud 7">
              <a:extLst>
                <a:ext uri="{FF2B5EF4-FFF2-40B4-BE49-F238E27FC236}">
                  <a16:creationId xmlns:a16="http://schemas.microsoft.com/office/drawing/2014/main" id="{DB6C1A8C-E100-9406-1C3E-199A49041F39}"/>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9739A30-B4D6-7429-E9ED-D894266DDF1B}"/>
                </a:ext>
              </a:extLst>
            </p:cNvPr>
            <p:cNvSpPr txBox="1"/>
            <p:nvPr/>
          </p:nvSpPr>
          <p:spPr>
            <a:xfrm>
              <a:off x="-3035301" y="8202424"/>
              <a:ext cx="2785534"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Địa điểm và thời gian viết thư</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5E6DC1F8-FD1F-A08A-5F99-A0BE0494FF57}"/>
              </a:ext>
            </a:extLst>
          </p:cNvPr>
          <p:cNvGrpSpPr/>
          <p:nvPr/>
        </p:nvGrpSpPr>
        <p:grpSpPr>
          <a:xfrm>
            <a:off x="6460066" y="1370409"/>
            <a:ext cx="2683934" cy="1371600"/>
            <a:chOff x="-3318935" y="7962900"/>
            <a:chExt cx="3352800" cy="1371600"/>
          </a:xfrm>
        </p:grpSpPr>
        <p:sp>
          <p:nvSpPr>
            <p:cNvPr id="12" name="Cloud 11">
              <a:extLst>
                <a:ext uri="{FF2B5EF4-FFF2-40B4-BE49-F238E27FC236}">
                  <a16:creationId xmlns:a16="http://schemas.microsoft.com/office/drawing/2014/main" id="{7205F214-87BA-31AA-A6C0-AD5109A20BE6}"/>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0CCC59BA-B312-C00A-B6C2-7C9FD2E76107}"/>
                </a:ext>
              </a:extLst>
            </p:cNvPr>
            <p:cNvSpPr txBox="1"/>
            <p:nvPr/>
          </p:nvSpPr>
          <p:spPr>
            <a:xfrm>
              <a:off x="-2808870" y="8202424"/>
              <a:ext cx="2402836"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Lời chào đầu thư</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259EEF4-FA97-816C-972C-E360976D0B08}"/>
              </a:ext>
            </a:extLst>
          </p:cNvPr>
          <p:cNvGrpSpPr/>
          <p:nvPr/>
        </p:nvGrpSpPr>
        <p:grpSpPr>
          <a:xfrm>
            <a:off x="16459200" y="3543300"/>
            <a:ext cx="1909235" cy="1371600"/>
            <a:chOff x="-3318935" y="7962900"/>
            <a:chExt cx="3352800" cy="1371600"/>
          </a:xfrm>
        </p:grpSpPr>
        <p:sp>
          <p:nvSpPr>
            <p:cNvPr id="15" name="Cloud 14">
              <a:extLst>
                <a:ext uri="{FF2B5EF4-FFF2-40B4-BE49-F238E27FC236}">
                  <a16:creationId xmlns:a16="http://schemas.microsoft.com/office/drawing/2014/main" id="{639FD34A-8AD6-F8E1-1CA6-3D8A69F295FA}"/>
                </a:ext>
              </a:extLst>
            </p:cNvPr>
            <p:cNvSpPr/>
            <p:nvPr/>
          </p:nvSpPr>
          <p:spPr>
            <a:xfrm>
              <a:off x="-3318935" y="7962900"/>
              <a:ext cx="3352800"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6AFD3815-8E3D-E3E7-EE15-F809129457FE}"/>
                </a:ext>
              </a:extLst>
            </p:cNvPr>
            <p:cNvSpPr txBox="1"/>
            <p:nvPr/>
          </p:nvSpPr>
          <p:spPr>
            <a:xfrm>
              <a:off x="-3035301" y="8202424"/>
              <a:ext cx="2785534" cy="492443"/>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Nội dung chính</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E1134157-9252-A66A-639C-1D30DEB8D66A}"/>
              </a:ext>
            </a:extLst>
          </p:cNvPr>
          <p:cNvGrpSpPr/>
          <p:nvPr/>
        </p:nvGrpSpPr>
        <p:grpSpPr>
          <a:xfrm>
            <a:off x="15085483" y="7772400"/>
            <a:ext cx="3299885" cy="1371600"/>
            <a:chOff x="-5690423" y="7962900"/>
            <a:chExt cx="5794915" cy="1371600"/>
          </a:xfrm>
        </p:grpSpPr>
        <p:sp>
          <p:nvSpPr>
            <p:cNvPr id="18" name="Cloud 17">
              <a:extLst>
                <a:ext uri="{FF2B5EF4-FFF2-40B4-BE49-F238E27FC236}">
                  <a16:creationId xmlns:a16="http://schemas.microsoft.com/office/drawing/2014/main" id="{650C0ABC-7326-0F09-2D18-4F03A96B3F03}"/>
                </a:ext>
              </a:extLst>
            </p:cNvPr>
            <p:cNvSpPr/>
            <p:nvPr/>
          </p:nvSpPr>
          <p:spPr>
            <a:xfrm>
              <a:off x="-5690423" y="7962900"/>
              <a:ext cx="5724288"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99724BF3-30A7-D41F-5ADF-4453BCA315E7}"/>
                </a:ext>
              </a:extLst>
            </p:cNvPr>
            <p:cNvSpPr txBox="1"/>
            <p:nvPr/>
          </p:nvSpPr>
          <p:spPr>
            <a:xfrm>
              <a:off x="-5336164" y="8072380"/>
              <a:ext cx="5440656" cy="892552"/>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Cuối thư:</a:t>
              </a:r>
            </a:p>
            <a:p>
              <a:pPr algn="ctr"/>
              <a:r>
                <a:rPr lang="en-US" sz="2600" b="1" dirty="0">
                  <a:solidFill>
                    <a:srgbClr val="C00000"/>
                  </a:solidFill>
                  <a:latin typeface="Cambria" panose="02040503050406030204" pitchFamily="18" charset="0"/>
                  <a:ea typeface="Cambria" panose="02040503050406030204" pitchFamily="18" charset="0"/>
                </a:rPr>
                <a:t>Lời chúc, lời chào…</a:t>
              </a:r>
              <a:endParaRPr lang="vi-VN" sz="2600" b="1" dirty="0">
                <a:solidFill>
                  <a:srgbClr val="C000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EBA06EE2-BDBE-5637-4873-81DEA99A46C1}"/>
              </a:ext>
            </a:extLst>
          </p:cNvPr>
          <p:cNvGrpSpPr/>
          <p:nvPr/>
        </p:nvGrpSpPr>
        <p:grpSpPr>
          <a:xfrm>
            <a:off x="12801600" y="9144000"/>
            <a:ext cx="1699685" cy="762000"/>
            <a:chOff x="-5690423" y="7962900"/>
            <a:chExt cx="5794915" cy="1371600"/>
          </a:xfrm>
        </p:grpSpPr>
        <p:sp>
          <p:nvSpPr>
            <p:cNvPr id="21" name="Cloud 20">
              <a:extLst>
                <a:ext uri="{FF2B5EF4-FFF2-40B4-BE49-F238E27FC236}">
                  <a16:creationId xmlns:a16="http://schemas.microsoft.com/office/drawing/2014/main" id="{3A74E35A-B93F-2B95-181A-17D72F4FEA5F}"/>
                </a:ext>
              </a:extLst>
            </p:cNvPr>
            <p:cNvSpPr/>
            <p:nvPr/>
          </p:nvSpPr>
          <p:spPr>
            <a:xfrm>
              <a:off x="-5690423" y="7962900"/>
              <a:ext cx="5724288" cy="137160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id="{E09DAE32-00AF-E9D5-F5CC-16F6412252AB}"/>
                </a:ext>
              </a:extLst>
            </p:cNvPr>
            <p:cNvSpPr txBox="1"/>
            <p:nvPr/>
          </p:nvSpPr>
          <p:spPr>
            <a:xfrm>
              <a:off x="-5336164" y="8072380"/>
              <a:ext cx="5440656" cy="492443"/>
            </a:xfrm>
            <a:prstGeom prst="rect">
              <a:avLst/>
            </a:prstGeom>
            <a:noFill/>
          </p:spPr>
          <p:txBody>
            <a:bodyPr wrap="square" rtlCol="0">
              <a:spAutoFit/>
            </a:bodyPr>
            <a:lstStyle/>
            <a:p>
              <a:pPr algn="ctr"/>
              <a:r>
                <a:rPr lang="en-US" sz="2600" b="1" dirty="0">
                  <a:solidFill>
                    <a:srgbClr val="C00000"/>
                  </a:solidFill>
                  <a:latin typeface="Cambria" panose="02040503050406030204" pitchFamily="18" charset="0"/>
                  <a:ea typeface="Cambria" panose="02040503050406030204" pitchFamily="18" charset="0"/>
                </a:rPr>
                <a:t>Chữ kí</a:t>
              </a:r>
              <a:endParaRPr lang="vi-VN" sz="26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5475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65373">
            <a:off x="-1006374" y="2977097"/>
            <a:ext cx="7895245" cy="8097687"/>
          </a:xfrm>
          <a:custGeom>
            <a:avLst/>
            <a:gdLst/>
            <a:ahLst/>
            <a:cxnLst/>
            <a:rect l="l" t="t" r="r" b="b"/>
            <a:pathLst>
              <a:path w="7895245" h="8097687">
                <a:moveTo>
                  <a:pt x="0" y="0"/>
                </a:moveTo>
                <a:lnTo>
                  <a:pt x="7895245" y="0"/>
                </a:lnTo>
                <a:lnTo>
                  <a:pt x="7895245" y="8097687"/>
                </a:lnTo>
                <a:lnTo>
                  <a:pt x="0" y="8097687"/>
                </a:lnTo>
                <a:lnTo>
                  <a:pt x="0" y="0"/>
                </a:lnTo>
                <a:close/>
              </a:path>
            </a:pathLst>
          </a:custGeom>
          <a:blipFill>
            <a:blip r:embed="rId2"/>
            <a:stretch>
              <a:fillRect/>
            </a:stretch>
          </a:blipFill>
        </p:spPr>
        <p:txBody>
          <a:bodyPr/>
          <a:lstStyle/>
          <a:p>
            <a:endParaRPr lang="vi-VN"/>
          </a:p>
        </p:txBody>
      </p:sp>
      <p:sp>
        <p:nvSpPr>
          <p:cNvPr id="3" name="Freeform 3"/>
          <p:cNvSpPr/>
          <p:nvPr/>
        </p:nvSpPr>
        <p:spPr>
          <a:xfrm rot="401906">
            <a:off x="3246800" y="-129969"/>
            <a:ext cx="4056625" cy="9716467"/>
          </a:xfrm>
          <a:custGeom>
            <a:avLst/>
            <a:gdLst/>
            <a:ahLst/>
            <a:cxnLst/>
            <a:rect l="l" t="t" r="r" b="b"/>
            <a:pathLst>
              <a:path w="4056625" h="9716467">
                <a:moveTo>
                  <a:pt x="0" y="0"/>
                </a:moveTo>
                <a:lnTo>
                  <a:pt x="4056625" y="0"/>
                </a:lnTo>
                <a:lnTo>
                  <a:pt x="4056625" y="9716467"/>
                </a:lnTo>
                <a:lnTo>
                  <a:pt x="0" y="9716467"/>
                </a:lnTo>
                <a:lnTo>
                  <a:pt x="0" y="0"/>
                </a:lnTo>
                <a:close/>
              </a:path>
            </a:pathLst>
          </a:custGeom>
          <a:blipFill>
            <a:blip r:embed="rId3"/>
            <a:stretch>
              <a:fillRect/>
            </a:stretch>
          </a:blipFill>
        </p:spPr>
        <p:txBody>
          <a:bodyPr/>
          <a:lstStyle/>
          <a:p>
            <a:endParaRPr lang="vi-VN"/>
          </a:p>
        </p:txBody>
      </p:sp>
      <p:sp>
        <p:nvSpPr>
          <p:cNvPr id="8" name="Freeform 8"/>
          <p:cNvSpPr/>
          <p:nvPr/>
        </p:nvSpPr>
        <p:spPr>
          <a:xfrm rot="-1008240">
            <a:off x="553830" y="888301"/>
            <a:ext cx="1579055" cy="4114800"/>
          </a:xfrm>
          <a:custGeom>
            <a:avLst/>
            <a:gdLst/>
            <a:ahLst/>
            <a:cxnLst/>
            <a:rect l="l" t="t" r="r" b="b"/>
            <a:pathLst>
              <a:path w="1579055" h="4114800">
                <a:moveTo>
                  <a:pt x="0" y="0"/>
                </a:moveTo>
                <a:lnTo>
                  <a:pt x="1579055" y="0"/>
                </a:lnTo>
                <a:lnTo>
                  <a:pt x="1579055" y="4114800"/>
                </a:lnTo>
                <a:lnTo>
                  <a:pt x="0" y="4114800"/>
                </a:lnTo>
                <a:lnTo>
                  <a:pt x="0" y="0"/>
                </a:lnTo>
                <a:close/>
              </a:path>
            </a:pathLst>
          </a:custGeom>
          <a:blipFill>
            <a:blip r:embed="rId4"/>
            <a:stretch>
              <a:fillRect/>
            </a:stretch>
          </a:blipFill>
        </p:spPr>
        <p:txBody>
          <a:bodyPr/>
          <a:lstStyle/>
          <a:p>
            <a:endParaRPr lang="vi-VN"/>
          </a:p>
        </p:txBody>
      </p:sp>
      <p:sp>
        <p:nvSpPr>
          <p:cNvPr id="10" name="Freeform 10"/>
          <p:cNvSpPr/>
          <p:nvPr/>
        </p:nvSpPr>
        <p:spPr>
          <a:xfrm rot="-598106">
            <a:off x="15049843" y="9155480"/>
            <a:ext cx="2481029" cy="1513428"/>
          </a:xfrm>
          <a:custGeom>
            <a:avLst/>
            <a:gdLst/>
            <a:ahLst/>
            <a:cxnLst/>
            <a:rect l="l" t="t" r="r" b="b"/>
            <a:pathLst>
              <a:path w="2481029" h="1513428">
                <a:moveTo>
                  <a:pt x="0" y="0"/>
                </a:moveTo>
                <a:lnTo>
                  <a:pt x="2481029" y="0"/>
                </a:lnTo>
                <a:lnTo>
                  <a:pt x="2481029" y="1513427"/>
                </a:lnTo>
                <a:lnTo>
                  <a:pt x="0" y="1513427"/>
                </a:lnTo>
                <a:lnTo>
                  <a:pt x="0" y="0"/>
                </a:lnTo>
                <a:close/>
              </a:path>
            </a:pathLst>
          </a:custGeom>
          <a:blipFill>
            <a:blip r:embed="rId5"/>
            <a:stretch>
              <a:fillRect/>
            </a:stretch>
          </a:blipFill>
        </p:spPr>
        <p:txBody>
          <a:bodyPr/>
          <a:lstStyle/>
          <a:p>
            <a:endParaRPr lang="vi-VN"/>
          </a:p>
        </p:txBody>
      </p:sp>
      <p:sp>
        <p:nvSpPr>
          <p:cNvPr id="14" name="Rectangle: Rounded Corners 13">
            <a:extLst>
              <a:ext uri="{FF2B5EF4-FFF2-40B4-BE49-F238E27FC236}">
                <a16:creationId xmlns:a16="http://schemas.microsoft.com/office/drawing/2014/main" id="{C961C434-C040-3EF1-5E30-09BC4041243B}"/>
              </a:ext>
            </a:extLst>
          </p:cNvPr>
          <p:cNvSpPr/>
          <p:nvPr/>
        </p:nvSpPr>
        <p:spPr>
          <a:xfrm>
            <a:off x="7890129" y="443417"/>
            <a:ext cx="9829800" cy="4242883"/>
          </a:xfrm>
          <a:prstGeom prst="roundRect">
            <a:avLst/>
          </a:prstGeom>
          <a:noFill/>
          <a:ln w="41275" cmpd="db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D69B4EE6-D3B5-4325-6745-A2D08392DB07}"/>
              </a:ext>
            </a:extLst>
          </p:cNvPr>
          <p:cNvSpPr txBox="1"/>
          <p:nvPr/>
        </p:nvSpPr>
        <p:spPr>
          <a:xfrm>
            <a:off x="8153637" y="1226313"/>
            <a:ext cx="9295926" cy="2554545"/>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a. Bức thư trên của ai gửi cho ai? Nhờ đâu mà em biết?</a:t>
            </a:r>
          </a:p>
          <a:p>
            <a:pPr algn="just"/>
            <a:r>
              <a:rPr lang="en-US" sz="4000" b="1" dirty="0">
                <a:latin typeface="Cambria" panose="02040503050406030204" pitchFamily="18" charset="0"/>
                <a:ea typeface="Cambria" panose="02040503050406030204" pitchFamily="18" charset="0"/>
              </a:rPr>
              <a:t>b. Bức thư trên gồm mấy phần? Nêu nội dung chính của từng phần?</a:t>
            </a:r>
            <a:endParaRPr lang="vi-VN" sz="40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550F317-3966-5E78-4FCD-2C2D7CCF3D72}"/>
              </a:ext>
            </a:extLst>
          </p:cNvPr>
          <p:cNvSpPr txBox="1"/>
          <p:nvPr/>
        </p:nvSpPr>
        <p:spPr>
          <a:xfrm>
            <a:off x="11125200" y="641538"/>
            <a:ext cx="3352800" cy="584775"/>
          </a:xfrm>
          <a:prstGeom prst="rect">
            <a:avLst/>
          </a:prstGeom>
          <a:noFill/>
        </p:spPr>
        <p:txBody>
          <a:bodyPr wrap="square" rtlCol="0">
            <a:spAutoFit/>
          </a:bodyPr>
          <a:lstStyle/>
          <a:p>
            <a:pPr algn="ctr"/>
            <a:r>
              <a:rPr lang="en-US" sz="3200" b="1" dirty="0">
                <a:solidFill>
                  <a:srgbClr val="C00000"/>
                </a:solidFill>
                <a:latin typeface="Cambria" panose="02040503050406030204" pitchFamily="18" charset="0"/>
                <a:ea typeface="Cambria" panose="02040503050406030204" pitchFamily="18" charset="0"/>
              </a:rPr>
              <a:t>Thảo luận</a:t>
            </a:r>
            <a:endParaRPr lang="vi-VN" sz="3200" b="1"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12761479" y="4557200"/>
            <a:ext cx="6297283" cy="7280096"/>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50809" y="-7457542"/>
            <a:ext cx="7908954" cy="8111748"/>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6656486" y="876602"/>
            <a:ext cx="11272813" cy="10948719"/>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4081691" y="9662360"/>
            <a:ext cx="10618673" cy="4751856"/>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2531019" y="663202"/>
            <a:ext cx="13238910" cy="8671486"/>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14906418" y="-1044619"/>
            <a:ext cx="5075810" cy="7632797"/>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9810701" y="8379055"/>
            <a:ext cx="10191435" cy="3095648"/>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12217518" y="4741036"/>
            <a:ext cx="3139207" cy="3231499"/>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10408788" y="4731382"/>
            <a:ext cx="2501422" cy="43163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7474017" y="6629637"/>
            <a:ext cx="3689386" cy="2161577"/>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11273594" y="6561971"/>
            <a:ext cx="2608306" cy="2753288"/>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1295400" y="838192"/>
            <a:ext cx="19828974" cy="5473623"/>
          </a:xfrm>
          <a:prstGeom prst="rect">
            <a:avLst/>
          </a:prstGeom>
        </p:spPr>
      </p:pic>
    </p:spTree>
    <p:extLst>
      <p:ext uri="{BB962C8B-B14F-4D97-AF65-F5344CB8AC3E}">
        <p14:creationId xmlns:p14="http://schemas.microsoft.com/office/powerpoint/2010/main" val="4218638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325</Words>
  <Application>Microsoft Office PowerPoint</Application>
  <PresentationFormat>Custom</PresentationFormat>
  <Paragraphs>20</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Times New Roman</vt:lpstr>
      <vt:lpstr>Cambria</vt:lpstr>
      <vt:lpstr>SVN-Newton</vt:lpstr>
      <vt:lpstr>#9Slide07 HoneyCream</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Thu Trang</cp:lastModifiedBy>
  <cp:revision>6</cp:revision>
  <dcterms:created xsi:type="dcterms:W3CDTF">2006-08-16T00:00:00Z</dcterms:created>
  <dcterms:modified xsi:type="dcterms:W3CDTF">2023-12-20T14:56:25Z</dcterms:modified>
  <dc:identifier>DAF0bnvsyG4</dc:identifier>
</cp:coreProperties>
</file>