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58" r:id="rId2"/>
    <p:sldId id="262" r:id="rId3"/>
    <p:sldId id="300" r:id="rId4"/>
    <p:sldId id="287" r:id="rId5"/>
    <p:sldId id="267" r:id="rId6"/>
    <p:sldId id="274" r:id="rId7"/>
    <p:sldId id="275" r:id="rId8"/>
    <p:sldId id="292" r:id="rId9"/>
    <p:sldId id="277" r:id="rId10"/>
    <p:sldId id="278" r:id="rId11"/>
    <p:sldId id="296" r:id="rId12"/>
    <p:sldId id="281" r:id="rId13"/>
    <p:sldId id="285" r:id="rId14"/>
  </p:sldIdLst>
  <p:sldSz cx="12192000" cy="6858000"/>
  <p:notesSz cx="6858000" cy="9144000"/>
  <p:embeddedFontLst>
    <p:embeddedFont>
      <p:font typeface="#9Slide03 Montserrat Black" panose="020B0604020202020204" charset="0"/>
      <p:bold r:id="rId16"/>
    </p:embeddedFont>
    <p:embeddedFont>
      <p:font typeface="#9Slide05 SVNUT Triumph" panose="00000500000000000000" charset="0"/>
      <p:italic r:id="rId17"/>
    </p:embeddedFont>
    <p:embeddedFont>
      <p:font typeface="#9Slide07 HoneyCream" panose="020B0604020202020204" charset="0"/>
      <p:regular r:id="rId18"/>
    </p:embeddedFont>
    <p:embeddedFont>
      <p:font typeface="#9Slide07 IcielBC Cubano Normal" panose="020B0604020202020204" charset="0"/>
      <p:regular r:id="rId19"/>
    </p:embeddedFont>
    <p:embeddedFont>
      <p:font typeface="#9Slide07 IcielStormtrooper" panose="020B0604020202020204" charset="0"/>
      <p:regular r:id="rId20"/>
    </p:embeddedFont>
    <p:embeddedFont>
      <p:font typeface="#9Slide07 Stormtrooper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Lobster" panose="00000500000000000000" pitchFamily="2" charset="0"/>
      <p:regular r:id="rId32"/>
    </p:embeddedFont>
    <p:embeddedFont>
      <p:font typeface="SVN-Poky'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EBAE82-2DB8-47BA-BC20-147D7B7DFE1A}" v="3" dt="2023-09-27T05:20:47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52850-BB54-401F-806E-8E79CEC5D416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EB39E-A4CA-4643-8103-8EC0EEA5D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1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FEEDB-9482-4925-903A-11F563459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3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0CFD-2498-469F-AD53-D9D18FA1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3C9A-8C9E-401F-9DD9-CC26421E1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BCD4D-CFB0-4594-A504-1614ABA4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9BD5B-A441-4540-AEFA-D0660964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B0A80-4F00-4D00-B109-9AE85C22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82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70936-CA84-4F44-8B87-01E19C28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B08AA-8811-4CF4-A9FF-EB21B9087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A95F0-ED17-4DD6-93D4-8E4C0522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F1F13-A741-4B23-930A-03059057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473FC-4B1E-4374-AAB2-43D145EE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5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AB528F-9CFF-4CCF-92B7-77AB257E2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520BC-0EB5-405A-BF09-289A3345E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0805D-CE10-4680-84A2-5ECDB57E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ADB97-50E7-429D-8DCB-4F18FF7F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1019E-975C-41C7-96B1-A587E5D3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06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C57E-2294-43A8-9B5B-FA6B10A45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24BF1-E5B3-4DD1-B662-463A3C0EF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B025-5C22-4A31-9571-72483409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E339-E24F-4988-A9BB-E784E1C4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33056-F13E-4608-A334-08AB09F1E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57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0D7F-44A4-4B72-BF56-6528C4E9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D0D5D-8F20-4134-A573-127154E01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05DDF-947E-4137-9F85-A1490792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5B9BD-62F3-4571-8222-6D2629E5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BC3A7-5F90-4F23-83D4-76D3C987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32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7527-0C7D-4639-A057-F5F177A0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FA739-0885-4354-8A69-B4F8EEC56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248E2-C242-450D-BC10-380D3C10A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15405-EBC1-4193-BC83-171402AD0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D0142-2F0D-4CBE-9688-3A634B99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9AC2F-B12F-4C79-8CBD-02E39F09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15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E129-9C2C-42D7-95E2-5AE9F15D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F785C-F753-4620-8B09-BAFFD8730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FE540-48D2-4F5C-A7DC-EDBB94FA1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B4471-4278-4C38-A6DC-0F742C1C2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DF9BB-372B-46A3-8107-76000D001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9BBA95-5A2A-46C8-86D8-C97B549D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6F0657-D697-47A0-AB84-60B27B13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42705-2561-40EE-A32C-66B0C4C6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094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4D91-2952-4D6F-ABA5-B8B68AE1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0A839-BE51-47CA-9E7D-D2DE0970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57179-81DE-4D9D-B832-386870DF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24124-2106-45B2-9532-4C3BFBC2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4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D3494-EB1E-4540-A06B-EB52409F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75EEC2-C558-445C-A08C-10D98A25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ACBBF-A621-47BA-B7DA-A29B2301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1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38A5-DFF0-45A3-AEAD-D043B9B9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91CA2-09F5-47E1-8FF3-B510E9B6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78B68-CC36-4B73-A330-E1F448973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11C0C-735A-4620-84B4-9DB70247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E8531-A590-455F-8357-E56E54489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8D897-E660-46A1-9974-2D644851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94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A55B-46B8-43EB-BAC9-2E4F19A6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A52C4-82C8-40E7-BC07-BA0F314BA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C690A-3B4D-4586-AD82-AADD87348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B6BF6-728E-4532-B4F0-B14CAAB7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CED7D-182D-40FF-A40D-ECC651B4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DD360-503E-4A8E-B2E3-C24BE526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0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8E994E-8D2E-4A06-AA39-880988C5B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74FE8-2361-461A-936B-4ABCE2B98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29C7C-E818-4AD4-A742-4E3FECADF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BE14-937A-4918-958A-159F5D5CD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F7856-B5F9-4964-A08B-7C1BB6A43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76BD9D-EFF1-4FC1-8706-D87764F0AA45}"/>
              </a:ext>
            </a:extLst>
          </p:cNvPr>
          <p:cNvSpPr txBox="1">
            <a:spLocks/>
          </p:cNvSpPr>
          <p:nvPr userDrawn="1"/>
        </p:nvSpPr>
        <p:spPr>
          <a:xfrm>
            <a:off x="-392084" y="-35877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B6631"/>
                </a:solidFill>
                <a:effectLst/>
                <a:uLnTx/>
                <a:uFillTx/>
                <a:latin typeface="SVN-Poky's" panose="020B0606040200020203" pitchFamily="34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6631"/>
                </a:solidFill>
                <a:effectLst/>
                <a:uLnTx/>
                <a:uFillTx/>
                <a:latin typeface="SVN-Poky's" panose="020B0606040200020203" pitchFamily="34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680893-2517-41BC-8238-2EE525B17CC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098876" y="58757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EE07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E07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CE81D-9109-4A83-82C0-31546DF0C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559BF12-83A7-4956-866C-8466F8E89802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0.png"/><Relationship Id="rId12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0.png"/><Relationship Id="rId12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png"/><Relationship Id="rId3" Type="http://schemas.microsoft.com/office/2007/relationships/hdphoto" Target="../media/hdphoto15.wdp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17" Type="http://schemas.openxmlformats.org/officeDocument/2006/relationships/image" Target="../media/image29.jpeg"/><Relationship Id="rId2" Type="http://schemas.openxmlformats.org/officeDocument/2006/relationships/image" Target="../media/image26.png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microsoft.com/office/2007/relationships/hdphoto" Target="../media/hdphoto10.wdp"/><Relationship Id="rId15" Type="http://schemas.openxmlformats.org/officeDocument/2006/relationships/image" Target="../media/image28.png"/><Relationship Id="rId10" Type="http://schemas.microsoft.com/office/2007/relationships/hdphoto" Target="../media/hdphoto12.wdp"/><Relationship Id="rId4" Type="http://schemas.openxmlformats.org/officeDocument/2006/relationships/image" Target="../media/image22.png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microsoft.com/office/2007/relationships/hdphoto" Target="../media/hdphoto15.wdp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AEF0"/>
            </a:gs>
            <a:gs pos="100000">
              <a:srgbClr val="E0EEF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712430-454E-44C9-A432-A6A3185747CF}"/>
              </a:ext>
            </a:extLst>
          </p:cNvPr>
          <p:cNvSpPr/>
          <p:nvPr/>
        </p:nvSpPr>
        <p:spPr>
          <a:xfrm>
            <a:off x="6717604" y="5003800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5E1415-03DC-4ADE-B5AF-DF0FE14CFBF4}"/>
              </a:ext>
            </a:extLst>
          </p:cNvPr>
          <p:cNvSpPr/>
          <p:nvPr/>
        </p:nvSpPr>
        <p:spPr>
          <a:xfrm>
            <a:off x="3620910" y="4839503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D19F815-8335-49F7-B86A-B77BAA5CF2E4}"/>
              </a:ext>
            </a:extLst>
          </p:cNvPr>
          <p:cNvSpPr/>
          <p:nvPr/>
        </p:nvSpPr>
        <p:spPr>
          <a:xfrm>
            <a:off x="7011613" y="2347415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77" y="2374095"/>
            <a:ext cx="9548168" cy="46947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4722EE5-9D31-451B-9512-6F794AF8DCF0}"/>
              </a:ext>
            </a:extLst>
          </p:cNvPr>
          <p:cNvSpPr/>
          <p:nvPr/>
        </p:nvSpPr>
        <p:spPr>
          <a:xfrm>
            <a:off x="-25401" y="4801448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155252-DB8A-49A8-82B4-55153A8A6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734815" y="2374095"/>
            <a:ext cx="2808286" cy="30423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132B8-DEC7-4E77-928B-C9E21B530130}"/>
              </a:ext>
            </a:extLst>
          </p:cNvPr>
          <p:cNvGrpSpPr/>
          <p:nvPr/>
        </p:nvGrpSpPr>
        <p:grpSpPr>
          <a:xfrm>
            <a:off x="2252089" y="-717641"/>
            <a:ext cx="2865120" cy="4037658"/>
            <a:chOff x="1815291" y="-39347"/>
            <a:chExt cx="2865120" cy="2654054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1CB5AF6-4363-419C-A8F6-22270450C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C30715-E3D2-4C71-9594-6528232B86B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999EA-82B2-46DC-B271-0B58B247EAFF}"/>
              </a:ext>
            </a:extLst>
          </p:cNvPr>
          <p:cNvGrpSpPr/>
          <p:nvPr/>
        </p:nvGrpSpPr>
        <p:grpSpPr>
          <a:xfrm>
            <a:off x="3006477" y="-437512"/>
            <a:ext cx="2865120" cy="3086952"/>
            <a:chOff x="1815291" y="342048"/>
            <a:chExt cx="2865120" cy="3086952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E1DAA89-6A10-4F37-8DB1-26B31CF2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568A72-CF17-405E-9A4D-DFB75CE8560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38ECE14-3D55-4459-A278-4290A96369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>
            <a:off x="9905506" y="4035368"/>
            <a:ext cx="2525749" cy="3220278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7D4A3DC6-5D78-45B0-BF01-3EEA9B1693B5}"/>
              </a:ext>
            </a:extLst>
          </p:cNvPr>
          <p:cNvSpPr/>
          <p:nvPr/>
        </p:nvSpPr>
        <p:spPr>
          <a:xfrm>
            <a:off x="6422082" y="254587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D0AF9B8-D69E-4E44-86A9-0341D4373A74}"/>
              </a:ext>
            </a:extLst>
          </p:cNvPr>
          <p:cNvSpPr/>
          <p:nvPr/>
        </p:nvSpPr>
        <p:spPr>
          <a:xfrm rot="10800000">
            <a:off x="407403" y="542394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2F3478-F171-439E-AA09-8BF86E07DB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-17847" y="2710622"/>
            <a:ext cx="2564624" cy="32202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F2B114-EABC-412E-90F0-9505830383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7035917" y="5427982"/>
            <a:ext cx="1654900" cy="1593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81EEEB-4A4E-4736-8F65-AC27392DFD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542486" y="-183337"/>
            <a:ext cx="2666512" cy="26809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64048" y="3988383"/>
            <a:ext cx="2617404" cy="2947831"/>
            <a:chOff x="2264048" y="3988383"/>
            <a:chExt cx="2617404" cy="29478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A9EB49A-395A-4664-B853-D6E78B8FA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9352" b="92963" l="14792" r="36250">
                          <a14:foregroundMark x1="26667" y1="49444" x2="26667" y2="49444"/>
                          <a14:foregroundMark x1="15833" y1="65741" x2="15833" y2="65741"/>
                          <a14:foregroundMark x1="14792" y1="66111" x2="14792" y2="66111"/>
                          <a14:foregroundMark x1="27083" y1="90185" x2="27083" y2="90185"/>
                          <a14:foregroundMark x1="27031" y1="92685" x2="27031" y2="92963"/>
                          <a14:backgroundMark x1="19844" y1="52315" x2="17760" y2="56389"/>
                          <a14:backgroundMark x1="20000" y1="56667" x2="20000" y2="56667"/>
                          <a14:backgroundMark x1="19427" y1="51574" x2="22031" y2="52500"/>
                          <a14:backgroundMark x1="20781" y1="53333" x2="21094" y2="54074"/>
                        </a14:backgroundRemoval>
                      </a14:imgEffect>
                    </a14:imgLayer>
                  </a14:imgProps>
                </a:ext>
              </a:extLst>
            </a:blip>
            <a:srcRect l="13864" t="44718" r="61250" b="5454"/>
            <a:stretch/>
          </p:blipFill>
          <p:spPr>
            <a:xfrm>
              <a:off x="2264048" y="3988383"/>
              <a:ext cx="2617404" cy="294783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6CC759-AE48-4C55-8FC7-E21123EFD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824" y="5380416"/>
              <a:ext cx="371570" cy="631862"/>
            </a:xfrm>
            <a:prstGeom prst="rect">
              <a:avLst/>
            </a:prstGeom>
          </p:spPr>
        </p:pic>
      </p:grpSp>
      <p:pic>
        <p:nvPicPr>
          <p:cNvPr id="94" name="Picture 9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57D02C-3ED3-46E9-AF0B-33F2767836B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8431668" y="5713803"/>
            <a:ext cx="955708" cy="96217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AE37551-A577-4229-BFDC-55A4AAB8D4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0022644" y="5765366"/>
            <a:ext cx="941313" cy="89577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98DE5E0-3937-44DC-8F2A-8E9DC1F2322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9269625" y="5771509"/>
            <a:ext cx="716854" cy="64445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4A8E903-C8C1-45A7-A051-C11DA56DE2B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6438232" y="5986418"/>
            <a:ext cx="688547" cy="6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47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48000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0768 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6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48000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0768 0.0013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0118 0.0067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0118 0.0067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6847313-7490-487A-B649-ED513F1B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4249C11-E777-4E1A-8699-ADDE83EBC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9253729" y="3592784"/>
            <a:ext cx="3133626" cy="3394761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A4B9D67-185F-4284-9F94-34BB43AABC42}"/>
              </a:ext>
            </a:extLst>
          </p:cNvPr>
          <p:cNvSpPr/>
          <p:nvPr/>
        </p:nvSpPr>
        <p:spPr>
          <a:xfrm>
            <a:off x="315463" y="456202"/>
            <a:ext cx="11655820" cy="6043449"/>
          </a:xfrm>
          <a:prstGeom prst="roundRect">
            <a:avLst>
              <a:gd name="adj" fmla="val 5190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74">
            <a:extLst>
              <a:ext uri="{FF2B5EF4-FFF2-40B4-BE49-F238E27FC236}">
                <a16:creationId xmlns:a16="http://schemas.microsoft.com/office/drawing/2014/main" id="{1F79EB13-6007-48B8-9900-88B4F1B06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44" y="110357"/>
            <a:ext cx="1515539" cy="921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FFED3B-F4C5-4A1B-8D34-F8541BFB2226}"/>
              </a:ext>
            </a:extLst>
          </p:cNvPr>
          <p:cNvSpPr txBox="1"/>
          <p:nvPr/>
        </p:nvSpPr>
        <p:spPr>
          <a:xfrm>
            <a:off x="757316" y="1444856"/>
            <a:ext cx="10772114" cy="1191816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dẻo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60 cm.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E409A-0D5B-4C5D-8DC6-79BED8F71DF1}"/>
              </a:ext>
            </a:extLst>
          </p:cNvPr>
          <p:cNvSpPr txBox="1"/>
          <p:nvPr/>
        </p:nvSpPr>
        <p:spPr>
          <a:xfrm>
            <a:off x="523342" y="4573877"/>
            <a:ext cx="7471836" cy="1736646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Nếu uốn cong ống và làm lại như trên, em có thấy bóng đèn không?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Thực hiện thí nghiệm để kiểm tra dự đoán.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Hãy giải thích kết quả thí nghiệm.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76739F-0E83-4C79-89FC-43FB793BF3FC}"/>
              </a:ext>
            </a:extLst>
          </p:cNvPr>
          <p:cNvSpPr txBox="1"/>
          <p:nvPr/>
        </p:nvSpPr>
        <p:spPr>
          <a:xfrm>
            <a:off x="523342" y="2757003"/>
            <a:ext cx="7471836" cy="1736646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4).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5343D2-AA18-4EDC-B5EC-CBF728A359B1}"/>
              </a:ext>
            </a:extLst>
          </p:cNvPr>
          <p:cNvSpPr txBox="1"/>
          <p:nvPr/>
        </p:nvSpPr>
        <p:spPr>
          <a:xfrm>
            <a:off x="1299576" y="798525"/>
            <a:ext cx="10538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 sáng truyền thẳng trong không khí?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</a:endParaRPr>
          </a:p>
        </p:txBody>
      </p:sp>
      <p:pic>
        <p:nvPicPr>
          <p:cNvPr id="7170" name="Picture 2" descr="Khoa học lớp 4 Kết nối tri thức Bài 8: Ánh sáng và sự truyền ánh sá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09" y="2920788"/>
            <a:ext cx="3631882" cy="329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0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6847313-7490-487A-B649-ED513F1B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4249C11-E777-4E1A-8699-ADDE83EBC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9253729" y="3592784"/>
            <a:ext cx="3133626" cy="3394761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A4B9D67-185F-4284-9F94-34BB43AABC42}"/>
              </a:ext>
            </a:extLst>
          </p:cNvPr>
          <p:cNvSpPr/>
          <p:nvPr/>
        </p:nvSpPr>
        <p:spPr>
          <a:xfrm>
            <a:off x="315463" y="456202"/>
            <a:ext cx="11655820" cy="6043449"/>
          </a:xfrm>
          <a:prstGeom prst="roundRect">
            <a:avLst>
              <a:gd name="adj" fmla="val 5190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74">
            <a:extLst>
              <a:ext uri="{FF2B5EF4-FFF2-40B4-BE49-F238E27FC236}">
                <a16:creationId xmlns:a16="http://schemas.microsoft.com/office/drawing/2014/main" id="{1F79EB13-6007-48B8-9900-88B4F1B06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44" y="110357"/>
            <a:ext cx="1515539" cy="921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FFED3B-F4C5-4A1B-8D34-F8541BFB2226}"/>
              </a:ext>
            </a:extLst>
          </p:cNvPr>
          <p:cNvSpPr txBox="1"/>
          <p:nvPr/>
        </p:nvSpPr>
        <p:spPr>
          <a:xfrm>
            <a:off x="870447" y="1841658"/>
            <a:ext cx="6857906" cy="2826306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Chỉ ra vật phát sáng trong hình.</a:t>
            </a:r>
          </a:p>
          <a:p>
            <a:pPr marL="571500" lvl="0" indent="-571500">
              <a:buFontTx/>
              <a:buChar char="-"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vi-VN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sao người đứng bên đường nhìn thấy ô tô?</a:t>
            </a:r>
          </a:p>
          <a:p>
            <a:pPr marL="571500" lvl="0" indent="-571500">
              <a:buFontTx/>
              <a:buChar char="-"/>
              <a:defRPr/>
            </a:pPr>
            <a:r>
              <a:rPr lang="vi-VN" sz="3200" i="1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đó cần điều kiện gì để có thể nhìn thấy ô tô vào ban đêm.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E409A-0D5B-4C5D-8DC6-79BED8F71DF1}"/>
              </a:ext>
            </a:extLst>
          </p:cNvPr>
          <p:cNvSpPr txBox="1"/>
          <p:nvPr/>
        </p:nvSpPr>
        <p:spPr>
          <a:xfrm>
            <a:off x="1295002" y="5064766"/>
            <a:ext cx="6320220" cy="783193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5343D2-AA18-4EDC-B5EC-CBF728A359B1}"/>
              </a:ext>
            </a:extLst>
          </p:cNvPr>
          <p:cNvSpPr txBox="1"/>
          <p:nvPr/>
        </p:nvSpPr>
        <p:spPr>
          <a:xfrm>
            <a:off x="1299576" y="798525"/>
            <a:ext cx="10538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Quan sát hình 5: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</a:endParaRPr>
          </a:p>
        </p:txBody>
      </p:sp>
      <p:pic>
        <p:nvPicPr>
          <p:cNvPr id="8194" name="Picture 2" descr="Khoa học lớp 4 Kết nối tri thức Bài 8: Ánh sáng và sự truyền ánh sá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16" y="2012047"/>
            <a:ext cx="3680748" cy="3161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7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788714" y="2710737"/>
            <a:ext cx="9145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vi-V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BC Cubano Normal" panose="00000500000000000000" pitchFamily="2" charset="0"/>
              <a:ea typeface="+mn-ea"/>
            </a:endParaRPr>
          </a:p>
        </p:txBody>
      </p:sp>
      <p:pic>
        <p:nvPicPr>
          <p:cNvPr id="10" name="Hình ảnh 24">
            <a:extLst>
              <a:ext uri="{FF2B5EF4-FFF2-40B4-BE49-F238E27FC236}">
                <a16:creationId xmlns:a16="http://schemas.microsoft.com/office/drawing/2014/main" id="{EDAC5B9C-9739-4DF7-83F6-D50E3B2A6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9139613" y="1422313"/>
            <a:ext cx="2927313" cy="28712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6069A9-0C1F-4BC3-A363-4BD452E823E2}"/>
              </a:ext>
            </a:extLst>
          </p:cNvPr>
          <p:cNvGrpSpPr/>
          <p:nvPr/>
        </p:nvGrpSpPr>
        <p:grpSpPr>
          <a:xfrm>
            <a:off x="5446305" y="1911579"/>
            <a:ext cx="1299388" cy="1286788"/>
            <a:chOff x="2612657" y="4823729"/>
            <a:chExt cx="1407447" cy="14233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DD21E9-BF06-453E-ABFA-4F619A7657DD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137D29-68D1-4D15-B830-2CF4D5A912AB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+mn-ea"/>
                  <a:cs typeface="+mn-cs"/>
                </a:rPr>
                <a:t>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Hình chữ nhật: Góc Tròn 18">
            <a:extLst>
              <a:ext uri="{FF2B5EF4-FFF2-40B4-BE49-F238E27FC236}">
                <a16:creationId xmlns:a16="http://schemas.microsoft.com/office/drawing/2014/main" id="{50C09EA3-C48E-4FF3-8881-E833F5503D91}"/>
              </a:ext>
            </a:extLst>
          </p:cNvPr>
          <p:cNvSpPr/>
          <p:nvPr/>
        </p:nvSpPr>
        <p:spPr>
          <a:xfrm>
            <a:off x="650997" y="105264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ình chữ nhật: Góc Tròn 22">
            <a:extLst>
              <a:ext uri="{FF2B5EF4-FFF2-40B4-BE49-F238E27FC236}">
                <a16:creationId xmlns:a16="http://schemas.microsoft.com/office/drawing/2014/main" id="{1DB819E3-C5C3-45BF-98E9-8E0F0875BEE2}"/>
              </a:ext>
            </a:extLst>
          </p:cNvPr>
          <p:cNvSpPr/>
          <p:nvPr/>
        </p:nvSpPr>
        <p:spPr>
          <a:xfrm>
            <a:off x="4729065" y="1948495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Hình chữ nhật: Góc Tròn 26">
            <a:extLst>
              <a:ext uri="{FF2B5EF4-FFF2-40B4-BE49-F238E27FC236}">
                <a16:creationId xmlns:a16="http://schemas.microsoft.com/office/drawing/2014/main" id="{B485C8B9-C719-4F00-9A06-AEBC2FA041DD}"/>
              </a:ext>
            </a:extLst>
          </p:cNvPr>
          <p:cNvSpPr/>
          <p:nvPr/>
        </p:nvSpPr>
        <p:spPr>
          <a:xfrm>
            <a:off x="8550914" y="3199699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0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3642603"/>
            <a:ext cx="12192000" cy="2538413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D5BD0BA-5EAC-4B11-B9AC-DDD9F9E46BEB}"/>
              </a:ext>
            </a:extLst>
          </p:cNvPr>
          <p:cNvSpPr txBox="1"/>
          <p:nvPr/>
        </p:nvSpPr>
        <p:spPr>
          <a:xfrm>
            <a:off x="7788396" y="2208188"/>
            <a:ext cx="490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478A9"/>
                </a:solidFill>
                <a:effectLst/>
                <a:uLnTx/>
                <a:uFillTx/>
                <a:latin typeface="Lobster" panose="00000500000000000000" pitchFamily="2" charset="-93"/>
                <a:ea typeface="+mn-ea"/>
                <a:cs typeface="+mn-cs"/>
              </a:rPr>
              <a:t>TO BE CONTINUED.....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478A9"/>
              </a:solidFill>
              <a:effectLst/>
              <a:uLnTx/>
              <a:uFillTx/>
              <a:latin typeface="Lobster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196942D9-FF5A-40B5-867F-E49B8569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18781905">
            <a:off x="-10837453" y="425205"/>
            <a:ext cx="598779" cy="700179"/>
          </a:xfrm>
          <a:prstGeom prst="rect">
            <a:avLst/>
          </a:prstGeom>
        </p:spPr>
      </p:pic>
      <p:pic>
        <p:nvPicPr>
          <p:cNvPr id="43" name="Picture 62">
            <a:extLst>
              <a:ext uri="{FF2B5EF4-FFF2-40B4-BE49-F238E27FC236}">
                <a16:creationId xmlns:a16="http://schemas.microsoft.com/office/drawing/2014/main" id="{24105908-7E50-428A-943E-EA904F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 rot="18781905">
            <a:off x="-7791523" y="532235"/>
            <a:ext cx="695887" cy="619655"/>
          </a:xfrm>
          <a:prstGeom prst="rect">
            <a:avLst/>
          </a:prstGeom>
        </p:spPr>
      </p:pic>
      <p:pic>
        <p:nvPicPr>
          <p:cNvPr id="44" name="Picture 64">
            <a:extLst>
              <a:ext uri="{FF2B5EF4-FFF2-40B4-BE49-F238E27FC236}">
                <a16:creationId xmlns:a16="http://schemas.microsoft.com/office/drawing/2014/main" id="{E3ED3EFC-3B89-4AF1-87DC-BC31891C2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8781905">
            <a:off x="-4702853" y="495890"/>
            <a:ext cx="663202" cy="572499"/>
          </a:xfrm>
          <a:prstGeom prst="rect">
            <a:avLst/>
          </a:prstGeom>
        </p:spPr>
      </p:pic>
      <p:pic>
        <p:nvPicPr>
          <p:cNvPr id="45" name="Picture 66">
            <a:extLst>
              <a:ext uri="{FF2B5EF4-FFF2-40B4-BE49-F238E27FC236}">
                <a16:creationId xmlns:a16="http://schemas.microsoft.com/office/drawing/2014/main" id="{B8BDB887-DD52-4498-AE22-B11EB7142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3686945">
            <a:off x="12565848" y="466832"/>
            <a:ext cx="716816" cy="579013"/>
          </a:xfrm>
          <a:prstGeom prst="rect">
            <a:avLst/>
          </a:prstGeom>
        </p:spPr>
      </p:pic>
      <p:pic>
        <p:nvPicPr>
          <p:cNvPr id="46" name="Picture 82">
            <a:extLst>
              <a:ext uri="{FF2B5EF4-FFF2-40B4-BE49-F238E27FC236}">
                <a16:creationId xmlns:a16="http://schemas.microsoft.com/office/drawing/2014/main" id="{3C729229-0A2C-429A-8C07-6791492B6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3686945">
            <a:off x="14808393" y="396621"/>
            <a:ext cx="627631" cy="640495"/>
          </a:xfrm>
          <a:prstGeom prst="rect">
            <a:avLst/>
          </a:prstGeom>
        </p:spPr>
      </p:pic>
      <p:pic>
        <p:nvPicPr>
          <p:cNvPr id="47" name="Picture 80">
            <a:extLst>
              <a:ext uri="{FF2B5EF4-FFF2-40B4-BE49-F238E27FC236}">
                <a16:creationId xmlns:a16="http://schemas.microsoft.com/office/drawing/2014/main" id="{CFFCFEE3-66C5-4924-BEF0-167A96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3686945">
            <a:off x="17535497" y="371619"/>
            <a:ext cx="688547" cy="626069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212F5780-4834-46A1-BC7B-307B0D534865}"/>
              </a:ext>
            </a:extLst>
          </p:cNvPr>
          <p:cNvSpPr/>
          <p:nvPr/>
        </p:nvSpPr>
        <p:spPr>
          <a:xfrm rot="19374859">
            <a:off x="7191793" y="2051838"/>
            <a:ext cx="3124389" cy="1664923"/>
          </a:xfrm>
          <a:prstGeom prst="rect">
            <a:avLst/>
          </a:prstGeom>
          <a:solidFill>
            <a:srgbClr val="FEDEEB">
              <a:alpha val="0"/>
            </a:srgbClr>
          </a:solidFill>
          <a:ln w="28575">
            <a:solidFill>
              <a:srgbClr val="A52066">
                <a:alpha val="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131EA8-9918-48DA-B3FC-5765D8809ACE}"/>
              </a:ext>
            </a:extLst>
          </p:cNvPr>
          <p:cNvSpPr txBox="1"/>
          <p:nvPr/>
        </p:nvSpPr>
        <p:spPr>
          <a:xfrm>
            <a:off x="493912" y="4679578"/>
            <a:ext cx="360101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Stormtrooper" panose="020B0500000000000000" pitchFamily="34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5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  <p:pic>
        <p:nvPicPr>
          <p:cNvPr id="16" name="Hình ảnh 12">
            <a:extLst>
              <a:ext uri="{FF2B5EF4-FFF2-40B4-BE49-F238E27FC236}">
                <a16:creationId xmlns:a16="http://schemas.microsoft.com/office/drawing/2014/main" id="{B2CAC329-C0B1-4D51-9A41-4C216EEBB6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9992139" y="2643944"/>
            <a:ext cx="2772905" cy="42140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7D3F393-CB15-448B-AE04-2FF931C6281F}"/>
              </a:ext>
            </a:extLst>
          </p:cNvPr>
          <p:cNvGrpSpPr/>
          <p:nvPr/>
        </p:nvGrpSpPr>
        <p:grpSpPr>
          <a:xfrm>
            <a:off x="1437362" y="3102407"/>
            <a:ext cx="1299388" cy="1286788"/>
            <a:chOff x="2612657" y="4823729"/>
            <a:chExt cx="1407447" cy="142334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8EB3EE-9A35-4C21-8A0D-CF3835576068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45129A-5208-453F-B6A4-7A740C1AE368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1CA62CD-E0E7-4374-BD03-03BAFEB5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718" y="3788871"/>
            <a:ext cx="6466141" cy="25384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thí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nghiệm</a:t>
            </a:r>
            <a:endParaRPr kumimoji="0" lang="en-US" sz="3000" b="1" i="0" u="none" strike="noStrike" kern="1200" cap="none" spc="300" normalizeH="0" baseline="0" noProof="0" dirty="0">
              <a:ln>
                <a:noFill/>
              </a:ln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#9Slide03 Montserrat Black" panose="00000A00000000000000" pitchFamily="2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300" normalizeH="0" baseline="0" noProof="0" dirty="0">
              <a:ln>
                <a:noFill/>
              </a:ln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#9Slide03 Montserrat Black" panose="00000A00000000000000" pitchFamily="2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vi-VN" sz="3000" b="1" spc="300" noProof="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bài: Ánh sáng và sự truyền ánh sáng (Tiết 2)</a:t>
            </a:r>
            <a:endParaRPr kumimoji="0" lang="en-US" sz="3000" b="1" i="0" u="none" strike="noStrike" kern="1200" cap="none" spc="300" normalizeH="0" baseline="0" noProof="0" dirty="0">
              <a:ln>
                <a:noFill/>
              </a:ln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#9Slide03 Montserrat Black" panose="00000A00000000000000" pitchFamily="2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91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4772961" y="2665165"/>
            <a:ext cx="914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vi-V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BC Cubano Normal" panose="00000500000000000000" pitchFamily="2" charset="0"/>
              <a:ea typeface="+mn-e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9AFFBE-D0EA-40D2-8A19-B9828F570E9D}"/>
              </a:ext>
            </a:extLst>
          </p:cNvPr>
          <p:cNvGrpSpPr/>
          <p:nvPr/>
        </p:nvGrpSpPr>
        <p:grpSpPr>
          <a:xfrm>
            <a:off x="5649468" y="2085669"/>
            <a:ext cx="1299388" cy="1286788"/>
            <a:chOff x="2612657" y="4823729"/>
            <a:chExt cx="1407447" cy="14233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476A73-EBBE-4AC1-80A3-7F4D0DF0797E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893D02-F8EC-463C-8CE4-3C49E09BEBCA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EC0B2B1-0A45-4F2E-9D32-CAC925348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06393" y="1427485"/>
            <a:ext cx="2338872" cy="26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9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2376271" y="3444200"/>
            <a:ext cx="91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9AFFBE-D0EA-40D2-8A19-B9828F570E9D}"/>
              </a:ext>
            </a:extLst>
          </p:cNvPr>
          <p:cNvGrpSpPr/>
          <p:nvPr/>
        </p:nvGrpSpPr>
        <p:grpSpPr>
          <a:xfrm>
            <a:off x="5649468" y="2085669"/>
            <a:ext cx="1299388" cy="1286788"/>
            <a:chOff x="2612657" y="4823729"/>
            <a:chExt cx="1407447" cy="14233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476A73-EBBE-4AC1-80A3-7F4D0DF0797E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893D02-F8EC-463C-8CE4-3C49E09BEBCA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white"/>
                  </a:solidFill>
                  <a:latin typeface="#9Slide07 Stormtrooper" panose="020B0500000000000000" pitchFamily="34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EC0B2B1-0A45-4F2E-9D32-CAC925348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06393" y="1427485"/>
            <a:ext cx="2338872" cy="26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5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FF5"/>
            </a:gs>
            <a:gs pos="49000">
              <a:srgbClr val="FEC9DF"/>
            </a:gs>
            <a:gs pos="100000">
              <a:srgbClr val="FEC9D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23337-1B1C-43F5-B162-DBA56B01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6" r="95661" b="5622"/>
          <a:stretch/>
        </p:blipFill>
        <p:spPr>
          <a:xfrm>
            <a:off x="-1" y="0"/>
            <a:ext cx="5916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B8620-8AED-40D9-B6DC-FD6A61A5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2" t="3840" r="-21" b="5622"/>
          <a:stretch/>
        </p:blipFill>
        <p:spPr>
          <a:xfrm>
            <a:off x="11600329" y="2975"/>
            <a:ext cx="591671" cy="6855025"/>
          </a:xfrm>
          <a:prstGeom prst="rect">
            <a:avLst/>
          </a:prstGeom>
        </p:spPr>
      </p:pic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ECEC1EA2-8432-41E9-AC28-3E82F5DEFC18}"/>
              </a:ext>
            </a:extLst>
          </p:cNvPr>
          <p:cNvSpPr/>
          <p:nvPr/>
        </p:nvSpPr>
        <p:spPr>
          <a:xfrm rot="5400000">
            <a:off x="1478297" y="105365"/>
            <a:ext cx="1219201" cy="1008470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CEF48D02-9827-43F3-AB72-790B6CC6DA03}"/>
              </a:ext>
            </a:extLst>
          </p:cNvPr>
          <p:cNvSpPr/>
          <p:nvPr/>
        </p:nvSpPr>
        <p:spPr>
          <a:xfrm rot="5400000">
            <a:off x="2438358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3030C48C-7BDC-4CBD-AD25-0A422FB9EA59}"/>
              </a:ext>
            </a:extLst>
          </p:cNvPr>
          <p:cNvSpPr/>
          <p:nvPr/>
        </p:nvSpPr>
        <p:spPr>
          <a:xfrm rot="5400000">
            <a:off x="333536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5A90237F-C997-477D-96C6-34361ED4B834}"/>
              </a:ext>
            </a:extLst>
          </p:cNvPr>
          <p:cNvSpPr/>
          <p:nvPr/>
        </p:nvSpPr>
        <p:spPr>
          <a:xfrm rot="5400000">
            <a:off x="4230876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EE4669DA-03CB-44E8-9423-0D3F766AD652}"/>
              </a:ext>
            </a:extLst>
          </p:cNvPr>
          <p:cNvSpPr/>
          <p:nvPr/>
        </p:nvSpPr>
        <p:spPr>
          <a:xfrm rot="5400000">
            <a:off x="512537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169236CD-CB46-4627-A451-F428F7981976}"/>
              </a:ext>
            </a:extLst>
          </p:cNvPr>
          <p:cNvSpPr/>
          <p:nvPr/>
        </p:nvSpPr>
        <p:spPr>
          <a:xfrm rot="5400000">
            <a:off x="5992611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DFC982A9-DB9E-4145-A512-0A82D636D457}"/>
              </a:ext>
            </a:extLst>
          </p:cNvPr>
          <p:cNvSpPr/>
          <p:nvPr/>
        </p:nvSpPr>
        <p:spPr>
          <a:xfrm rot="5400000">
            <a:off x="6914362" y="153774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83AB7D25-B888-4B0F-BCA1-D25859173AD6}"/>
              </a:ext>
            </a:extLst>
          </p:cNvPr>
          <p:cNvSpPr/>
          <p:nvPr/>
        </p:nvSpPr>
        <p:spPr>
          <a:xfrm rot="5400000">
            <a:off x="7826327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ABAE8465-BA81-4563-9F41-AD677F8F932D}"/>
              </a:ext>
            </a:extLst>
          </p:cNvPr>
          <p:cNvSpPr/>
          <p:nvPr/>
        </p:nvSpPr>
        <p:spPr>
          <a:xfrm rot="5400000">
            <a:off x="8728976" y="153775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D35D64EC-3569-4FAC-AFFB-A5D75AFD7A9D}"/>
              </a:ext>
            </a:extLst>
          </p:cNvPr>
          <p:cNvSpPr/>
          <p:nvPr/>
        </p:nvSpPr>
        <p:spPr>
          <a:xfrm rot="5400000">
            <a:off x="9640628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55C1316D-DF5B-4ABD-97D4-7AB449C78B79}"/>
              </a:ext>
            </a:extLst>
          </p:cNvPr>
          <p:cNvSpPr/>
          <p:nvPr/>
        </p:nvSpPr>
        <p:spPr>
          <a:xfrm rot="5400000">
            <a:off x="10552279" y="153776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304C54D0-4B42-4F82-9AB2-9C279D7DA4FA}"/>
              </a:ext>
            </a:extLst>
          </p:cNvPr>
          <p:cNvSpPr/>
          <p:nvPr/>
        </p:nvSpPr>
        <p:spPr>
          <a:xfrm rot="5400000">
            <a:off x="468662" y="100803"/>
            <a:ext cx="1219201" cy="1017598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546A82-2DDB-40D2-B030-DEB9C6F58B1D}"/>
              </a:ext>
            </a:extLst>
          </p:cNvPr>
          <p:cNvGrpSpPr/>
          <p:nvPr/>
        </p:nvGrpSpPr>
        <p:grpSpPr>
          <a:xfrm>
            <a:off x="153323" y="1399475"/>
            <a:ext cx="10948491" cy="5392673"/>
            <a:chOff x="153323" y="1399475"/>
            <a:chExt cx="10948491" cy="539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17AF402-7835-4EEE-AF80-A47A0C534F24}"/>
                </a:ext>
              </a:extLst>
            </p:cNvPr>
            <p:cNvSpPr/>
            <p:nvPr/>
          </p:nvSpPr>
          <p:spPr>
            <a:xfrm>
              <a:off x="1033656" y="1399475"/>
              <a:ext cx="10068158" cy="5095947"/>
            </a:xfrm>
            <a:prstGeom prst="roundRect">
              <a:avLst>
                <a:gd name="adj" fmla="val 7355"/>
              </a:avLst>
            </a:prstGeom>
            <a:solidFill>
              <a:srgbClr val="FDC3DB"/>
            </a:solidFill>
            <a:ln w="76200">
              <a:solidFill>
                <a:srgbClr val="FB8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F16229-2EBF-4089-B74B-580E7986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10" b="89945" l="10000" r="90000">
                          <a14:foregroundMark x1="46333" y1="27605" x2="47667" y2="29616"/>
                          <a14:foregroundMark x1="51556" y1="8410" x2="51556" y2="8410"/>
                          <a14:foregroundMark x1="71000" y1="54113" x2="72333" y2="60146"/>
                          <a14:foregroundMark x1="72333" y1="39671" x2="72333" y2="39671"/>
                          <a14:foregroundMark x1="71444" y1="38208" x2="72556" y2="41865"/>
                          <a14:foregroundMark x1="72444" y1="38757" x2="72444" y2="38757"/>
                          <a14:foregroundMark x1="72222" y1="36929" x2="72778" y2="39671"/>
                          <a14:foregroundMark x1="72778" y1="38757" x2="72778" y2="38757"/>
                          <a14:foregroundMark x1="73111" y1="38208" x2="73111" y2="38208"/>
                          <a14:foregroundMark x1="52111" y1="89580" x2="52111" y2="89580"/>
                          <a14:foregroundMark x1="72222" y1="69470" x2="72222" y2="69470"/>
                          <a14:foregroundMark x1="72333" y1="69287" x2="71889" y2="69287"/>
                          <a14:foregroundMark x1="72444" y1="69287" x2="71889" y2="70932"/>
                          <a14:foregroundMark x1="72667" y1="67459" x2="72667" y2="68556"/>
                          <a14:foregroundMark x1="72667" y1="69287" x2="72667" y2="69287"/>
                          <a14:foregroundMark x1="72889" y1="69470" x2="72889" y2="69470"/>
                          <a14:foregroundMark x1="72556" y1="70567" x2="72556" y2="70567"/>
                          <a14:foregroundMark x1="72222" y1="37477" x2="72222" y2="37477"/>
                          <a14:foregroundMark x1="63778" y1="44241" x2="67667" y2="54296"/>
                          <a14:foregroundMark x1="73556" y1="40402" x2="73556" y2="40402"/>
                          <a14:foregroundMark x1="73222" y1="38574" x2="73222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9839">
              <a:off x="153323" y="5667837"/>
              <a:ext cx="1849874" cy="11243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3A8AAE-244B-4F66-9254-458BC2635DC8}"/>
              </a:ext>
            </a:extLst>
          </p:cNvPr>
          <p:cNvGrpSpPr/>
          <p:nvPr/>
        </p:nvGrpSpPr>
        <p:grpSpPr>
          <a:xfrm>
            <a:off x="1163985" y="1191892"/>
            <a:ext cx="9717376" cy="5054904"/>
            <a:chOff x="4657385" y="78283"/>
            <a:chExt cx="2877229" cy="591015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FC9836-E54A-431E-A834-CE949421DF4E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5910158"/>
              <a:chOff x="4950628" y="1331820"/>
              <a:chExt cx="2290742" cy="412036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34C3243-A7A9-455D-91CA-3E414A6561CA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412036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Plaque 1">
                <a:extLst>
                  <a:ext uri="{FF2B5EF4-FFF2-40B4-BE49-F238E27FC236}">
                    <a16:creationId xmlns:a16="http://schemas.microsoft.com/office/drawing/2014/main" id="{45C9B3D2-DA31-49FB-B888-D119E918B68F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186B8EE-D4DF-4AC4-865E-B08C92EE3CEF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0841E9B-6329-44E0-A0F0-7CDDE830A7DD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BAD43D-3CA1-4D25-A2C1-1334F78238C3}"/>
                </a:ext>
              </a:extLst>
            </p:cNvPr>
            <p:cNvSpPr txBox="1"/>
            <p:nvPr/>
          </p:nvSpPr>
          <p:spPr>
            <a:xfrm>
              <a:off x="4854546" y="1289692"/>
              <a:ext cx="2556169" cy="41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Mặt</a:t>
              </a:r>
              <a:r>
                <a:rPr kumimoji="0" lang="vi-VN" alt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trời là vật phát sáng tự nhiên. Con người có thể tạo ra được vật phát sáng, ví dụ: ngọn đuốc, đèn dầu, cây nến, đèn điện,...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Có những vật không phát sáng nhưng được chiếu sáng và phản chiếu ánh sáng chiếu vào nó. Ví dụ: Mặt Trăng, cột điện, tàu hỏa,... Phản chiếu ánh sáng mặt trời chiếu tới chúng.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1450088" y="1417557"/>
            <a:ext cx="91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IcielBC Cubano Normal" panose="00000500000000000000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78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0645DC1E-C823-471A-BB16-E94E935C7495}"/>
              </a:ext>
            </a:extLst>
          </p:cNvPr>
          <p:cNvGrpSpPr/>
          <p:nvPr/>
        </p:nvGrpSpPr>
        <p:grpSpPr>
          <a:xfrm>
            <a:off x="1670107" y="77562"/>
            <a:ext cx="8851785" cy="1803079"/>
            <a:chOff x="2451241" y="-1526424"/>
            <a:chExt cx="8851785" cy="4790052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65E90A7-68B3-4418-BFAD-20F216AC3234}"/>
                </a:ext>
              </a:extLst>
            </p:cNvPr>
            <p:cNvSpPr txBox="1"/>
            <p:nvPr/>
          </p:nvSpPr>
          <p:spPr>
            <a:xfrm>
              <a:off x="3707385" y="2632686"/>
              <a:ext cx="37760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bster" panose="000005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856D412-C812-49D6-AAA3-D4E5A05A9310}"/>
                </a:ext>
              </a:extLst>
            </p:cNvPr>
            <p:cNvSpPr txBox="1"/>
            <p:nvPr/>
          </p:nvSpPr>
          <p:spPr>
            <a:xfrm>
              <a:off x="2451241" y="-1526424"/>
              <a:ext cx="8851785" cy="1676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647570" y="473513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210141" y="4563726"/>
            <a:ext cx="2059477" cy="173736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C676BD-3409-49DC-8B88-EA076B3A1880}"/>
              </a:ext>
            </a:extLst>
          </p:cNvPr>
          <p:cNvSpPr txBox="1"/>
          <p:nvPr/>
        </p:nvSpPr>
        <p:spPr>
          <a:xfrm>
            <a:off x="4969018" y="1562624"/>
            <a:ext cx="23004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37F986-D485-4B93-8AC6-F51930CDB20E}"/>
              </a:ext>
            </a:extLst>
          </p:cNvPr>
          <p:cNvSpPr txBox="1"/>
          <p:nvPr/>
        </p:nvSpPr>
        <p:spPr>
          <a:xfrm>
            <a:off x="740093" y="1413334"/>
            <a:ext cx="25719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4DA956-F611-4AC0-A905-A33BCFDA8BB5}"/>
              </a:ext>
            </a:extLst>
          </p:cNvPr>
          <p:cNvSpPr txBox="1"/>
          <p:nvPr/>
        </p:nvSpPr>
        <p:spPr>
          <a:xfrm>
            <a:off x="8742575" y="1413334"/>
            <a:ext cx="224772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đom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3396DC-9E9F-4731-A745-5CD9F6ABFDF4}"/>
              </a:ext>
            </a:extLst>
          </p:cNvPr>
          <p:cNvSpPr txBox="1"/>
          <p:nvPr/>
        </p:nvSpPr>
        <p:spPr>
          <a:xfrm>
            <a:off x="2564310" y="-60634"/>
            <a:ext cx="70633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38100">
                  <a:solidFill>
                    <a:srgbClr val="4B241D"/>
                  </a:solidFill>
                </a:ln>
                <a:gradFill>
                  <a:gsLst>
                    <a:gs pos="0">
                      <a:srgbClr val="F7DC4D"/>
                    </a:gs>
                    <a:gs pos="100000">
                      <a:srgbClr val="D7822E"/>
                    </a:gs>
                  </a:gsLst>
                  <a:lin ang="5400000" scaled="1"/>
                </a:gra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Em có</a:t>
            </a:r>
            <a:r>
              <a:rPr kumimoji="0" lang="vi-VN" sz="8800" b="1" i="0" u="none" strike="noStrike" kern="1200" cap="none" spc="0" normalizeH="0" noProof="0" dirty="0">
                <a:ln w="38100">
                  <a:solidFill>
                    <a:srgbClr val="4B241D"/>
                  </a:solidFill>
                </a:ln>
                <a:gradFill>
                  <a:gsLst>
                    <a:gs pos="0">
                      <a:srgbClr val="F7DC4D"/>
                    </a:gs>
                    <a:gs pos="100000">
                      <a:srgbClr val="D7822E"/>
                    </a:gs>
                  </a:gsLst>
                  <a:lin ang="5400000" scaled="1"/>
                </a:gra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biết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srgbClr val="4B241D"/>
                </a:solidFill>
              </a:ln>
              <a:gradFill>
                <a:gsLst>
                  <a:gs pos="0">
                    <a:srgbClr val="F7DC4D"/>
                  </a:gs>
                  <a:gs pos="100000">
                    <a:srgbClr val="D7822E"/>
                  </a:gs>
                </a:gsLst>
                <a:lin ang="5400000" scaled="1"/>
              </a:gra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217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-19707" y="4695244"/>
            <a:ext cx="12192000" cy="1704498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D5BD0BA-5EAC-4B11-B9AC-DDD9F9E46BEB}"/>
              </a:ext>
            </a:extLst>
          </p:cNvPr>
          <p:cNvSpPr txBox="1"/>
          <p:nvPr/>
        </p:nvSpPr>
        <p:spPr>
          <a:xfrm>
            <a:off x="4349091" y="2671736"/>
            <a:ext cx="377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478A9"/>
                </a:solidFill>
                <a:effectLst/>
                <a:uLnTx/>
                <a:uFillTx/>
                <a:latin typeface="Lobster" panose="00000500000000000000" pitchFamily="2" charset="-93"/>
                <a:ea typeface="+mn-ea"/>
                <a:cs typeface="+mn-cs"/>
              </a:rPr>
              <a:t>Loading…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478A9"/>
              </a:solidFill>
              <a:effectLst/>
              <a:uLnTx/>
              <a:uFillTx/>
              <a:latin typeface="Lobster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196942D9-FF5A-40B5-867F-E49B8569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18781905">
            <a:off x="-10837453" y="425205"/>
            <a:ext cx="598779" cy="700179"/>
          </a:xfrm>
          <a:prstGeom prst="rect">
            <a:avLst/>
          </a:prstGeom>
        </p:spPr>
      </p:pic>
      <p:pic>
        <p:nvPicPr>
          <p:cNvPr id="43" name="Picture 62">
            <a:extLst>
              <a:ext uri="{FF2B5EF4-FFF2-40B4-BE49-F238E27FC236}">
                <a16:creationId xmlns:a16="http://schemas.microsoft.com/office/drawing/2014/main" id="{24105908-7E50-428A-943E-EA904F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 rot="18781905">
            <a:off x="-7791523" y="532235"/>
            <a:ext cx="695887" cy="619655"/>
          </a:xfrm>
          <a:prstGeom prst="rect">
            <a:avLst/>
          </a:prstGeom>
        </p:spPr>
      </p:pic>
      <p:pic>
        <p:nvPicPr>
          <p:cNvPr id="44" name="Picture 64">
            <a:extLst>
              <a:ext uri="{FF2B5EF4-FFF2-40B4-BE49-F238E27FC236}">
                <a16:creationId xmlns:a16="http://schemas.microsoft.com/office/drawing/2014/main" id="{E3ED3EFC-3B89-4AF1-87DC-BC31891C2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8781905">
            <a:off x="-4702853" y="495890"/>
            <a:ext cx="663202" cy="572499"/>
          </a:xfrm>
          <a:prstGeom prst="rect">
            <a:avLst/>
          </a:prstGeom>
        </p:spPr>
      </p:pic>
      <p:pic>
        <p:nvPicPr>
          <p:cNvPr id="45" name="Picture 66">
            <a:extLst>
              <a:ext uri="{FF2B5EF4-FFF2-40B4-BE49-F238E27FC236}">
                <a16:creationId xmlns:a16="http://schemas.microsoft.com/office/drawing/2014/main" id="{B8BDB887-DD52-4498-AE22-B11EB7142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3686945">
            <a:off x="12565848" y="466832"/>
            <a:ext cx="716816" cy="579013"/>
          </a:xfrm>
          <a:prstGeom prst="rect">
            <a:avLst/>
          </a:prstGeom>
        </p:spPr>
      </p:pic>
      <p:pic>
        <p:nvPicPr>
          <p:cNvPr id="46" name="Picture 82">
            <a:extLst>
              <a:ext uri="{FF2B5EF4-FFF2-40B4-BE49-F238E27FC236}">
                <a16:creationId xmlns:a16="http://schemas.microsoft.com/office/drawing/2014/main" id="{3C729229-0A2C-429A-8C07-6791492B6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3686945">
            <a:off x="14808393" y="396621"/>
            <a:ext cx="627631" cy="640495"/>
          </a:xfrm>
          <a:prstGeom prst="rect">
            <a:avLst/>
          </a:prstGeom>
        </p:spPr>
      </p:pic>
      <p:pic>
        <p:nvPicPr>
          <p:cNvPr id="47" name="Picture 80">
            <a:extLst>
              <a:ext uri="{FF2B5EF4-FFF2-40B4-BE49-F238E27FC236}">
                <a16:creationId xmlns:a16="http://schemas.microsoft.com/office/drawing/2014/main" id="{CFFCFEE3-66C5-4924-BEF0-167A96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3686945">
            <a:off x="17535497" y="371619"/>
            <a:ext cx="688547" cy="626069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212F5780-4834-46A1-BC7B-307B0D534865}"/>
              </a:ext>
            </a:extLst>
          </p:cNvPr>
          <p:cNvSpPr/>
          <p:nvPr/>
        </p:nvSpPr>
        <p:spPr>
          <a:xfrm rot="19374859">
            <a:off x="4423478" y="1839275"/>
            <a:ext cx="3124389" cy="1664923"/>
          </a:xfrm>
          <a:prstGeom prst="rect">
            <a:avLst/>
          </a:prstGeom>
          <a:solidFill>
            <a:srgbClr val="FEDEEB">
              <a:alpha val="0"/>
            </a:srgbClr>
          </a:solidFill>
          <a:ln w="28575">
            <a:solidFill>
              <a:srgbClr val="A52066">
                <a:alpha val="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3DA81A-8D8F-4500-B36C-8D6D25ED4ED2}"/>
              </a:ext>
            </a:extLst>
          </p:cNvPr>
          <p:cNvGrpSpPr/>
          <p:nvPr/>
        </p:nvGrpSpPr>
        <p:grpSpPr>
          <a:xfrm>
            <a:off x="5446306" y="4051850"/>
            <a:ext cx="1299388" cy="1286788"/>
            <a:chOff x="2612657" y="4823729"/>
            <a:chExt cx="1407447" cy="142334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8EA2632-8D2B-4CAD-BC5D-98C566DD576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21953EE-F67B-4177-B284-7402CAF18CEF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4131EA8-9918-48DA-B3FC-5765D8809ACE}"/>
              </a:ext>
            </a:extLst>
          </p:cNvPr>
          <p:cNvSpPr txBox="1"/>
          <p:nvPr/>
        </p:nvSpPr>
        <p:spPr>
          <a:xfrm>
            <a:off x="3212794" y="5468438"/>
            <a:ext cx="14666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 truyền ánh sáng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</a:endParaRPr>
          </a:p>
        </p:txBody>
      </p:sp>
      <p:pic>
        <p:nvPicPr>
          <p:cNvPr id="38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EF14520-DCE9-455D-879F-F9FD16937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758970" y="4408930"/>
            <a:ext cx="1490997" cy="2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6CCD66B-D028-42B3-A10F-9844373A1082}"/>
              </a:ext>
            </a:extLst>
          </p:cNvPr>
          <p:cNvSpPr txBox="1"/>
          <p:nvPr/>
        </p:nvSpPr>
        <p:spPr>
          <a:xfrm>
            <a:off x="5496227" y="5462980"/>
            <a:ext cx="335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 rõ nội dung bài học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9A9BD00-BE3E-4F4C-98A0-B01235090F6A}"/>
              </a:ext>
            </a:extLst>
          </p:cNvPr>
          <p:cNvSpPr/>
          <p:nvPr/>
        </p:nvSpPr>
        <p:spPr>
          <a:xfrm>
            <a:off x="842480" y="1569932"/>
            <a:ext cx="10624851" cy="5061541"/>
          </a:xfrm>
          <a:prstGeom prst="rect">
            <a:avLst/>
          </a:prstGeom>
          <a:solidFill>
            <a:srgbClr val="FEDEEB"/>
          </a:solidFill>
          <a:ln w="28575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023E53F9-466A-450B-A0E5-0D48FE869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30" b="89074" l="32865" r="43698">
                        <a14:foregroundMark x1="33906" y1="79630" x2="33906" y2="79630"/>
                        <a14:foregroundMark x1="34375" y1="77778" x2="34375" y2="77778"/>
                        <a14:foregroundMark x1="34479" y1="76852" x2="34479" y2="76852"/>
                        <a14:foregroundMark x1="35156" y1="74815" x2="35156" y2="74815"/>
                        <a14:foregroundMark x1="35417" y1="73981" x2="35990" y2="73981"/>
                        <a14:foregroundMark x1="37031" y1="73148" x2="38281" y2="72963"/>
                        <a14:foregroundMark x1="39010" y1="73519" x2="40208" y2="74722"/>
                        <a14:foregroundMark x1="42031" y1="77222" x2="42135" y2="77500"/>
                        <a14:foregroundMark x1="43698" y1="83148" x2="43698" y2="83148"/>
                        <a14:foregroundMark x1="39427" y1="88241" x2="39427" y2="88241"/>
                        <a14:foregroundMark x1="37917" y1="89074" x2="38281" y2="88889"/>
                        <a14:foregroundMark x1="37813" y1="88333" x2="38802" y2="88333"/>
                        <a14:foregroundMark x1="39115" y1="88426" x2="39948" y2="88241"/>
                        <a14:foregroundMark x1="40365" y1="87037" x2="40885" y2="86944"/>
                        <a14:foregroundMark x1="40677" y1="87685" x2="41198" y2="86204"/>
                        <a14:foregroundMark x1="41458" y1="85463" x2="41302" y2="86111"/>
                        <a14:foregroundMark x1="41875" y1="84815" x2="41719" y2="85556"/>
                        <a14:foregroundMark x1="36719" y1="88426" x2="36771" y2="88519"/>
                        <a14:foregroundMark x1="37292" y1="88981" x2="37500" y2="88981"/>
                        <a14:foregroundMark x1="36510" y1="88333" x2="36094" y2="88241"/>
                        <a14:foregroundMark x1="35313" y1="87500" x2="34896" y2="86852"/>
                        <a14:foregroundMark x1="34219" y1="85185" x2="34063" y2="84630"/>
                        <a14:foregroundMark x1="33542" y1="83056" x2="33438" y2="82685"/>
                        <a14:foregroundMark x1="33438" y1="81204" x2="33490" y2="81019"/>
                        <a14:foregroundMark x1="33438" y1="80463" x2="33698" y2="82870"/>
                        <a14:foregroundMark x1="33698" y1="84074" x2="34375" y2="85463"/>
                        <a14:foregroundMark x1="33438" y1="79444" x2="33594" y2="77870"/>
                        <a14:foregroundMark x1="33698" y1="77500" x2="34010" y2="76204"/>
                        <a14:foregroundMark x1="34531" y1="75278" x2="35104" y2="74352"/>
                        <a14:foregroundMark x1="35625" y1="73981" x2="36198" y2="73426"/>
                        <a14:foregroundMark x1="36354" y1="73148" x2="37240" y2="72593"/>
                        <a14:foregroundMark x1="38333" y1="72593" x2="39010" y2="72685"/>
                        <a14:foregroundMark x1="39844" y1="73519" x2="40104" y2="73704"/>
                        <a14:foregroundMark x1="39167" y1="73056" x2="38438" y2="72963"/>
                        <a14:foregroundMark x1="35938" y1="73241" x2="35938" y2="73241"/>
                        <a14:foregroundMark x1="35156" y1="73981" x2="35156" y2="73981"/>
                        <a14:foregroundMark x1="39063" y1="72778" x2="39635" y2="73148"/>
                        <a14:foregroundMark x1="40521" y1="74074" x2="40781" y2="74537"/>
                        <a14:foregroundMark x1="41354" y1="75278" x2="41771" y2="76481"/>
                        <a14:foregroundMark x1="40677" y1="74352" x2="41250" y2="75370"/>
                        <a14:foregroundMark x1="40260" y1="73611" x2="40677" y2="74352"/>
                        <a14:foregroundMark x1="39844" y1="73241" x2="40104" y2="73426"/>
                        <a14:foregroundMark x1="42135" y1="78148" x2="42292" y2="79167"/>
                        <a14:foregroundMark x1="42292" y1="79444" x2="42448" y2="79907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25382" y="5357824"/>
            <a:ext cx="1643315" cy="144945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F17B7DC-4108-4F05-9266-6653C226B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>
            <a:off x="573209" y="61547"/>
            <a:ext cx="598779" cy="700179"/>
          </a:xfrm>
          <a:prstGeom prst="rect">
            <a:avLst/>
          </a:prstGeom>
        </p:spPr>
      </p:pic>
      <p:pic>
        <p:nvPicPr>
          <p:cNvPr id="19" name="Picture 62">
            <a:extLst>
              <a:ext uri="{FF2B5EF4-FFF2-40B4-BE49-F238E27FC236}">
                <a16:creationId xmlns:a16="http://schemas.microsoft.com/office/drawing/2014/main" id="{11C169A6-3EAA-4122-8612-D002A7FE7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1720876" y="716992"/>
            <a:ext cx="695887" cy="619655"/>
          </a:xfrm>
          <a:prstGeom prst="rect">
            <a:avLst/>
          </a:prstGeom>
        </p:spPr>
      </p:pic>
      <p:pic>
        <p:nvPicPr>
          <p:cNvPr id="20" name="Picture 64">
            <a:extLst>
              <a:ext uri="{FF2B5EF4-FFF2-40B4-BE49-F238E27FC236}">
                <a16:creationId xmlns:a16="http://schemas.microsoft.com/office/drawing/2014/main" id="{9A8CB9DC-B54F-456D-BBF6-85C5D2B4F5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>
            <a:off x="3603065" y="1336647"/>
            <a:ext cx="663202" cy="572499"/>
          </a:xfrm>
          <a:prstGeom prst="rect">
            <a:avLst/>
          </a:prstGeom>
        </p:spPr>
      </p:pic>
      <p:pic>
        <p:nvPicPr>
          <p:cNvPr id="21" name="Picture 66">
            <a:extLst>
              <a:ext uri="{FF2B5EF4-FFF2-40B4-BE49-F238E27FC236}">
                <a16:creationId xmlns:a16="http://schemas.microsoft.com/office/drawing/2014/main" id="{8C2559EA-0B3F-43E2-8517-A6F90B461E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8118705" y="1260105"/>
            <a:ext cx="716816" cy="579013"/>
          </a:xfrm>
          <a:prstGeom prst="rect">
            <a:avLst/>
          </a:prstGeom>
        </p:spPr>
      </p:pic>
      <p:pic>
        <p:nvPicPr>
          <p:cNvPr id="22" name="Picture 82">
            <a:extLst>
              <a:ext uri="{FF2B5EF4-FFF2-40B4-BE49-F238E27FC236}">
                <a16:creationId xmlns:a16="http://schemas.microsoft.com/office/drawing/2014/main" id="{2F65B31C-C700-463C-8701-2F6A15075A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9633021" y="648617"/>
            <a:ext cx="627631" cy="640495"/>
          </a:xfrm>
          <a:prstGeom prst="rect">
            <a:avLst/>
          </a:prstGeom>
        </p:spPr>
      </p:pic>
      <p:pic>
        <p:nvPicPr>
          <p:cNvPr id="23" name="Picture 80">
            <a:extLst>
              <a:ext uri="{FF2B5EF4-FFF2-40B4-BE49-F238E27FC236}">
                <a16:creationId xmlns:a16="http://schemas.microsoft.com/office/drawing/2014/main" id="{2E28F83A-C84F-4A5D-A70A-452D86EAD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0919969" y="94649"/>
            <a:ext cx="688547" cy="626069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1E8ADC75-0131-4BD4-93EA-FE72669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04" y="294014"/>
            <a:ext cx="1095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1. KIỂM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 TRA ĐIỀU KIỆN ĐỂ MẮT NHÌN THẤY MỘT VẬT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5934" y="1978068"/>
            <a:ext cx="10441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Jetzt 2-wellige Kartons kaufen » enviropac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6" b="98945" l="0" r="100000">
                        <a14:foregroundMark x1="77004" y1="66667" x2="77004" y2="66667"/>
                        <a14:foregroundMark x1="73840" y1="71308" x2="73840" y2="71308"/>
                        <a14:foregroundMark x1="73840" y1="71308" x2="73840" y2="71308"/>
                        <a14:foregroundMark x1="71519" y1="68776" x2="71519" y2="68776"/>
                        <a14:foregroundMark x1="70886" y1="69198" x2="70886" y2="69198"/>
                        <a14:foregroundMark x1="69831" y1="75105" x2="69831" y2="75105"/>
                        <a14:foregroundMark x1="69831" y1="75105" x2="69831" y2="75105"/>
                        <a14:foregroundMark x1="69198" y1="75105" x2="69198" y2="75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6" y="3303357"/>
            <a:ext cx="2542899" cy="25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èn pin siêu sáng CREE Q5 Police XSL-C6 - 580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71" b="89946" l="2198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3083">
            <a:off x="3087447" y="3447582"/>
            <a:ext cx="4038793" cy="35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tròn, ly, quả bóng bay, món ăn, màu xanh lá, màu xanh da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94" y="3395208"/>
            <a:ext cx="4025938" cy="3019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9837045" y="4290955"/>
            <a:ext cx="753283" cy="92230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5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6CCD66B-D028-42B3-A10F-9844373A1082}"/>
              </a:ext>
            </a:extLst>
          </p:cNvPr>
          <p:cNvSpPr txBox="1"/>
          <p:nvPr/>
        </p:nvSpPr>
        <p:spPr>
          <a:xfrm>
            <a:off x="5496227" y="5462980"/>
            <a:ext cx="335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 rõ nội dung bài học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9A9BD00-BE3E-4F4C-98A0-B01235090F6A}"/>
              </a:ext>
            </a:extLst>
          </p:cNvPr>
          <p:cNvSpPr/>
          <p:nvPr/>
        </p:nvSpPr>
        <p:spPr>
          <a:xfrm>
            <a:off x="842480" y="1569932"/>
            <a:ext cx="10624851" cy="5061541"/>
          </a:xfrm>
          <a:prstGeom prst="rect">
            <a:avLst/>
          </a:prstGeom>
          <a:solidFill>
            <a:srgbClr val="FEDEEB"/>
          </a:solidFill>
          <a:ln w="28575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023E53F9-466A-450B-A0E5-0D48FE869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30" b="89074" l="32865" r="43698">
                        <a14:foregroundMark x1="33906" y1="79630" x2="33906" y2="79630"/>
                        <a14:foregroundMark x1="34375" y1="77778" x2="34375" y2="77778"/>
                        <a14:foregroundMark x1="34479" y1="76852" x2="34479" y2="76852"/>
                        <a14:foregroundMark x1="35156" y1="74815" x2="35156" y2="74815"/>
                        <a14:foregroundMark x1="35417" y1="73981" x2="35990" y2="73981"/>
                        <a14:foregroundMark x1="37031" y1="73148" x2="38281" y2="72963"/>
                        <a14:foregroundMark x1="39010" y1="73519" x2="40208" y2="74722"/>
                        <a14:foregroundMark x1="42031" y1="77222" x2="42135" y2="77500"/>
                        <a14:foregroundMark x1="43698" y1="83148" x2="43698" y2="83148"/>
                        <a14:foregroundMark x1="39427" y1="88241" x2="39427" y2="88241"/>
                        <a14:foregroundMark x1="37917" y1="89074" x2="38281" y2="88889"/>
                        <a14:foregroundMark x1="37813" y1="88333" x2="38802" y2="88333"/>
                        <a14:foregroundMark x1="39115" y1="88426" x2="39948" y2="88241"/>
                        <a14:foregroundMark x1="40365" y1="87037" x2="40885" y2="86944"/>
                        <a14:foregroundMark x1="40677" y1="87685" x2="41198" y2="86204"/>
                        <a14:foregroundMark x1="41458" y1="85463" x2="41302" y2="86111"/>
                        <a14:foregroundMark x1="41875" y1="84815" x2="41719" y2="85556"/>
                        <a14:foregroundMark x1="36719" y1="88426" x2="36771" y2="88519"/>
                        <a14:foregroundMark x1="37292" y1="88981" x2="37500" y2="88981"/>
                        <a14:foregroundMark x1="36510" y1="88333" x2="36094" y2="88241"/>
                        <a14:foregroundMark x1="35313" y1="87500" x2="34896" y2="86852"/>
                        <a14:foregroundMark x1="34219" y1="85185" x2="34063" y2="84630"/>
                        <a14:foregroundMark x1="33542" y1="83056" x2="33438" y2="82685"/>
                        <a14:foregroundMark x1="33438" y1="81204" x2="33490" y2="81019"/>
                        <a14:foregroundMark x1="33438" y1="80463" x2="33698" y2="82870"/>
                        <a14:foregroundMark x1="33698" y1="84074" x2="34375" y2="85463"/>
                        <a14:foregroundMark x1="33438" y1="79444" x2="33594" y2="77870"/>
                        <a14:foregroundMark x1="33698" y1="77500" x2="34010" y2="76204"/>
                        <a14:foregroundMark x1="34531" y1="75278" x2="35104" y2="74352"/>
                        <a14:foregroundMark x1="35625" y1="73981" x2="36198" y2="73426"/>
                        <a14:foregroundMark x1="36354" y1="73148" x2="37240" y2="72593"/>
                        <a14:foregroundMark x1="38333" y1="72593" x2="39010" y2="72685"/>
                        <a14:foregroundMark x1="39844" y1="73519" x2="40104" y2="73704"/>
                        <a14:foregroundMark x1="39167" y1="73056" x2="38438" y2="72963"/>
                        <a14:foregroundMark x1="35938" y1="73241" x2="35938" y2="73241"/>
                        <a14:foregroundMark x1="35156" y1="73981" x2="35156" y2="73981"/>
                        <a14:foregroundMark x1="39063" y1="72778" x2="39635" y2="73148"/>
                        <a14:foregroundMark x1="40521" y1="74074" x2="40781" y2="74537"/>
                        <a14:foregroundMark x1="41354" y1="75278" x2="41771" y2="76481"/>
                        <a14:foregroundMark x1="40677" y1="74352" x2="41250" y2="75370"/>
                        <a14:foregroundMark x1="40260" y1="73611" x2="40677" y2="74352"/>
                        <a14:foregroundMark x1="39844" y1="73241" x2="40104" y2="73426"/>
                        <a14:foregroundMark x1="42135" y1="78148" x2="42292" y2="79167"/>
                        <a14:foregroundMark x1="42292" y1="79444" x2="42448" y2="79907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25382" y="5357824"/>
            <a:ext cx="1643315" cy="144945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F17B7DC-4108-4F05-9266-6653C226B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>
            <a:off x="573209" y="61547"/>
            <a:ext cx="598779" cy="700179"/>
          </a:xfrm>
          <a:prstGeom prst="rect">
            <a:avLst/>
          </a:prstGeom>
        </p:spPr>
      </p:pic>
      <p:pic>
        <p:nvPicPr>
          <p:cNvPr id="19" name="Picture 62">
            <a:extLst>
              <a:ext uri="{FF2B5EF4-FFF2-40B4-BE49-F238E27FC236}">
                <a16:creationId xmlns:a16="http://schemas.microsoft.com/office/drawing/2014/main" id="{11C169A6-3EAA-4122-8612-D002A7FE7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1720876" y="716992"/>
            <a:ext cx="695887" cy="619655"/>
          </a:xfrm>
          <a:prstGeom prst="rect">
            <a:avLst/>
          </a:prstGeom>
        </p:spPr>
      </p:pic>
      <p:pic>
        <p:nvPicPr>
          <p:cNvPr id="20" name="Picture 64">
            <a:extLst>
              <a:ext uri="{FF2B5EF4-FFF2-40B4-BE49-F238E27FC236}">
                <a16:creationId xmlns:a16="http://schemas.microsoft.com/office/drawing/2014/main" id="{9A8CB9DC-B54F-456D-BBF6-85C5D2B4F5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>
            <a:off x="3603065" y="1336647"/>
            <a:ext cx="663202" cy="572499"/>
          </a:xfrm>
          <a:prstGeom prst="rect">
            <a:avLst/>
          </a:prstGeom>
        </p:spPr>
      </p:pic>
      <p:pic>
        <p:nvPicPr>
          <p:cNvPr id="21" name="Picture 66">
            <a:extLst>
              <a:ext uri="{FF2B5EF4-FFF2-40B4-BE49-F238E27FC236}">
                <a16:creationId xmlns:a16="http://schemas.microsoft.com/office/drawing/2014/main" id="{8C2559EA-0B3F-43E2-8517-A6F90B461E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8118705" y="1260105"/>
            <a:ext cx="716816" cy="579013"/>
          </a:xfrm>
          <a:prstGeom prst="rect">
            <a:avLst/>
          </a:prstGeom>
        </p:spPr>
      </p:pic>
      <p:pic>
        <p:nvPicPr>
          <p:cNvPr id="22" name="Picture 82">
            <a:extLst>
              <a:ext uri="{FF2B5EF4-FFF2-40B4-BE49-F238E27FC236}">
                <a16:creationId xmlns:a16="http://schemas.microsoft.com/office/drawing/2014/main" id="{2F65B31C-C700-463C-8701-2F6A15075A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9633021" y="648617"/>
            <a:ext cx="627631" cy="640495"/>
          </a:xfrm>
          <a:prstGeom prst="rect">
            <a:avLst/>
          </a:prstGeom>
        </p:spPr>
      </p:pic>
      <p:pic>
        <p:nvPicPr>
          <p:cNvPr id="23" name="Picture 80">
            <a:extLst>
              <a:ext uri="{FF2B5EF4-FFF2-40B4-BE49-F238E27FC236}">
                <a16:creationId xmlns:a16="http://schemas.microsoft.com/office/drawing/2014/main" id="{2E28F83A-C84F-4A5D-A70A-452D86EAD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0919969" y="94649"/>
            <a:ext cx="688547" cy="626069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1E8ADC75-0131-4BD4-93EA-FE72669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04" y="294014"/>
            <a:ext cx="1095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1. KIỂM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 TRA ĐIỀU KIỆN ĐỂ MẮT NHÌN THẤY MỘT VẬT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7038" y="2004769"/>
            <a:ext cx="65221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Bố trí thí nghiệm như hình 3. Viên bi trắng đặt ở đáy hộp.</a:t>
            </a:r>
          </a:p>
        </p:txBody>
      </p:sp>
      <p:pic>
        <p:nvPicPr>
          <p:cNvPr id="4098" name="Picture 2" descr="Khoa học lớp 4 Kết nối tri thức Bài 8: Ánh sáng và sự truyền ánh sá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79" y="1909146"/>
            <a:ext cx="3677663" cy="29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47038" y="3603968"/>
            <a:ext cx="63681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Đặt mắt sát lỗ nhỏ. Em hãy dự đoán có nhìn thấy viên bi trắng không trong hai trường hợp: chưa bật đèn và đã bật đèn.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31" y="5318911"/>
            <a:ext cx="9425817" cy="10725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Vì sao em nhìn thấy viên bi? Từ kết quả thí nghiệm rút ra nhận xét.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4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E1A232-71C0-4238-9275-57B543CE8ECF}"/>
              </a:ext>
            </a:extLst>
          </p:cNvPr>
          <p:cNvSpPr/>
          <p:nvPr/>
        </p:nvSpPr>
        <p:spPr>
          <a:xfrm rot="3800113">
            <a:off x="4948315" y="-2667000"/>
            <a:ext cx="1811798" cy="12192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E38286-3512-4230-A227-9AF20A79A881}"/>
              </a:ext>
            </a:extLst>
          </p:cNvPr>
          <p:cNvSpPr txBox="1"/>
          <p:nvPr/>
        </p:nvSpPr>
        <p:spPr>
          <a:xfrm rot="20012840">
            <a:off x="866045" y="3032982"/>
            <a:ext cx="105384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 TRA ÁNH SÁNG TRUYỀN THẲNG TRONG KHÔNG KHÍ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6DB052-F65F-4E14-AE6E-E127C5D9B682}"/>
              </a:ext>
            </a:extLst>
          </p:cNvPr>
          <p:cNvGrpSpPr/>
          <p:nvPr/>
        </p:nvGrpSpPr>
        <p:grpSpPr>
          <a:xfrm rot="19999581">
            <a:off x="4769649" y="1919028"/>
            <a:ext cx="1299388" cy="1286788"/>
            <a:chOff x="2612657" y="4823729"/>
            <a:chExt cx="1407447" cy="142334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05E9B5-D992-417C-AB57-92984F451D08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DDAF68-2593-4CE5-808B-144504E5C8C2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noProof="0" dirty="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5D63756-5566-4A1D-83AE-9F3AAB398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8402638" y="3116542"/>
            <a:ext cx="3824544" cy="41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5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498</Words>
  <Application>Microsoft Office PowerPoint</Application>
  <PresentationFormat>Widescreen</PresentationFormat>
  <Paragraphs>48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Calibri</vt:lpstr>
      <vt:lpstr>#9Slide07 IcielStormtrooper</vt:lpstr>
      <vt:lpstr>#9Slide07 IcielBC Cubano Normal</vt:lpstr>
      <vt:lpstr>Lobster</vt:lpstr>
      <vt:lpstr>Calibri Light</vt:lpstr>
      <vt:lpstr>#9Slide05 SVNUT Triumph</vt:lpstr>
      <vt:lpstr>Cambria</vt:lpstr>
      <vt:lpstr>Arial</vt:lpstr>
      <vt:lpstr>#9Slide07 HoneyCream</vt:lpstr>
      <vt:lpstr>Times New Roman</vt:lpstr>
      <vt:lpstr>SVN-Poky's</vt:lpstr>
      <vt:lpstr>SVN-Newton</vt:lpstr>
      <vt:lpstr>#9Slide03 Montserrat Black</vt:lpstr>
      <vt:lpstr>#9Slide07 Stormtrooper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Thu Trang</cp:lastModifiedBy>
  <cp:revision>13</cp:revision>
  <dcterms:created xsi:type="dcterms:W3CDTF">2023-09-09T03:11:53Z</dcterms:created>
  <dcterms:modified xsi:type="dcterms:W3CDTF">2023-12-22T06:46:10Z</dcterms:modified>
</cp:coreProperties>
</file>