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64" r:id="rId3"/>
    <p:sldId id="266" r:id="rId4"/>
    <p:sldId id="268" r:id="rId5"/>
    <p:sldId id="283" r:id="rId6"/>
    <p:sldId id="265" r:id="rId7"/>
    <p:sldId id="274" r:id="rId8"/>
    <p:sldId id="275" r:id="rId9"/>
    <p:sldId id="277" r:id="rId10"/>
    <p:sldId id="279" r:id="rId11"/>
    <p:sldId id="288" r:id="rId12"/>
    <p:sldId id="280" r:id="rId13"/>
  </p:sldIdLst>
  <p:sldSz cx="12192000" cy="6858000"/>
  <p:notesSz cx="6858000" cy="9144000"/>
  <p:embeddedFontLst>
    <p:embeddedFont>
      <p:font typeface="微软雅黑" panose="020B0503020204020204" pitchFamily="34" charset="-122"/>
      <p:regular r:id="rId14"/>
      <p:bold r:id="rId15"/>
    </p:embeddedFont>
    <p:embeddedFont>
      <p:font typeface="#9Slide05 Aphrodite Pro" panose="02000000000000000000" pitchFamily="2" charset="0"/>
      <p:regular r:id="rId16"/>
    </p:embeddedFont>
    <p:embeddedFont>
      <p:font typeface="#9Slide07 Cadena" panose="02000503000000020004" pitchFamily="2" charset="0"/>
      <p:bold r:id="rId17"/>
    </p:embeddedFont>
    <p:embeddedFont>
      <p:font typeface="#9Slide07 HoneyCream" pitchFamily="2" charset="0"/>
      <p:regular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ambria" panose="02040503050406030204" pitchFamily="18" charset="0"/>
      <p:regular r:id="rId25"/>
      <p:bold r:id="rId26"/>
      <p:italic r:id="rId27"/>
      <p:boldItalic r:id="rId28"/>
    </p:embeddedFont>
    <p:embeddedFont>
      <p:font typeface="Tahoma" panose="020B0604030504040204" pitchFamily="3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CC0099"/>
    <a:srgbClr val="CC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79" autoAdjust="0"/>
    <p:restoredTop sz="94660"/>
  </p:normalViewPr>
  <p:slideViewPr>
    <p:cSldViewPr snapToGrid="0">
      <p:cViewPr varScale="1">
        <p:scale>
          <a:sx n="73" d="100"/>
          <a:sy n="73" d="100"/>
        </p:scale>
        <p:origin x="63"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98079F-260D-4F10-8B18-A6BBC7059445}"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437295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8079F-260D-4F10-8B18-A6BBC7059445}"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715124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8079F-260D-4F10-8B18-A6BBC7059445}"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2659578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b="72963"/>
          <a:stretch/>
        </p:blipFill>
        <p:spPr>
          <a:xfrm flipV="1">
            <a:off x="-50800" y="5005388"/>
            <a:ext cx="12242800" cy="1854200"/>
          </a:xfrm>
          <a:prstGeom prst="rect">
            <a:avLst/>
          </a:prstGeom>
        </p:spPr>
      </p:pic>
      <p:sp>
        <p:nvSpPr>
          <p:cNvPr id="4" name="日期占位符 3">
            <a:extLst>
              <a:ext uri="{FF2B5EF4-FFF2-40B4-BE49-F238E27FC236}">
                <a16:creationId xmlns:a16="http://schemas.microsoft.com/office/drawing/2014/main" id="{AB3D19CA-56B8-C076-36C2-87018A8AAA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EF8B41-CAC5-49DA-9156-65DCBE8368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a:extLst>
              <a:ext uri="{FF2B5EF4-FFF2-40B4-BE49-F238E27FC236}">
                <a16:creationId xmlns:a16="http://schemas.microsoft.com/office/drawing/2014/main" id="{B8D77D8C-66D6-DCA2-DBB1-8FAE246D6C8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a:extLst>
              <a:ext uri="{FF2B5EF4-FFF2-40B4-BE49-F238E27FC236}">
                <a16:creationId xmlns:a16="http://schemas.microsoft.com/office/drawing/2014/main" id="{AB836911-B9BB-D33E-1723-E5149F9B986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31AD8-4DC2-4F0A-8757-37262589E78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0493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8"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11598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8079F-260D-4F10-8B18-A6BBC7059445}"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56906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8079F-260D-4F10-8B18-A6BBC7059445}"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536753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98079F-260D-4F10-8B18-A6BBC7059445}" type="datetimeFigureOut">
              <a:rPr lang="en-US" smtClean="0"/>
              <a:t>23/10/2023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309646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98079F-260D-4F10-8B18-A6BBC7059445}" type="datetimeFigureOut">
              <a:rPr lang="en-US" smtClean="0"/>
              <a:t>23/10/2023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393511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98079F-260D-4F10-8B18-A6BBC7059445}" type="datetimeFigureOut">
              <a:rPr lang="en-US" smtClean="0"/>
              <a:t>23/10/2023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783577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8079F-260D-4F10-8B18-A6BBC7059445}" type="datetimeFigureOut">
              <a:rPr lang="en-US" smtClean="0"/>
              <a:t>23/10/2023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261341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8079F-260D-4F10-8B18-A6BBC7059445}" type="datetimeFigureOut">
              <a:rPr lang="en-US" smtClean="0"/>
              <a:t>23/10/2023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907873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8079F-260D-4F10-8B18-A6BBC7059445}" type="datetimeFigureOut">
              <a:rPr lang="en-US" smtClean="0"/>
              <a:t>23/10/2023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2598703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34000" r="-3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8079F-260D-4F10-8B18-A6BBC7059445}" type="datetimeFigureOut">
              <a:rPr lang="en-US" smtClean="0"/>
              <a:t>23/10/2023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7588C3-C41F-4CBD-9D72-D52AEE94AE1B}"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9482930" y="-5249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69543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3" name="Rectangle 2"/>
          <p:cNvSpPr/>
          <p:nvPr/>
        </p:nvSpPr>
        <p:spPr>
          <a:xfrm>
            <a:off x="0" y="3958814"/>
            <a:ext cx="4746492" cy="1226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899161"/>
            <a:ext cx="8709757" cy="7909023"/>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0237630" y="-202610"/>
            <a:ext cx="1523956" cy="1508868"/>
          </a:xfrm>
          <a:prstGeom prst="rect">
            <a:avLst/>
          </a:prstGeom>
        </p:spPr>
      </p:pic>
      <p:grpSp>
        <p:nvGrpSpPr>
          <p:cNvPr id="13" name="Group 12"/>
          <p:cNvGrpSpPr/>
          <p:nvPr/>
        </p:nvGrpSpPr>
        <p:grpSpPr>
          <a:xfrm>
            <a:off x="6091160" y="897073"/>
            <a:ext cx="2811439" cy="1142873"/>
            <a:chOff x="-856880" y="1054458"/>
            <a:chExt cx="2811439" cy="1142873"/>
          </a:xfrm>
        </p:grpSpPr>
        <p:sp>
          <p:nvSpPr>
            <p:cNvPr id="14"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sp>
          <p:nvSpPr>
            <p:cNvPr id="15"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4</a:t>
              </a:r>
            </a:p>
          </p:txBody>
        </p:sp>
      </p:grpSp>
      <p:pic>
        <p:nvPicPr>
          <p:cNvPr id="4" name="Picture 3"/>
          <p:cNvPicPr>
            <a:picLocks noChangeAspect="1"/>
          </p:cNvPicPr>
          <p:nvPr/>
        </p:nvPicPr>
        <p:blipFill>
          <a:blip r:embed="rId5"/>
          <a:stretch>
            <a:fillRect/>
          </a:stretch>
        </p:blipFill>
        <p:spPr>
          <a:xfrm>
            <a:off x="23343" y="678083"/>
            <a:ext cx="6666681" cy="5130050"/>
          </a:xfrm>
          <a:prstGeom prst="rect">
            <a:avLst/>
          </a:prstGeom>
        </p:spPr>
      </p:pic>
    </p:spTree>
    <p:extLst>
      <p:ext uri="{BB962C8B-B14F-4D97-AF65-F5344CB8AC3E}">
        <p14:creationId xmlns:p14="http://schemas.microsoft.com/office/powerpoint/2010/main" val="2335800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7" name="Group 6"/>
          <p:cNvGrpSpPr/>
          <p:nvPr/>
        </p:nvGrpSpPr>
        <p:grpSpPr>
          <a:xfrm>
            <a:off x="183006" y="79664"/>
            <a:ext cx="11796510" cy="2190120"/>
            <a:chOff x="183006" y="76123"/>
            <a:chExt cx="11796510" cy="2610648"/>
          </a:xfrm>
        </p:grpSpPr>
        <p:grpSp>
          <p:nvGrpSpPr>
            <p:cNvPr id="8" name="Group 7"/>
            <p:cNvGrpSpPr/>
            <p:nvPr/>
          </p:nvGrpSpPr>
          <p:grpSpPr>
            <a:xfrm>
              <a:off x="1082491" y="1009089"/>
              <a:ext cx="10897025" cy="1677682"/>
              <a:chOff x="821234" y="969901"/>
              <a:chExt cx="10897025" cy="1677682"/>
            </a:xfrm>
            <a:effectLst>
              <a:outerShdw blurRad="50800" dist="38100" dir="16200000" rotWithShape="0">
                <a:prstClr val="black">
                  <a:alpha val="40000"/>
                </a:prstClr>
              </a:outerShdw>
            </a:effectLst>
          </p:grpSpPr>
          <p:grpSp>
            <p:nvGrpSpPr>
              <p:cNvPr id="10" name="Group 9"/>
              <p:cNvGrpSpPr/>
              <p:nvPr/>
            </p:nvGrpSpPr>
            <p:grpSpPr>
              <a:xfrm>
                <a:off x="821234" y="969901"/>
                <a:ext cx="10897025" cy="1677682"/>
                <a:chOff x="895799" y="1255944"/>
                <a:chExt cx="10897025" cy="1938300"/>
              </a:xfrm>
            </p:grpSpPr>
            <p:sp>
              <p:nvSpPr>
                <p:cNvPr id="12" name="Rectangle: Rounded Corners 19"/>
                <p:cNvSpPr/>
                <p:nvPr/>
              </p:nvSpPr>
              <p:spPr>
                <a:xfrm>
                  <a:off x="909886" y="1255944"/>
                  <a:ext cx="10882938"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Cambria" panose="02040503050406030204" pitchFamily="18" charset="0"/>
                    <a:ea typeface="Cambria" panose="02040503050406030204" pitchFamily="18" charset="0"/>
                  </a:endParaRPr>
                </a:p>
              </p:txBody>
            </p:sp>
            <p:sp>
              <p:nvSpPr>
                <p:cNvPr id="13" name="Rectangle: Rounded Corners 1"/>
                <p:cNvSpPr/>
                <p:nvPr/>
              </p:nvSpPr>
              <p:spPr>
                <a:xfrm>
                  <a:off x="895799" y="1362758"/>
                  <a:ext cx="10882938"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Cambria" panose="02040503050406030204" pitchFamily="18" charset="0"/>
                    <a:ea typeface="Cambria" panose="02040503050406030204" pitchFamily="18" charset="0"/>
                  </a:endParaRPr>
                </a:p>
              </p:txBody>
            </p:sp>
          </p:grpSp>
          <p:sp>
            <p:nvSpPr>
              <p:cNvPr id="11" name="TextBox 10"/>
              <p:cNvSpPr txBox="1"/>
              <p:nvPr/>
            </p:nvSpPr>
            <p:spPr>
              <a:xfrm>
                <a:off x="1076891" y="1074373"/>
                <a:ext cx="10568501" cy="1430806"/>
              </a:xfrm>
              <a:prstGeom prst="rect">
                <a:avLst/>
              </a:prstGeom>
              <a:noFill/>
            </p:spPr>
            <p:txBody>
              <a:bodyPr wrap="square" rtlCol="0">
                <a:spAutoFit/>
              </a:bodyPr>
              <a:lstStyle/>
              <a:p>
                <a:pPr algn="ctr"/>
                <a:r>
                  <a:rPr lang="vi-VN" sz="3600" dirty="0">
                    <a:latin typeface="Cambria" panose="02040503050406030204" pitchFamily="18" charset="0"/>
                    <a:ea typeface="Cambria" panose="02040503050406030204" pitchFamily="18" charset="0"/>
                  </a:rPr>
                  <a:t>4. Theo em, hai dòng thơ </a:t>
                </a:r>
                <a:r>
                  <a:rPr lang="vi-VN" sz="3600" i="1" dirty="0">
                    <a:solidFill>
                      <a:srgbClr val="FF0000"/>
                    </a:solidFill>
                    <a:latin typeface="Cambria" panose="02040503050406030204" pitchFamily="18" charset="0"/>
                    <a:ea typeface="Cambria" panose="02040503050406030204" pitchFamily="18" charset="0"/>
                  </a:rPr>
                  <a:t>“Đường xa chân có mỏi/ </a:t>
                </a:r>
                <a:endParaRPr lang="en-US" sz="3600" i="1" dirty="0">
                  <a:solidFill>
                    <a:srgbClr val="FF0000"/>
                  </a:solidFill>
                  <a:latin typeface="Cambria" panose="02040503050406030204" pitchFamily="18" charset="0"/>
                  <a:ea typeface="Cambria" panose="02040503050406030204" pitchFamily="18" charset="0"/>
                </a:endParaRPr>
              </a:p>
              <a:p>
                <a:pPr algn="ctr"/>
                <a:r>
                  <a:rPr lang="vi-VN" sz="3600" i="1" dirty="0">
                    <a:solidFill>
                      <a:srgbClr val="FF0000"/>
                    </a:solidFill>
                    <a:latin typeface="Cambria" panose="02040503050406030204" pitchFamily="18" charset="0"/>
                    <a:ea typeface="Cambria" panose="02040503050406030204" pitchFamily="18" charset="0"/>
                  </a:rPr>
                  <a:t>Chữ vẫn gùi trên lưng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thể hiện điều gì?</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006" y="76123"/>
              <a:ext cx="1324454" cy="1746199"/>
            </a:xfrm>
            <a:prstGeom prst="rect">
              <a:avLst/>
            </a:prstGeom>
          </p:spPr>
        </p:pic>
      </p:grpSp>
      <p:sp>
        <p:nvSpPr>
          <p:cNvPr id="15" name="圆角矩形 53"/>
          <p:cNvSpPr/>
          <p:nvPr/>
        </p:nvSpPr>
        <p:spPr>
          <a:xfrm>
            <a:off x="2409907" y="2786990"/>
            <a:ext cx="9147840" cy="33280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6" name="TextBox 15"/>
          <p:cNvSpPr txBox="1"/>
          <p:nvPr/>
        </p:nvSpPr>
        <p:spPr>
          <a:xfrm>
            <a:off x="2467533" y="2889707"/>
            <a:ext cx="8565996" cy="3539430"/>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Hai dòng thơ thể hiện nghị lực đến trường của các bạn nhỏ dù cho đường đến trường có xa xôi, trắc trở, có khó khăn gì đi nữa thì cũng phải vượt qua bởi lẽ có con chữ, có học mới có thể giúp các bạn nhỏ thoát ra khỏi cảnh nghèo khó, thiếu thốn trên vùng cao. </a:t>
            </a:r>
            <a:br>
              <a:rPr lang="vi-VN" sz="3200" dirty="0">
                <a:latin typeface="Cambria" panose="02040503050406030204" pitchFamily="18" charset="0"/>
                <a:ea typeface="Cambria" panose="02040503050406030204" pitchFamily="18" charset="0"/>
              </a:rPr>
            </a:br>
            <a:endParaRPr lang="en-US" sz="3200" b="1" dirty="0">
              <a:latin typeface="Cambria" panose="02040503050406030204" pitchFamily="18" charset="0"/>
              <a:ea typeface="Cambria" panose="02040503050406030204" pitchFamily="18" charset="0"/>
            </a:endParaRPr>
          </a:p>
        </p:txBody>
      </p:sp>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9586" b="8272"/>
          <a:stretch/>
        </p:blipFill>
        <p:spPr>
          <a:xfrm>
            <a:off x="-603944" y="1702455"/>
            <a:ext cx="4625309" cy="5276070"/>
          </a:xfrm>
          <a:prstGeom prst="rect">
            <a:avLst/>
          </a:prstGeom>
        </p:spPr>
      </p:pic>
    </p:spTree>
    <p:extLst>
      <p:ext uri="{BB962C8B-B14F-4D97-AF65-F5344CB8AC3E}">
        <p14:creationId xmlns:p14="http://schemas.microsoft.com/office/powerpoint/2010/main" val="213651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38B00C0-6DD7-4A4F-2A5C-717D3A45F457}"/>
              </a:ext>
            </a:extLst>
          </p:cNvPr>
          <p:cNvGrpSpPr/>
          <p:nvPr/>
        </p:nvGrpSpPr>
        <p:grpSpPr>
          <a:xfrm>
            <a:off x="2570422" y="433951"/>
            <a:ext cx="6398766" cy="1878494"/>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150" normalizeH="0" baseline="0" noProof="0" dirty="0">
                <a:ln>
                  <a:noFill/>
                </a:ln>
                <a:solidFill>
                  <a:srgbClr val="14A7A6"/>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1332853" y="2220263"/>
            <a:ext cx="8617057" cy="375487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9" name="文本框 38"/>
          <p:cNvSpPr txBox="1"/>
          <p:nvPr/>
        </p:nvSpPr>
        <p:spPr>
          <a:xfrm>
            <a:off x="4102782" y="801803"/>
            <a:ext cx="4866406" cy="1107996"/>
          </a:xfrm>
          <a:prstGeom prst="rect">
            <a:avLst/>
          </a:prstGeom>
          <a:noFill/>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err="1">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Hoạt</a:t>
            </a:r>
            <a:r>
              <a:rPr kumimoji="0" lang="en-US" altLang="zh-CN" sz="66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r>
              <a:rPr kumimoji="0" lang="en-US" altLang="zh-CN" sz="6600" b="0" i="0" u="none" strike="noStrike" kern="1200" cap="none" spc="0" normalizeH="0" baseline="0" noProof="0" dirty="0" err="1">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động</a:t>
            </a:r>
            <a:r>
              <a:rPr kumimoji="0" lang="en-US" altLang="zh-CN" sz="66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r>
              <a:rPr kumimoji="0" lang="vi-VN" altLang="zh-CN" sz="66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3</a:t>
            </a:r>
            <a:r>
              <a:rPr kumimoji="0" lang="en-US" altLang="zh-CN" sz="66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endParaRPr kumimoji="0" lang="zh-CN" altLang="en-US" sz="66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endParaRPr>
          </a:p>
        </p:txBody>
      </p:sp>
      <p:sp>
        <p:nvSpPr>
          <p:cNvPr id="10" name="文本框 38"/>
          <p:cNvSpPr txBox="1"/>
          <p:nvPr/>
        </p:nvSpPr>
        <p:spPr>
          <a:xfrm>
            <a:off x="804339" y="1807475"/>
            <a:ext cx="8897179" cy="3754874"/>
          </a:xfrm>
          <a:prstGeom prst="rect">
            <a:avLst/>
          </a:prstGeom>
          <a:noFill/>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3800" b="0" i="0" u="none" strike="noStrike" kern="1200" cap="none" spc="0" normalizeH="0" baseline="0" noProof="0" dirty="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r>
              <a:rPr kumimoji="0" lang="vi-VN" altLang="zh-CN" sz="10000" b="0" i="0" u="none" strike="noStrike" kern="1200" cap="none" spc="0" normalizeH="0" baseline="0" noProof="0" dirty="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0000" b="0" i="0" u="none" strike="noStrike" kern="1200" cap="none" spc="0" normalizeH="0" baseline="0" noProof="0" dirty="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diễn cảm</a:t>
            </a:r>
            <a:endParaRPr kumimoji="0" lang="zh-CN" altLang="en-US" sz="10000" b="0" i="0" u="none" strike="noStrike" kern="1200" cap="none" spc="0" normalizeH="0" baseline="0" noProof="0" dirty="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pic>
        <p:nvPicPr>
          <p:cNvPr id="14" name="Picture 13"/>
          <p:cNvPicPr>
            <a:picLocks noChangeAspect="1"/>
          </p:cNvPicPr>
          <p:nvPr/>
        </p:nvPicPr>
        <p:blipFill>
          <a:blip r:embed="rId3"/>
          <a:stretch>
            <a:fillRect/>
          </a:stretch>
        </p:blipFill>
        <p:spPr>
          <a:xfrm>
            <a:off x="7049958" y="3462391"/>
            <a:ext cx="5142042" cy="3377208"/>
          </a:xfrm>
          <a:prstGeom prst="rect">
            <a:avLst/>
          </a:prstGeom>
        </p:spPr>
      </p:pic>
      <p:pic>
        <p:nvPicPr>
          <p:cNvPr id="11" name="Picture 10">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0210735" y="-135670"/>
            <a:ext cx="1523956" cy="1508868"/>
          </a:xfrm>
          <a:prstGeom prst="rect">
            <a:avLst/>
          </a:prstGeom>
        </p:spPr>
      </p:pic>
    </p:spTree>
    <p:extLst>
      <p:ext uri="{BB962C8B-B14F-4D97-AF65-F5344CB8AC3E}">
        <p14:creationId xmlns:p14="http://schemas.microsoft.com/office/powerpoint/2010/main" val="104328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5">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11" name="图片 8">
            <a:extLst>
              <a:ext uri="{FF2B5EF4-FFF2-40B4-BE49-F238E27FC236}">
                <a16:creationId xmlns:a16="http://schemas.microsoft.com/office/drawing/2014/main" id="{EDBA7EFC-BD3E-9FB1-B44D-0CBFCB551E6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0472" y="-1301932"/>
            <a:ext cx="8374744" cy="7678057"/>
          </a:xfrm>
          <a:prstGeom prst="rect">
            <a:avLst/>
          </a:prstGeom>
        </p:spPr>
      </p:pic>
      <p:pic>
        <p:nvPicPr>
          <p:cNvPr id="13"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
        <p:nvSpPr>
          <p:cNvPr id="14" name="Rectangle 13"/>
          <p:cNvSpPr/>
          <p:nvPr/>
        </p:nvSpPr>
        <p:spPr>
          <a:xfrm>
            <a:off x="1178883" y="2093702"/>
            <a:ext cx="7694024" cy="1569660"/>
          </a:xfrm>
          <a:prstGeom prst="rect">
            <a:avLst/>
          </a:prstGeom>
          <a:noFill/>
        </p:spPr>
        <p:txBody>
          <a:bodyPr wrap="square" lIns="91440" tIns="45720" rIns="91440" bIns="45720">
            <a:spAutoFit/>
          </a:bodyPr>
          <a:lstStyle/>
          <a:p>
            <a:pPr algn="ctr"/>
            <a:r>
              <a:rPr lang="en-US" sz="9600" dirty="0" err="1">
                <a:ln w="0"/>
                <a:solidFill>
                  <a:srgbClr val="FF0066"/>
                </a:solidFill>
                <a:effectLst>
                  <a:reflection blurRad="6350" stA="53000" endA="300" endPos="35500" dir="5400000" sy="-90000" algn="bl" rotWithShape="0"/>
                </a:effectLst>
                <a:latin typeface="#9Slide07 Cadena" panose="02000503000000020004" pitchFamily="2" charset="0"/>
              </a:rPr>
              <a:t>Tạm</a:t>
            </a:r>
            <a:r>
              <a:rPr lang="en-US" sz="9600" dirty="0">
                <a:ln w="0"/>
                <a:solidFill>
                  <a:srgbClr val="FF0066"/>
                </a:solidFill>
                <a:effectLst>
                  <a:reflection blurRad="6350" stA="53000" endA="300" endPos="35500" dir="5400000" sy="-90000" algn="bl" rotWithShape="0"/>
                </a:effectLst>
                <a:latin typeface="#9Slide07 Cadena" panose="02000503000000020004" pitchFamily="2" charset="0"/>
              </a:rPr>
              <a:t> </a:t>
            </a:r>
            <a:r>
              <a:rPr lang="en-US" sz="9600" dirty="0" err="1">
                <a:ln w="0"/>
                <a:solidFill>
                  <a:srgbClr val="FF0066"/>
                </a:solidFill>
                <a:effectLst>
                  <a:reflection blurRad="6350" stA="53000" endA="300" endPos="35500" dir="5400000" sy="-90000" algn="bl" rotWithShape="0"/>
                </a:effectLst>
                <a:latin typeface="#9Slide07 Cadena" panose="02000503000000020004" pitchFamily="2" charset="0"/>
              </a:rPr>
              <a:t>biệt</a:t>
            </a:r>
            <a:endParaRPr lang="en-US" sz="9600" b="0" cap="none" spc="0" dirty="0">
              <a:ln w="0"/>
              <a:solidFill>
                <a:srgbClr val="FF0066"/>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214359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250" autoRev="1" fill="hold">
                                          <p:stCondLst>
                                            <p:cond delay="0"/>
                                          </p:stCondLst>
                                        </p:cTn>
                                        <p:tgtEl>
                                          <p:spTgt spid="14"/>
                                        </p:tgtEl>
                                        <p:attrNameLst>
                                          <p:attrName>ppt_w</p:attrName>
                                        </p:attrNameLst>
                                      </p:cBhvr>
                                    </p:anim>
                                    <p:anim by="(#ppt_w*0.50)" calcmode="lin" valueType="num">
                                      <p:cBhvr>
                                        <p:cTn id="8" dur="250" decel="50000" autoRev="1" fill="hold">
                                          <p:stCondLst>
                                            <p:cond delay="0"/>
                                          </p:stCondLst>
                                        </p:cTn>
                                        <p:tgtEl>
                                          <p:spTgt spid="14"/>
                                        </p:tgtEl>
                                        <p:attrNameLst>
                                          <p:attrName>ppt_x</p:attrName>
                                        </p:attrNameLst>
                                      </p:cBhvr>
                                    </p:anim>
                                    <p:anim from="(-#ppt_h/2)" to="(#ppt_y)" calcmode="lin" valueType="num">
                                      <p:cBhvr>
                                        <p:cTn id="9" dur="500" fill="hold">
                                          <p:stCondLst>
                                            <p:cond delay="0"/>
                                          </p:stCondLst>
                                        </p:cTn>
                                        <p:tgtEl>
                                          <p:spTgt spid="14"/>
                                        </p:tgtEl>
                                        <p:attrNameLst>
                                          <p:attrName>ppt_y</p:attrName>
                                        </p:attrNameLst>
                                      </p:cBhvr>
                                    </p:anim>
                                    <p:animRot by="21600000">
                                      <p:cBhvr>
                                        <p:cTn id="10" dur="500"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38B00C0-6DD7-4A4F-2A5C-717D3A45F457}"/>
              </a:ext>
            </a:extLst>
          </p:cNvPr>
          <p:cNvGrpSpPr/>
          <p:nvPr/>
        </p:nvGrpSpPr>
        <p:grpSpPr>
          <a:xfrm>
            <a:off x="2570422" y="433951"/>
            <a:ext cx="5132238" cy="1878494"/>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rgbClr val="14A7A6"/>
                </a:solidFill>
                <a:uFillTx/>
                <a:latin typeface="雷盖体" panose="00000800000000000000" pitchFamily="2" charset="-122"/>
                <a:ea typeface="雷盖体" panose="00000800000000000000" pitchFamily="2" charset="-122"/>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268602" y="2129057"/>
            <a:ext cx="8617057" cy="2305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38"/>
          <p:cNvSpPr txBox="1"/>
          <p:nvPr/>
        </p:nvSpPr>
        <p:spPr>
          <a:xfrm>
            <a:off x="4292420" y="722461"/>
            <a:ext cx="5540575" cy="1225868"/>
          </a:xfrm>
          <a:prstGeom prst="roundRect">
            <a:avLst/>
          </a:prstGeom>
          <a:ln w="28575">
            <a:prstDash val="dash"/>
          </a:ln>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extrusionH="57150">
              <a:bevelT h="25400" prst="softRound"/>
            </a:sp3d>
          </a:bodyPr>
          <a:lstStyle/>
          <a:p>
            <a:pPr algn="ct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0" name="文本框 38"/>
          <p:cNvSpPr txBox="1"/>
          <p:nvPr/>
        </p:nvSpPr>
        <p:spPr>
          <a:xfrm>
            <a:off x="804339" y="2302366"/>
            <a:ext cx="7434040" cy="1736646"/>
          </a:xfrm>
          <a:prstGeom prst="roundRect">
            <a:avLst/>
          </a:prstGeom>
          <a:ln w="3810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extrusionH="57150">
              <a:bevelT h="25400" prst="softRound"/>
            </a:sp3d>
          </a:bodyPr>
          <a:lstStyle/>
          <a:p>
            <a:pPr algn="ctr"/>
            <a:r>
              <a:rPr lang="en-US" altLang="zh-CN" sz="9600" b="1" dirty="0">
                <a:solidFill>
                  <a:srgbClr val="FF0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LUYỆN ĐỌC</a:t>
            </a:r>
            <a:endParaRPr lang="zh-CN" altLang="en-US" sz="9600" b="1" dirty="0">
              <a:solidFill>
                <a:srgbClr val="FF0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1"/>
                </a:solidFill>
                <a:effectLst/>
                <a:uLnTx/>
                <a:uFillTx/>
                <a:latin typeface="#9Slide07 HoneyCream" pitchFamily="2" charset="0"/>
                <a:ea typeface="+mj-ea"/>
                <a:cs typeface="+mj-cs"/>
                <a:sym typeface="Arial"/>
              </a:rPr>
              <a:t>Măng</a:t>
            </a:r>
            <a:r>
              <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rPr>
              <a:t> Non</a:t>
            </a:r>
          </a:p>
        </p:txBody>
      </p:sp>
      <p:pic>
        <p:nvPicPr>
          <p:cNvPr id="13" name="Picture 12"/>
          <p:cNvPicPr>
            <a:picLocks noChangeAspect="1"/>
          </p:cNvPicPr>
          <p:nvPr/>
        </p:nvPicPr>
        <p:blipFill>
          <a:blip r:embed="rId3"/>
          <a:stretch>
            <a:fillRect/>
          </a:stretch>
        </p:blipFill>
        <p:spPr>
          <a:xfrm>
            <a:off x="4861841" y="2025272"/>
            <a:ext cx="7330159" cy="4814327"/>
          </a:xfrm>
          <a:prstGeom prst="rect">
            <a:avLst/>
          </a:prstGeom>
        </p:spPr>
      </p:pic>
      <p:pic>
        <p:nvPicPr>
          <p:cNvPr id="11" name="Picture 10">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0237630" y="-202610"/>
            <a:ext cx="1523956" cy="1508868"/>
          </a:xfrm>
          <a:prstGeom prst="rect">
            <a:avLst/>
          </a:prstGeom>
        </p:spPr>
      </p:pic>
    </p:spTree>
    <p:extLst>
      <p:ext uri="{BB962C8B-B14F-4D97-AF65-F5344CB8AC3E}">
        <p14:creationId xmlns:p14="http://schemas.microsoft.com/office/powerpoint/2010/main" val="232129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773222"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126629" y="124184"/>
            <a:ext cx="4822258" cy="553998"/>
          </a:xfrm>
          <a:prstGeom prst="rect">
            <a:avLst/>
          </a:prstGeom>
          <a:noFill/>
        </p:spPr>
        <p:txBody>
          <a:bodyPr wrap="square" rtlCol="0">
            <a:spAutoFit/>
          </a:bodyPr>
          <a:lstStyle/>
          <a:p>
            <a:r>
              <a:rPr lang="vi-VN" sz="3000" b="1" dirty="0">
                <a:solidFill>
                  <a:srgbClr val="00CC00"/>
                </a:solidFill>
                <a:effectLst/>
                <a:latin typeface="UTM Avo" panose="02040603050506020204" pitchFamily="18" charset="0"/>
              </a:rPr>
              <a:t>Gặt chữ trên non</a:t>
            </a:r>
            <a:endParaRPr lang="en-US" sz="3000" b="1" dirty="0">
              <a:solidFill>
                <a:srgbClr val="00CC00"/>
              </a:solidFill>
              <a:effectLst/>
              <a:latin typeface="UTM Avo" panose="02040603050506020204" pitchFamily="18" charset="0"/>
            </a:endParaRPr>
          </a:p>
        </p:txBody>
      </p:sp>
      <p:pic>
        <p:nvPicPr>
          <p:cNvPr id="7" name="Picture 6"/>
          <p:cNvPicPr>
            <a:picLocks noChangeAspect="1"/>
          </p:cNvPicPr>
          <p:nvPr/>
        </p:nvPicPr>
        <p:blipFill>
          <a:blip r:embed="rId2"/>
          <a:stretch>
            <a:fillRect/>
          </a:stretch>
        </p:blipFill>
        <p:spPr>
          <a:xfrm>
            <a:off x="7048982" y="3480151"/>
            <a:ext cx="5143018" cy="337784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343134572"/>
              </p:ext>
            </p:extLst>
          </p:nvPr>
        </p:nvGraphicFramePr>
        <p:xfrm>
          <a:off x="1003858" y="604382"/>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effectLst/>
                          <a:latin typeface="Cambria" panose="02040503050406030204" pitchFamily="18" charset="0"/>
                          <a:ea typeface="Cambria" panose="02040503050406030204" pitchFamily="18" charset="0"/>
                        </a:rPr>
                        <a:t>Bình minh vừa tỉnh giấc </a:t>
                      </a:r>
                    </a:p>
                    <a:p>
                      <a:pPr algn="just" fontAlgn="t"/>
                      <a:r>
                        <a:rPr lang="vi-VN" sz="2800" b="0" dirty="0">
                          <a:effectLst/>
                          <a:latin typeface="Cambria" panose="02040503050406030204" pitchFamily="18" charset="0"/>
                          <a:ea typeface="Cambria" panose="02040503050406030204" pitchFamily="18" charset="0"/>
                        </a:rPr>
                        <a:t>Nắng nhuộm hồng núi xanh </a:t>
                      </a:r>
                    </a:p>
                    <a:p>
                      <a:pPr algn="just" fontAlgn="t"/>
                      <a:r>
                        <a:rPr lang="vi-VN" sz="2800" b="0" dirty="0">
                          <a:effectLst/>
                          <a:latin typeface="Cambria" panose="02040503050406030204" pitchFamily="18" charset="0"/>
                          <a:ea typeface="Cambria" panose="02040503050406030204" pitchFamily="18" charset="0"/>
                        </a:rPr>
                        <a:t>Tiếng trống rung vách đá </a:t>
                      </a:r>
                    </a:p>
                    <a:p>
                      <a:pPr algn="just" fontAlgn="t"/>
                      <a:r>
                        <a:rPr lang="vi-VN" sz="2800" b="0" dirty="0">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Bóng em nhòa bóng núi</a:t>
                      </a:r>
                    </a:p>
                    <a:p>
                      <a:pPr algn="just" fontAlgn="t"/>
                      <a:r>
                        <a:rPr lang="vi-VN" sz="2800" b="0" dirty="0">
                          <a:effectLst/>
                          <a:latin typeface="Cambria" panose="02040503050406030204" pitchFamily="18" charset="0"/>
                          <a:ea typeface="Cambria" panose="02040503050406030204" pitchFamily="18" charset="0"/>
                        </a:rPr>
                        <a:t>Hun hút mấy thung sâu </a:t>
                      </a:r>
                    </a:p>
                    <a:p>
                      <a:pPr algn="just" fontAlgn="t"/>
                      <a:r>
                        <a:rPr lang="vi-VN" sz="2800" b="0" dirty="0">
                          <a:effectLst/>
                          <a:latin typeface="Cambria" panose="02040503050406030204" pitchFamily="18" charset="0"/>
                          <a:ea typeface="Cambria" panose="02040503050406030204" pitchFamily="18" charset="0"/>
                        </a:rPr>
                        <a:t>Gió đưa theo tiếng sáo </a:t>
                      </a:r>
                    </a:p>
                    <a:p>
                      <a:pPr algn="just" fontAlgn="t"/>
                      <a:r>
                        <a:rPr lang="vi-VN" sz="2800" b="0" dirty="0">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Em đi tìm cái chữ</a:t>
                      </a:r>
                    </a:p>
                    <a:p>
                      <a:pPr algn="just" fontAlgn="t"/>
                      <a:r>
                        <a:rPr lang="vi-VN" sz="2800" b="0" dirty="0">
                          <a:effectLst/>
                          <a:latin typeface="Cambria" panose="02040503050406030204" pitchFamily="18" charset="0"/>
                          <a:ea typeface="Cambria" panose="02040503050406030204" pitchFamily="18" charset="0"/>
                        </a:rPr>
                        <a:t>Vượt suối lại băng rừng </a:t>
                      </a:r>
                    </a:p>
                    <a:p>
                      <a:pPr algn="just" fontAlgn="t"/>
                      <a:r>
                        <a:rPr lang="vi-VN" sz="2800" b="0" dirty="0">
                          <a:effectLst/>
                          <a:latin typeface="Cambria" panose="02040503050406030204" pitchFamily="18" charset="0"/>
                          <a:ea typeface="Cambria" panose="02040503050406030204" pitchFamily="18" charset="0"/>
                        </a:rPr>
                        <a:t>Đường xa chân có mỏi</a:t>
                      </a:r>
                    </a:p>
                    <a:p>
                      <a:pPr algn="just" fontAlgn="t"/>
                      <a:r>
                        <a:rPr lang="vi-VN" sz="2800" b="0" dirty="0">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Càng đi chân càng vững</a:t>
                      </a:r>
                    </a:p>
                    <a:p>
                      <a:pPr algn="just" fontAlgn="t"/>
                      <a:r>
                        <a:rPr lang="vi-VN" sz="2800" b="0" dirty="0">
                          <a:effectLst/>
                          <a:latin typeface="Cambria" panose="02040503050406030204" pitchFamily="18" charset="0"/>
                          <a:ea typeface="Cambria" panose="02040503050406030204" pitchFamily="18" charset="0"/>
                        </a:rPr>
                        <a:t>Lớp học ngang lưng đồi </a:t>
                      </a:r>
                    </a:p>
                    <a:p>
                      <a:pPr algn="just" fontAlgn="t"/>
                      <a:r>
                        <a:rPr lang="vi-VN" sz="2800" b="0" dirty="0">
                          <a:effectLst/>
                          <a:latin typeface="Cambria" panose="02040503050406030204" pitchFamily="18" charset="0"/>
                          <a:ea typeface="Cambria" panose="02040503050406030204" pitchFamily="18" charset="0"/>
                        </a:rPr>
                        <a:t>Mắt em như sao sáng</a:t>
                      </a:r>
                    </a:p>
                    <a:p>
                      <a:pPr algn="just" fontAlgn="t"/>
                      <a:r>
                        <a:rPr lang="vi-VN" sz="2800" b="0" dirty="0">
                          <a:effectLst/>
                          <a:latin typeface="Cambria" panose="02040503050406030204" pitchFamily="18" charset="0"/>
                          <a:ea typeface="Cambria" panose="02040503050406030204" pitchFamily="18" charset="0"/>
                        </a:rPr>
                        <a:t>Gặt chữ trên đỉnh trời!</a:t>
                      </a:r>
                    </a:p>
                    <a:p>
                      <a:pPr algn="r" fontAlgn="t"/>
                      <a:r>
                        <a:rPr lang="vi-VN" sz="2800" b="0" i="1" dirty="0">
                          <a:effectLst/>
                          <a:latin typeface="Cambria" panose="02040503050406030204" pitchFamily="18" charset="0"/>
                          <a:ea typeface="Cambria" panose="02040503050406030204" pitchFamily="18" charset="0"/>
                        </a:rPr>
                        <a:t>(Bích Ngọc</a:t>
                      </a:r>
                      <a:r>
                        <a:rPr lang="vi-VN" sz="2800" b="0" dirty="0">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1896069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10"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
        <p:nvSpPr>
          <p:cNvPr id="14" name="Speech Bubble: Oval 9">
            <a:extLst>
              <a:ext uri="{FF2B5EF4-FFF2-40B4-BE49-F238E27FC236}">
                <a16:creationId xmlns:a16="http://schemas.microsoft.com/office/drawing/2014/main" id="{7242D3E7-C1CC-5917-A9C9-1DFAF6DBB850}"/>
              </a:ext>
            </a:extLst>
          </p:cNvPr>
          <p:cNvSpPr/>
          <p:nvPr/>
        </p:nvSpPr>
        <p:spPr>
          <a:xfrm flipH="1">
            <a:off x="2385133" y="656381"/>
            <a:ext cx="6866417" cy="4712014"/>
          </a:xfrm>
          <a:custGeom>
            <a:avLst/>
            <a:gdLst>
              <a:gd name="connsiteX0" fmla="*/ -443296 w 6866417"/>
              <a:gd name="connsiteY0" fmla="*/ 2791209 h 4712014"/>
              <a:gd name="connsiteX1" fmla="*/ 1527 w 6866417"/>
              <a:gd name="connsiteY1" fmla="*/ 2285746 h 4712014"/>
              <a:gd name="connsiteX2" fmla="*/ 3323001 w 6866417"/>
              <a:gd name="connsiteY2" fmla="*/ 1214 h 4712014"/>
              <a:gd name="connsiteX3" fmla="*/ 6819602 w 6866417"/>
              <a:gd name="connsiteY3" fmla="*/ 1968257 h 4712014"/>
              <a:gd name="connsiteX4" fmla="*/ 3861585 w 6866417"/>
              <a:gd name="connsiteY4" fmla="*/ 4693602 h 4712014"/>
              <a:gd name="connsiteX5" fmla="*/ 213054 w 6866417"/>
              <a:gd name="connsiteY5" fmla="*/ 3173046 h 4712014"/>
              <a:gd name="connsiteX6" fmla="*/ -443296 w 6866417"/>
              <a:gd name="connsiteY6" fmla="*/ 2791209 h 47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6417" h="4712014" fill="none" extrusionOk="0">
                <a:moveTo>
                  <a:pt x="-443296" y="2791209"/>
                </a:moveTo>
                <a:cubicBezTo>
                  <a:pt x="-372828" y="2706193"/>
                  <a:pt x="-78197" y="2364814"/>
                  <a:pt x="1527" y="2285746"/>
                </a:cubicBezTo>
                <a:cubicBezTo>
                  <a:pt x="-18285" y="969122"/>
                  <a:pt x="1524424" y="57434"/>
                  <a:pt x="3323001" y="1214"/>
                </a:cubicBezTo>
                <a:cubicBezTo>
                  <a:pt x="5180057" y="-208466"/>
                  <a:pt x="6361912" y="791023"/>
                  <a:pt x="6819602" y="1968257"/>
                </a:cubicBezTo>
                <a:cubicBezTo>
                  <a:pt x="7137410" y="3106070"/>
                  <a:pt x="5497494" y="4432783"/>
                  <a:pt x="3861585" y="4693602"/>
                </a:cubicBezTo>
                <a:cubicBezTo>
                  <a:pt x="2148986" y="4761125"/>
                  <a:pt x="881410" y="4135498"/>
                  <a:pt x="213054" y="3173046"/>
                </a:cubicBezTo>
                <a:cubicBezTo>
                  <a:pt x="-133105" y="3042901"/>
                  <a:pt x="-366970" y="2842175"/>
                  <a:pt x="-443296" y="2791209"/>
                </a:cubicBezTo>
                <a:close/>
              </a:path>
              <a:path w="6866417" h="4712014" stroke="0" extrusionOk="0">
                <a:moveTo>
                  <a:pt x="-443296" y="2791209"/>
                </a:moveTo>
                <a:cubicBezTo>
                  <a:pt x="-263468" y="2661884"/>
                  <a:pt x="-63112" y="2327068"/>
                  <a:pt x="1527" y="2285746"/>
                </a:cubicBezTo>
                <a:cubicBezTo>
                  <a:pt x="1808" y="1047397"/>
                  <a:pt x="1432877" y="331140"/>
                  <a:pt x="3323001" y="1214"/>
                </a:cubicBezTo>
                <a:cubicBezTo>
                  <a:pt x="5020342" y="26012"/>
                  <a:pt x="6615717" y="857893"/>
                  <a:pt x="6819602" y="1968257"/>
                </a:cubicBezTo>
                <a:cubicBezTo>
                  <a:pt x="7124649" y="3359627"/>
                  <a:pt x="5759346" y="4532823"/>
                  <a:pt x="3861585" y="4693602"/>
                </a:cubicBezTo>
                <a:cubicBezTo>
                  <a:pt x="2146283" y="4777128"/>
                  <a:pt x="987627" y="4250727"/>
                  <a:pt x="213054" y="3173046"/>
                </a:cubicBezTo>
                <a:cubicBezTo>
                  <a:pt x="9654" y="3035931"/>
                  <a:pt x="-307505" y="2822877"/>
                  <a:pt x="-443296" y="279120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err="1">
                <a:solidFill>
                  <a:schemeClr val="accent2">
                    <a:lumMod val="75000"/>
                  </a:schemeClr>
                </a:solidFill>
                <a:latin typeface="UTM Avo" panose="02040603050506020204" pitchFamily="18" charset="0"/>
                <a:ea typeface="Cambria" panose="02040503050406030204" pitchFamily="18" charset="0"/>
              </a:rPr>
              <a:t>Bài</a:t>
            </a:r>
            <a:r>
              <a:rPr lang="en-US" sz="6600" b="1" dirty="0">
                <a:solidFill>
                  <a:schemeClr val="accent2">
                    <a:lumMod val="75000"/>
                  </a:schemeClr>
                </a:solidFill>
                <a:latin typeface="UTM Avo" panose="02040603050506020204" pitchFamily="18" charset="0"/>
                <a:ea typeface="Cambria" panose="02040503050406030204" pitchFamily="18" charset="0"/>
              </a:rPr>
              <a:t> </a:t>
            </a:r>
            <a:r>
              <a:rPr lang="vi-VN" sz="6600" b="1" dirty="0">
                <a:solidFill>
                  <a:schemeClr val="accent2">
                    <a:lumMod val="75000"/>
                  </a:schemeClr>
                </a:solidFill>
                <a:latin typeface="UTM Avo" panose="02040603050506020204" pitchFamily="18" charset="0"/>
                <a:ea typeface="Cambria" panose="02040503050406030204" pitchFamily="18" charset="0"/>
              </a:rPr>
              <a:t>có mấy khổ thơ</a:t>
            </a:r>
            <a:r>
              <a:rPr lang="en-US" sz="6600" b="1" dirty="0">
                <a:solidFill>
                  <a:schemeClr val="accent2">
                    <a:lumMod val="75000"/>
                  </a:schemeClr>
                </a:solidFill>
                <a:latin typeface="UTM Avo" panose="02040603050506020204" pitchFamily="18" charset="0"/>
                <a:ea typeface="Cambria" panose="02040503050406030204" pitchFamily="18" charset="0"/>
              </a:rPr>
              <a:t>?</a:t>
            </a:r>
          </a:p>
        </p:txBody>
      </p:sp>
      <p:sp>
        <p:nvSpPr>
          <p:cNvPr id="15" name="Speech Bubble: Oval 9">
            <a:extLst>
              <a:ext uri="{FF2B5EF4-FFF2-40B4-BE49-F238E27FC236}">
                <a16:creationId xmlns:a16="http://schemas.microsoft.com/office/drawing/2014/main" id="{7242D3E7-C1CC-5917-A9C9-1DFAF6DBB850}"/>
              </a:ext>
            </a:extLst>
          </p:cNvPr>
          <p:cNvSpPr/>
          <p:nvPr/>
        </p:nvSpPr>
        <p:spPr>
          <a:xfrm flipH="1">
            <a:off x="2326510" y="611784"/>
            <a:ext cx="6866417" cy="4712014"/>
          </a:xfrm>
          <a:custGeom>
            <a:avLst/>
            <a:gdLst>
              <a:gd name="connsiteX0" fmla="*/ -443296 w 6866417"/>
              <a:gd name="connsiteY0" fmla="*/ 2791209 h 4712014"/>
              <a:gd name="connsiteX1" fmla="*/ 1527 w 6866417"/>
              <a:gd name="connsiteY1" fmla="*/ 2285746 h 4712014"/>
              <a:gd name="connsiteX2" fmla="*/ 3323001 w 6866417"/>
              <a:gd name="connsiteY2" fmla="*/ 1214 h 4712014"/>
              <a:gd name="connsiteX3" fmla="*/ 6819602 w 6866417"/>
              <a:gd name="connsiteY3" fmla="*/ 1968257 h 4712014"/>
              <a:gd name="connsiteX4" fmla="*/ 3861585 w 6866417"/>
              <a:gd name="connsiteY4" fmla="*/ 4693602 h 4712014"/>
              <a:gd name="connsiteX5" fmla="*/ 213054 w 6866417"/>
              <a:gd name="connsiteY5" fmla="*/ 3173046 h 4712014"/>
              <a:gd name="connsiteX6" fmla="*/ -443296 w 6866417"/>
              <a:gd name="connsiteY6" fmla="*/ 2791209 h 47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6417" h="4712014" fill="none" extrusionOk="0">
                <a:moveTo>
                  <a:pt x="-443296" y="2791209"/>
                </a:moveTo>
                <a:cubicBezTo>
                  <a:pt x="-372828" y="2706193"/>
                  <a:pt x="-78197" y="2364814"/>
                  <a:pt x="1527" y="2285746"/>
                </a:cubicBezTo>
                <a:cubicBezTo>
                  <a:pt x="-18285" y="969122"/>
                  <a:pt x="1524424" y="57434"/>
                  <a:pt x="3323001" y="1214"/>
                </a:cubicBezTo>
                <a:cubicBezTo>
                  <a:pt x="5180057" y="-208466"/>
                  <a:pt x="6361912" y="791023"/>
                  <a:pt x="6819602" y="1968257"/>
                </a:cubicBezTo>
                <a:cubicBezTo>
                  <a:pt x="7137410" y="3106070"/>
                  <a:pt x="5497494" y="4432783"/>
                  <a:pt x="3861585" y="4693602"/>
                </a:cubicBezTo>
                <a:cubicBezTo>
                  <a:pt x="2148986" y="4761125"/>
                  <a:pt x="881410" y="4135498"/>
                  <a:pt x="213054" y="3173046"/>
                </a:cubicBezTo>
                <a:cubicBezTo>
                  <a:pt x="-133105" y="3042901"/>
                  <a:pt x="-366970" y="2842175"/>
                  <a:pt x="-443296" y="2791209"/>
                </a:cubicBezTo>
                <a:close/>
              </a:path>
              <a:path w="6866417" h="4712014" stroke="0" extrusionOk="0">
                <a:moveTo>
                  <a:pt x="-443296" y="2791209"/>
                </a:moveTo>
                <a:cubicBezTo>
                  <a:pt x="-263468" y="2661884"/>
                  <a:pt x="-63112" y="2327068"/>
                  <a:pt x="1527" y="2285746"/>
                </a:cubicBezTo>
                <a:cubicBezTo>
                  <a:pt x="1808" y="1047397"/>
                  <a:pt x="1432877" y="331140"/>
                  <a:pt x="3323001" y="1214"/>
                </a:cubicBezTo>
                <a:cubicBezTo>
                  <a:pt x="5020342" y="26012"/>
                  <a:pt x="6615717" y="857893"/>
                  <a:pt x="6819602" y="1968257"/>
                </a:cubicBezTo>
                <a:cubicBezTo>
                  <a:pt x="7124649" y="3359627"/>
                  <a:pt x="5759346" y="4532823"/>
                  <a:pt x="3861585" y="4693602"/>
                </a:cubicBezTo>
                <a:cubicBezTo>
                  <a:pt x="2146283" y="4777128"/>
                  <a:pt x="987627" y="4250727"/>
                  <a:pt x="213054" y="3173046"/>
                </a:cubicBezTo>
                <a:cubicBezTo>
                  <a:pt x="9654" y="3035931"/>
                  <a:pt x="-307505" y="2822877"/>
                  <a:pt x="-443296" y="279120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err="1">
                <a:solidFill>
                  <a:schemeClr val="accent1">
                    <a:lumMod val="50000"/>
                  </a:schemeClr>
                </a:solidFill>
                <a:latin typeface="UTM Avo" panose="02040603050506020204" pitchFamily="18" charset="0"/>
                <a:ea typeface="Cambria" panose="02040503050406030204" pitchFamily="18" charset="0"/>
              </a:rPr>
              <a:t>Bài</a:t>
            </a:r>
            <a:r>
              <a:rPr lang="en-US" sz="6600" b="1" dirty="0">
                <a:solidFill>
                  <a:schemeClr val="accent1">
                    <a:lumMod val="50000"/>
                  </a:schemeClr>
                </a:solidFill>
                <a:latin typeface="UTM Avo" panose="02040603050506020204" pitchFamily="18" charset="0"/>
                <a:ea typeface="Cambria" panose="02040503050406030204" pitchFamily="18" charset="0"/>
              </a:rPr>
              <a:t> </a:t>
            </a:r>
            <a:r>
              <a:rPr lang="vi-VN" sz="6600" b="1" dirty="0">
                <a:solidFill>
                  <a:schemeClr val="accent1">
                    <a:lumMod val="50000"/>
                  </a:schemeClr>
                </a:solidFill>
                <a:latin typeface="UTM Avo" panose="02040603050506020204" pitchFamily="18" charset="0"/>
                <a:ea typeface="Cambria" panose="02040503050406030204" pitchFamily="18" charset="0"/>
              </a:rPr>
              <a:t>thơ có </a:t>
            </a:r>
          </a:p>
          <a:p>
            <a:pPr algn="ctr"/>
            <a:r>
              <a:rPr lang="vi-VN" sz="6600" b="1" dirty="0">
                <a:solidFill>
                  <a:schemeClr val="accent1">
                    <a:lumMod val="50000"/>
                  </a:schemeClr>
                </a:solidFill>
                <a:latin typeface="UTM Avo" panose="02040603050506020204" pitchFamily="18" charset="0"/>
                <a:ea typeface="Cambria" panose="02040503050406030204" pitchFamily="18" charset="0"/>
              </a:rPr>
              <a:t>5 khổ</a:t>
            </a:r>
            <a:endParaRPr lang="en-US" sz="6600" b="1" dirty="0">
              <a:solidFill>
                <a:schemeClr val="accent1">
                  <a:lumMod val="50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401326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950700"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365683" y="63223"/>
            <a:ext cx="48222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CC00"/>
                </a:solidFill>
                <a:effectLst/>
                <a:uLnTx/>
                <a:uFillTx/>
                <a:latin typeface="UTM Avo" panose="02040603050506020204" pitchFamily="18" charset="0"/>
                <a:ea typeface="+mn-ea"/>
                <a:cs typeface="+mn-cs"/>
              </a:rPr>
              <a:t>Gặt chữ trên non</a:t>
            </a:r>
            <a:endParaRPr kumimoji="0" lang="en-US" sz="3000" b="1" i="0" u="none" strike="noStrike" kern="1200" cap="none" spc="0" normalizeH="0" baseline="0" noProof="0" dirty="0">
              <a:ln>
                <a:noFill/>
              </a:ln>
              <a:solidFill>
                <a:srgbClr val="00CC0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2"/>
          <a:stretch>
            <a:fillRect/>
          </a:stretch>
        </p:blipFill>
        <p:spPr>
          <a:xfrm>
            <a:off x="6994711" y="3426106"/>
            <a:ext cx="5197289" cy="341349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890759646"/>
              </p:ext>
            </p:extLst>
          </p:nvPr>
        </p:nvGraphicFramePr>
        <p:xfrm>
          <a:off x="888110" y="617221"/>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solidFill>
                            <a:srgbClr val="FF0000"/>
                          </a:solidFill>
                          <a:effectLst/>
                          <a:latin typeface="Cambria" panose="02040503050406030204" pitchFamily="18" charset="0"/>
                          <a:ea typeface="Cambria" panose="02040503050406030204" pitchFamily="18" charset="0"/>
                        </a:rPr>
                        <a:t>Bình minh vừa tỉnh giấc </a:t>
                      </a:r>
                    </a:p>
                    <a:p>
                      <a:pPr algn="just" fontAlgn="t"/>
                      <a:r>
                        <a:rPr lang="vi-VN" sz="2800" b="0" dirty="0">
                          <a:solidFill>
                            <a:srgbClr val="FF0000"/>
                          </a:solidFill>
                          <a:effectLst/>
                          <a:latin typeface="Cambria" panose="02040503050406030204" pitchFamily="18" charset="0"/>
                          <a:ea typeface="Cambria" panose="02040503050406030204" pitchFamily="18" charset="0"/>
                        </a:rPr>
                        <a:t>Nắng nhuộm hồng núi xanh </a:t>
                      </a:r>
                    </a:p>
                    <a:p>
                      <a:pPr algn="just" fontAlgn="t"/>
                      <a:r>
                        <a:rPr lang="vi-VN" sz="2800" b="0" dirty="0">
                          <a:solidFill>
                            <a:srgbClr val="FF0000"/>
                          </a:solidFill>
                          <a:effectLst/>
                          <a:latin typeface="Cambria" panose="02040503050406030204" pitchFamily="18" charset="0"/>
                          <a:ea typeface="Cambria" panose="02040503050406030204" pitchFamily="18" charset="0"/>
                        </a:rPr>
                        <a:t>Tiếng trống rung vách đá </a:t>
                      </a:r>
                    </a:p>
                    <a:p>
                      <a:pPr algn="just" fontAlgn="t"/>
                      <a:r>
                        <a:rPr lang="vi-VN" sz="2800" b="0" dirty="0">
                          <a:solidFill>
                            <a:srgbClr val="FF0000"/>
                          </a:solidFill>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Bóng em nhòa bóng núi</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Hun hút mấy thung sâu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Gió đưa theo tiếng sáo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002060"/>
                          </a:solidFill>
                          <a:effectLst/>
                          <a:latin typeface="Cambria" panose="02040503050406030204" pitchFamily="18" charset="0"/>
                          <a:ea typeface="Cambria" panose="02040503050406030204" pitchFamily="18" charset="0"/>
                        </a:rPr>
                        <a:t>Em đi tìm cái chữ</a:t>
                      </a:r>
                    </a:p>
                    <a:p>
                      <a:pPr algn="just" fontAlgn="t"/>
                      <a:r>
                        <a:rPr lang="vi-VN" sz="2800" b="0" dirty="0">
                          <a:solidFill>
                            <a:srgbClr val="002060"/>
                          </a:solidFill>
                          <a:effectLst/>
                          <a:latin typeface="Cambria" panose="02040503050406030204" pitchFamily="18" charset="0"/>
                          <a:ea typeface="Cambria" panose="02040503050406030204" pitchFamily="18" charset="0"/>
                        </a:rPr>
                        <a:t>Vượt suối lại băng rừng </a:t>
                      </a:r>
                    </a:p>
                    <a:p>
                      <a:pPr algn="just" fontAlgn="t"/>
                      <a:r>
                        <a:rPr lang="vi-VN" sz="2800" b="0" dirty="0">
                          <a:solidFill>
                            <a:srgbClr val="002060"/>
                          </a:solidFill>
                          <a:effectLst/>
                          <a:latin typeface="Cambria" panose="02040503050406030204" pitchFamily="18" charset="0"/>
                          <a:ea typeface="Cambria" panose="02040503050406030204" pitchFamily="18" charset="0"/>
                        </a:rPr>
                        <a:t>Đường xa chân có mỏi</a:t>
                      </a:r>
                    </a:p>
                    <a:p>
                      <a:pPr algn="just" fontAlgn="t"/>
                      <a:r>
                        <a:rPr lang="vi-VN" sz="2800" b="0" dirty="0">
                          <a:solidFill>
                            <a:srgbClr val="002060"/>
                          </a:solidFill>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7030A0"/>
                          </a:solidFill>
                          <a:effectLst/>
                          <a:latin typeface="Cambria" panose="02040503050406030204" pitchFamily="18" charset="0"/>
                          <a:ea typeface="Cambria" panose="02040503050406030204" pitchFamily="18" charset="0"/>
                        </a:rPr>
                        <a:t>Càng đi chân càng vững</a:t>
                      </a:r>
                    </a:p>
                    <a:p>
                      <a:pPr algn="just" fontAlgn="t"/>
                      <a:r>
                        <a:rPr lang="vi-VN" sz="2800" b="0" dirty="0">
                          <a:solidFill>
                            <a:srgbClr val="7030A0"/>
                          </a:solidFill>
                          <a:effectLst/>
                          <a:latin typeface="Cambria" panose="02040503050406030204" pitchFamily="18" charset="0"/>
                          <a:ea typeface="Cambria" panose="02040503050406030204" pitchFamily="18" charset="0"/>
                        </a:rPr>
                        <a:t>Lớp học ngang lưng đồi </a:t>
                      </a:r>
                    </a:p>
                    <a:p>
                      <a:pPr algn="just" fontAlgn="t"/>
                      <a:r>
                        <a:rPr lang="vi-VN" sz="2800" b="0" dirty="0">
                          <a:solidFill>
                            <a:srgbClr val="7030A0"/>
                          </a:solidFill>
                          <a:effectLst/>
                          <a:latin typeface="Cambria" panose="02040503050406030204" pitchFamily="18" charset="0"/>
                          <a:ea typeface="Cambria" panose="02040503050406030204" pitchFamily="18" charset="0"/>
                        </a:rPr>
                        <a:t>Mắt em như sao sáng</a:t>
                      </a:r>
                    </a:p>
                    <a:p>
                      <a:pPr algn="just" fontAlgn="t"/>
                      <a:r>
                        <a:rPr lang="vi-VN" sz="2800" b="0" dirty="0">
                          <a:solidFill>
                            <a:srgbClr val="7030A0"/>
                          </a:solidFill>
                          <a:effectLst/>
                          <a:latin typeface="Cambria" panose="02040503050406030204" pitchFamily="18" charset="0"/>
                          <a:ea typeface="Cambria" panose="02040503050406030204" pitchFamily="18" charset="0"/>
                        </a:rPr>
                        <a:t>Gặt chữ trên đỉnh trời!</a:t>
                      </a:r>
                    </a:p>
                    <a:p>
                      <a:pPr algn="r" fontAlgn="t"/>
                      <a:r>
                        <a:rPr lang="vi-VN" sz="2800" b="0" i="1" dirty="0">
                          <a:solidFill>
                            <a:srgbClr val="7030A0"/>
                          </a:solidFill>
                          <a:effectLst/>
                          <a:latin typeface="Cambria" panose="02040503050406030204" pitchFamily="18" charset="0"/>
                          <a:ea typeface="Cambria" panose="02040503050406030204" pitchFamily="18" charset="0"/>
                        </a:rPr>
                        <a:t>(Bích Ngọc</a:t>
                      </a:r>
                      <a:r>
                        <a:rPr lang="vi-VN" sz="2800" b="0" dirty="0">
                          <a:solidFill>
                            <a:srgbClr val="7030A0"/>
                          </a:solidFill>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3632160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38B00C0-6DD7-4A4F-2A5C-717D3A45F457}"/>
              </a:ext>
            </a:extLst>
          </p:cNvPr>
          <p:cNvGrpSpPr/>
          <p:nvPr/>
        </p:nvGrpSpPr>
        <p:grpSpPr>
          <a:xfrm>
            <a:off x="2570422" y="433951"/>
            <a:ext cx="7379488" cy="1878494"/>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rgbClr val="14A7A6"/>
                </a:solidFill>
                <a:uFillTx/>
                <a:latin typeface="雷盖体" panose="00000800000000000000" pitchFamily="2" charset="-122"/>
                <a:ea typeface="雷盖体" panose="00000800000000000000" pitchFamily="2" charset="-122"/>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0" y="2233690"/>
            <a:ext cx="11994776" cy="2557466"/>
          </a:xfrm>
          <a:prstGeom prst="roundRect">
            <a:avLst>
              <a:gd name="adj" fmla="val 50000"/>
            </a:avLst>
          </a:pr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38"/>
          <p:cNvSpPr txBox="1"/>
          <p:nvPr/>
        </p:nvSpPr>
        <p:spPr>
          <a:xfrm>
            <a:off x="4167689" y="819200"/>
            <a:ext cx="5808202"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 động 2 </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0" name="文本框 38"/>
          <p:cNvSpPr txBox="1"/>
          <p:nvPr/>
        </p:nvSpPr>
        <p:spPr>
          <a:xfrm>
            <a:off x="264352" y="2472268"/>
            <a:ext cx="11443446" cy="1862048"/>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1150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TÌM HIỂU BÀI</a:t>
            </a:r>
            <a:endParaRPr lang="zh-CN" altLang="en-US" sz="11500" dirty="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pic>
        <p:nvPicPr>
          <p:cNvPr id="14" name="Picture 13"/>
          <p:cNvPicPr>
            <a:picLocks noChangeAspect="1"/>
          </p:cNvPicPr>
          <p:nvPr/>
        </p:nvPicPr>
        <p:blipFill>
          <a:blip r:embed="rId3"/>
          <a:stretch>
            <a:fillRect/>
          </a:stretch>
        </p:blipFill>
        <p:spPr>
          <a:xfrm>
            <a:off x="7049958" y="3522868"/>
            <a:ext cx="5142042" cy="3377208"/>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0183842" y="-197377"/>
            <a:ext cx="1523956" cy="1508868"/>
          </a:xfrm>
          <a:prstGeom prst="rect">
            <a:avLst/>
          </a:prstGeom>
        </p:spPr>
      </p:pic>
    </p:spTree>
    <p:extLst>
      <p:ext uri="{BB962C8B-B14F-4D97-AF65-F5344CB8AC3E}">
        <p14:creationId xmlns:p14="http://schemas.microsoft.com/office/powerpoint/2010/main" val="156285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8367"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5" name="图片 26"/>
          <p:cNvPicPr>
            <a:picLocks noChangeAspect="1"/>
          </p:cNvPicPr>
          <p:nvPr/>
        </p:nvPicPr>
        <p:blipFill rotWithShape="1">
          <a:blip r:embed="rId4">
            <a:extLst>
              <a:ext uri="{28A0092B-C50C-407E-A947-70E740481C1C}">
                <a14:useLocalDpi xmlns:a14="http://schemas.microsoft.com/office/drawing/2010/main" val="0"/>
              </a:ext>
            </a:extLst>
          </a:blip>
          <a:srcRect l="69643" r="16131" b="44869"/>
          <a:stretch/>
        </p:blipFill>
        <p:spPr>
          <a:xfrm rot="5400000">
            <a:off x="2182945" y="-2227501"/>
            <a:ext cx="3775166" cy="8230168"/>
          </a:xfrm>
          <a:prstGeom prst="rect">
            <a:avLst/>
          </a:prstGeom>
        </p:spPr>
      </p:pic>
      <p:pic>
        <p:nvPicPr>
          <p:cNvPr id="6" name="图片 26"/>
          <p:cNvPicPr>
            <a:picLocks noChangeAspect="1"/>
          </p:cNvPicPr>
          <p:nvPr/>
        </p:nvPicPr>
        <p:blipFill rotWithShape="1">
          <a:blip r:embed="rId4">
            <a:extLst>
              <a:ext uri="{28A0092B-C50C-407E-A947-70E740481C1C}">
                <a14:useLocalDpi xmlns:a14="http://schemas.microsoft.com/office/drawing/2010/main" val="0"/>
              </a:ext>
            </a:extLst>
          </a:blip>
          <a:srcRect l="69643" r="16131" b="44869"/>
          <a:stretch/>
        </p:blipFill>
        <p:spPr>
          <a:xfrm rot="5400000">
            <a:off x="8063999" y="-2056663"/>
            <a:ext cx="3311327" cy="7218961"/>
          </a:xfrm>
          <a:prstGeom prst="rect">
            <a:avLst/>
          </a:prstGeom>
        </p:spPr>
      </p:pic>
      <p:grpSp>
        <p:nvGrpSpPr>
          <p:cNvPr id="14" name="Group 13"/>
          <p:cNvGrpSpPr/>
          <p:nvPr/>
        </p:nvGrpSpPr>
        <p:grpSpPr>
          <a:xfrm>
            <a:off x="1051228" y="-21088"/>
            <a:ext cx="10731800" cy="2512522"/>
            <a:chOff x="377553" y="-18922"/>
            <a:chExt cx="10674949" cy="3464258"/>
          </a:xfrm>
        </p:grpSpPr>
        <p:grpSp>
          <p:nvGrpSpPr>
            <p:cNvPr id="7" name="Group 6"/>
            <p:cNvGrpSpPr/>
            <p:nvPr/>
          </p:nvGrpSpPr>
          <p:grpSpPr>
            <a:xfrm>
              <a:off x="1180930" y="237092"/>
              <a:ext cx="9871572" cy="3208244"/>
              <a:chOff x="919673" y="197904"/>
              <a:chExt cx="9871572" cy="3208244"/>
            </a:xfrm>
            <a:effectLst>
              <a:outerShdw blurRad="50800" dist="38100" dir="16200000" rotWithShape="0">
                <a:prstClr val="black">
                  <a:alpha val="40000"/>
                </a:prstClr>
              </a:outerShdw>
            </a:effectLst>
          </p:grpSpPr>
          <p:grpSp>
            <p:nvGrpSpPr>
              <p:cNvPr id="8" name="Group 7"/>
              <p:cNvGrpSpPr/>
              <p:nvPr/>
            </p:nvGrpSpPr>
            <p:grpSpPr>
              <a:xfrm>
                <a:off x="919673" y="197904"/>
                <a:ext cx="9871572" cy="1877889"/>
                <a:chOff x="994238" y="364022"/>
                <a:chExt cx="9871572" cy="2169607"/>
              </a:xfrm>
            </p:grpSpPr>
            <p:sp>
              <p:nvSpPr>
                <p:cNvPr id="10" name="Rectangle: Rounded Corners 19"/>
                <p:cNvSpPr/>
                <p:nvPr/>
              </p:nvSpPr>
              <p:spPr>
                <a:xfrm>
                  <a:off x="1122370" y="529444"/>
                  <a:ext cx="9743440" cy="2004185"/>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Rounded Corners 1"/>
                <p:cNvSpPr/>
                <p:nvPr/>
              </p:nvSpPr>
              <p:spPr>
                <a:xfrm>
                  <a:off x="994238" y="364022"/>
                  <a:ext cx="9743440" cy="19885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9" name="TextBox 8"/>
              <p:cNvSpPr txBox="1"/>
              <p:nvPr/>
            </p:nvSpPr>
            <p:spPr>
              <a:xfrm>
                <a:off x="1031216" y="223438"/>
                <a:ext cx="9180412" cy="3182710"/>
              </a:xfrm>
              <a:prstGeom prst="rect">
                <a:avLst/>
              </a:prstGeom>
              <a:noFill/>
            </p:spPr>
            <p:txBody>
              <a:bodyPr wrap="square" rtlCol="0">
                <a:spAutoFit/>
              </a:bodyPr>
              <a:lstStyle/>
              <a:p>
                <a:pPr algn="ctr"/>
                <a:r>
                  <a:rPr lang="vi-VN" sz="3600" b="1" dirty="0">
                    <a:solidFill>
                      <a:srgbClr val="002060"/>
                    </a:solidFill>
                    <a:latin typeface="Cambria" panose="02040503050406030204" pitchFamily="18" charset="0"/>
                    <a:ea typeface="Cambria" panose="02040503050406030204" pitchFamily="18" charset="0"/>
                  </a:rPr>
                  <a:t>1.Bài thơ viết về các bạn nhỏ ở đâu?</a:t>
                </a:r>
              </a:p>
              <a:p>
                <a:pPr algn="ctr"/>
                <a:r>
                  <a:rPr lang="vi-VN" sz="3600" b="1" dirty="0">
                    <a:solidFill>
                      <a:srgbClr val="002060"/>
                    </a:solidFill>
                    <a:latin typeface="Cambria" panose="02040503050406030204" pitchFamily="18" charset="0"/>
                    <a:ea typeface="Cambria" panose="02040503050406030204" pitchFamily="18" charset="0"/>
                  </a:rPr>
                  <a:t> Những cảnh vật nào giúp em biết điều đó?</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3"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19" name="Group 18"/>
          <p:cNvGrpSpPr/>
          <p:nvPr/>
        </p:nvGrpSpPr>
        <p:grpSpPr>
          <a:xfrm>
            <a:off x="1502594" y="670275"/>
            <a:ext cx="12574388" cy="5661061"/>
            <a:chOff x="580414" y="1513711"/>
            <a:chExt cx="7367682" cy="3001520"/>
          </a:xfrm>
        </p:grpSpPr>
        <p:grpSp>
          <p:nvGrpSpPr>
            <p:cNvPr id="18" name="Group 17"/>
            <p:cNvGrpSpPr/>
            <p:nvPr/>
          </p:nvGrpSpPr>
          <p:grpSpPr>
            <a:xfrm>
              <a:off x="580414" y="2036894"/>
              <a:ext cx="5796080" cy="2478337"/>
              <a:chOff x="580414" y="2036894"/>
              <a:chExt cx="5796080" cy="2478337"/>
            </a:xfrm>
          </p:grpSpPr>
          <p:sp>
            <p:nvSpPr>
              <p:cNvPr id="16" name="Flowchart: Terminator 15"/>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17" name="Flowchart: Terminator 16"/>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2866734" y="1513711"/>
              <a:ext cx="5081362" cy="383438"/>
            </a:xfrm>
            <a:prstGeom prst="rect">
              <a:avLst/>
            </a:prstGeom>
            <a:noFill/>
          </p:spPr>
          <p:txBody>
            <a:bodyPr wrap="square" rtlCol="0">
              <a:spAutoFit/>
            </a:bodyPr>
            <a:lstStyle/>
            <a:p>
              <a:pPr algn="just"/>
              <a:endParaRPr lang="en-US" sz="3600" dirty="0">
                <a:solidFill>
                  <a:schemeClr val="tx1">
                    <a:lumMod val="75000"/>
                    <a:lumOff val="25000"/>
                  </a:schemeClr>
                </a:solidFill>
                <a:latin typeface="UTM Flamenco" panose="02040603050506020204" pitchFamily="18" charset="0"/>
              </a:endParaRPr>
            </a:p>
          </p:txBody>
        </p:sp>
      </p:grpSp>
      <p:sp>
        <p:nvSpPr>
          <p:cNvPr id="24" name="TextBox 23"/>
          <p:cNvSpPr txBox="1"/>
          <p:nvPr/>
        </p:nvSpPr>
        <p:spPr>
          <a:xfrm>
            <a:off x="2882386" y="2085851"/>
            <a:ext cx="8318870" cy="954107"/>
          </a:xfrm>
          <a:prstGeom prst="rect">
            <a:avLst/>
          </a:prstGeom>
          <a:noFill/>
        </p:spPr>
        <p:txBody>
          <a:bodyPr wrap="square" rtlCol="0">
            <a:spAutoFit/>
          </a:bodyPr>
          <a:lstStyle/>
          <a:p>
            <a:r>
              <a:rPr lang="vi-VN" sz="2800" i="1" dirty="0">
                <a:solidFill>
                  <a:srgbClr val="C00000"/>
                </a:solidFill>
                <a:latin typeface="Cambria" panose="02040503050406030204" pitchFamily="18" charset="0"/>
                <a:ea typeface="Cambria" panose="02040503050406030204" pitchFamily="18" charset="0"/>
              </a:rPr>
              <a:t>Bài thơ viết về các bạn nhỏ ở ở trên vùng cao. </a:t>
            </a:r>
            <a:endParaRPr lang="en-US" sz="2800" i="1" dirty="0">
              <a:solidFill>
                <a:srgbClr val="C00000"/>
              </a:solidFill>
              <a:latin typeface="Cambria" panose="02040503050406030204" pitchFamily="18" charset="0"/>
              <a:ea typeface="Cambria" panose="02040503050406030204" pitchFamily="18" charset="0"/>
            </a:endParaRPr>
          </a:p>
          <a:p>
            <a:endParaRPr lang="en-US" sz="2800" i="1" dirty="0"/>
          </a:p>
        </p:txBody>
      </p:sp>
      <p:sp>
        <p:nvSpPr>
          <p:cNvPr id="25" name="TextBox 24"/>
          <p:cNvSpPr txBox="1"/>
          <p:nvPr/>
        </p:nvSpPr>
        <p:spPr>
          <a:xfrm>
            <a:off x="2882386" y="2706030"/>
            <a:ext cx="7767572" cy="3108543"/>
          </a:xfrm>
          <a:prstGeom prst="rect">
            <a:avLst/>
          </a:prstGeom>
          <a:noFill/>
        </p:spPr>
        <p:txBody>
          <a:bodyPr wrap="square" rtlCol="0">
            <a:spAutoFit/>
          </a:bodyPr>
          <a:lstStyle/>
          <a:p>
            <a:r>
              <a:rPr lang="vi-VN" sz="2800" i="1" dirty="0">
                <a:solidFill>
                  <a:srgbClr val="C00000"/>
                </a:solidFill>
                <a:latin typeface="Cambria" panose="02040503050406030204" pitchFamily="18" charset="0"/>
                <a:ea typeface="Cambria" panose="02040503050406030204" pitchFamily="18" charset="0"/>
              </a:rPr>
              <a:t>Những cảnh vật giúp em nhận biết điều đó là:</a:t>
            </a:r>
          </a:p>
          <a:p>
            <a:pPr lvl="3"/>
            <a:r>
              <a:rPr lang="vi-VN" sz="2800" dirty="0">
                <a:latin typeface="Cambria" panose="02040503050406030204" pitchFamily="18" charset="0"/>
                <a:ea typeface="Cambria" panose="02040503050406030204" pitchFamily="18" charset="0"/>
              </a:rPr>
              <a:t>Nắng nhuộm hồng núi xanh</a:t>
            </a:r>
          </a:p>
          <a:p>
            <a:pPr lvl="3"/>
            <a:r>
              <a:rPr lang="vi-VN" sz="2800" dirty="0">
                <a:latin typeface="Cambria" panose="02040503050406030204" pitchFamily="18" charset="0"/>
                <a:ea typeface="Cambria" panose="02040503050406030204" pitchFamily="18" charset="0"/>
              </a:rPr>
              <a:t>Tiếng trống rung vách đá</a:t>
            </a:r>
          </a:p>
          <a:p>
            <a:pPr lvl="3"/>
            <a:r>
              <a:rPr lang="vi-VN" sz="2800" dirty="0">
                <a:latin typeface="Cambria" panose="02040503050406030204" pitchFamily="18" charset="0"/>
                <a:ea typeface="Cambria" panose="02040503050406030204" pitchFamily="18" charset="0"/>
              </a:rPr>
              <a:t>Bóng em nhòa bóng núi</a:t>
            </a:r>
          </a:p>
          <a:p>
            <a:pPr lvl="3"/>
            <a:r>
              <a:rPr lang="vi-VN" sz="2800" dirty="0">
                <a:latin typeface="Cambria" panose="02040503050406030204" pitchFamily="18" charset="0"/>
                <a:ea typeface="Cambria" panose="02040503050406030204" pitchFamily="18" charset="0"/>
              </a:rPr>
              <a:t>Hun hút mấy thung sâu</a:t>
            </a:r>
          </a:p>
          <a:p>
            <a:pPr lvl="3"/>
            <a:r>
              <a:rPr lang="vi-VN" sz="2800" dirty="0">
                <a:latin typeface="Cambria" panose="02040503050406030204" pitchFamily="18" charset="0"/>
                <a:ea typeface="Cambria" panose="02040503050406030204" pitchFamily="18" charset="0"/>
              </a:rPr>
              <a:t>Vượt suối  lại băng rừng</a:t>
            </a:r>
          </a:p>
          <a:p>
            <a:pPr lvl="3"/>
            <a:r>
              <a:rPr lang="vi-VN" sz="2800" dirty="0">
                <a:latin typeface="Cambria" panose="02040503050406030204" pitchFamily="18" charset="0"/>
                <a:ea typeface="Cambria" panose="02040503050406030204" pitchFamily="18" charset="0"/>
              </a:rPr>
              <a:t>Lớp học ngang lưng đồi.</a:t>
            </a:r>
          </a:p>
        </p:txBody>
      </p:sp>
    </p:spTree>
    <p:extLst>
      <p:ext uri="{BB962C8B-B14F-4D97-AF65-F5344CB8AC3E}">
        <p14:creationId xmlns:p14="http://schemas.microsoft.com/office/powerpoint/2010/main" val="273121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7;p2"/>
          <p:cNvSpPr/>
          <p:nvPr/>
        </p:nvSpPr>
        <p:spPr>
          <a:xfrm>
            <a:off x="907137" y="1955819"/>
            <a:ext cx="9496020" cy="4152791"/>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17" name="Rectangle 16"/>
          <p:cNvSpPr/>
          <p:nvPr/>
        </p:nvSpPr>
        <p:spPr>
          <a:xfrm>
            <a:off x="6146971" y="2517352"/>
            <a:ext cx="3598914" cy="166110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4"/>
          <p:cNvPicPr>
            <a:picLocks noChangeAspect="1"/>
          </p:cNvPicPr>
          <p:nvPr/>
        </p:nvPicPr>
        <p:blipFill rotWithShape="1">
          <a:blip r:embed="rId2">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5" name="图片 26"/>
          <p:cNvPicPr>
            <a:picLocks noChangeAspect="1"/>
          </p:cNvPicPr>
          <p:nvPr/>
        </p:nvPicPr>
        <p:blipFill rotWithShape="1">
          <a:blip r:embed="rId3">
            <a:extLst>
              <a:ext uri="{28A0092B-C50C-407E-A947-70E740481C1C}">
                <a14:useLocalDpi xmlns:a14="http://schemas.microsoft.com/office/drawing/2010/main" val="0"/>
              </a:ext>
            </a:extLst>
          </a:blip>
          <a:srcRect l="69643" r="16131" b="44869"/>
          <a:stretch/>
        </p:blipFill>
        <p:spPr>
          <a:xfrm rot="5400000">
            <a:off x="1705623" y="422735"/>
            <a:ext cx="3311327" cy="7218961"/>
          </a:xfrm>
          <a:prstGeom prst="rect">
            <a:avLst/>
          </a:prstGeom>
        </p:spPr>
      </p:pic>
      <p:grpSp>
        <p:nvGrpSpPr>
          <p:cNvPr id="8" name="Group 7"/>
          <p:cNvGrpSpPr/>
          <p:nvPr/>
        </p:nvGrpSpPr>
        <p:grpSpPr>
          <a:xfrm>
            <a:off x="715583" y="90690"/>
            <a:ext cx="10862776" cy="1583046"/>
            <a:chOff x="919673" y="197904"/>
            <a:chExt cx="9871572" cy="1453474"/>
          </a:xfrm>
          <a:effectLst>
            <a:outerShdw blurRad="50800" dist="38100" dir="16200000" rotWithShape="0">
              <a:prstClr val="black">
                <a:alpha val="40000"/>
              </a:prstClr>
            </a:outerShdw>
          </a:effectLst>
        </p:grpSpPr>
        <p:grpSp>
          <p:nvGrpSpPr>
            <p:cNvPr id="10" name="Group 9"/>
            <p:cNvGrpSpPr/>
            <p:nvPr/>
          </p:nvGrpSpPr>
          <p:grpSpPr>
            <a:xfrm>
              <a:off x="919673" y="197904"/>
              <a:ext cx="9871572" cy="1453474"/>
              <a:chOff x="994238" y="364022"/>
              <a:chExt cx="9871572" cy="1679262"/>
            </a:xfrm>
          </p:grpSpPr>
          <p:sp>
            <p:nvSpPr>
              <p:cNvPr id="12"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grpSp>
        <p:sp>
          <p:nvSpPr>
            <p:cNvPr id="11" name="TextBox 10"/>
            <p:cNvSpPr txBox="1"/>
            <p:nvPr/>
          </p:nvSpPr>
          <p:spPr>
            <a:xfrm>
              <a:off x="1060430" y="310053"/>
              <a:ext cx="9461926" cy="1102082"/>
            </a:xfrm>
            <a:prstGeom prst="rect">
              <a:avLst/>
            </a:prstGeom>
            <a:noFill/>
          </p:spPr>
          <p:txBody>
            <a:bodyPr wrap="square" rtlCol="0">
              <a:spAutoFit/>
            </a:bodyPr>
            <a:lstStyle/>
            <a:p>
              <a:pPr algn="ctr"/>
              <a:r>
                <a:rPr lang="en-US" sz="36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2</a:t>
              </a:r>
              <a:r>
                <a:rPr lang="en-US" sz="36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chi </a:t>
              </a:r>
              <a:r>
                <a:rPr lang="en-US" sz="3600" dirty="0" err="1">
                  <a:latin typeface="Cambria" panose="02040503050406030204" pitchFamily="18" charset="0"/>
                  <a:ea typeface="Cambria" panose="02040503050406030204" pitchFamily="18" charset="0"/>
                </a:rPr>
                <a:t>tiết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nhỏ</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vùng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vả</a:t>
              </a:r>
              <a:r>
                <a:rPr lang="en-US" sz="3600" dirty="0">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
        <p:nvSpPr>
          <p:cNvPr id="15" name="TextBox 14"/>
          <p:cNvSpPr txBox="1"/>
          <p:nvPr/>
        </p:nvSpPr>
        <p:spPr>
          <a:xfrm>
            <a:off x="6115345" y="2488407"/>
            <a:ext cx="4119716" cy="2092881"/>
          </a:xfrm>
          <a:prstGeom prst="rect">
            <a:avLst/>
          </a:prstGeom>
          <a:noFill/>
        </p:spPr>
        <p:txBody>
          <a:bodyPr wrap="square" rtlCol="0">
            <a:spAutoFit/>
          </a:bodyPr>
          <a:lstStyle/>
          <a:p>
            <a:pPr algn="just" fontAlgn="t"/>
            <a:r>
              <a:rPr lang="vi-VN" sz="2600" dirty="0">
                <a:latin typeface="Cambria" panose="02040503050406030204" pitchFamily="18" charset="0"/>
                <a:ea typeface="Cambria" panose="02040503050406030204" pitchFamily="18" charset="0"/>
              </a:rPr>
              <a:t>Em đi tìm cái chữ</a:t>
            </a:r>
          </a:p>
          <a:p>
            <a:pPr algn="just" fontAlgn="t"/>
            <a:r>
              <a:rPr lang="vi-VN" sz="2600" dirty="0">
                <a:latin typeface="Cambria" panose="02040503050406030204" pitchFamily="18" charset="0"/>
                <a:ea typeface="Cambria" panose="02040503050406030204" pitchFamily="18" charset="0"/>
              </a:rPr>
              <a:t>Vượt suối lại băng rừng </a:t>
            </a:r>
          </a:p>
          <a:p>
            <a:pPr algn="just" fontAlgn="t"/>
            <a:r>
              <a:rPr lang="vi-VN" sz="2600" dirty="0">
                <a:latin typeface="Cambria" panose="02040503050406030204" pitchFamily="18" charset="0"/>
                <a:ea typeface="Cambria" panose="02040503050406030204" pitchFamily="18" charset="0"/>
              </a:rPr>
              <a:t>Đường xa chân có mỏi</a:t>
            </a:r>
          </a:p>
          <a:p>
            <a:pPr algn="just" fontAlgn="t"/>
            <a:r>
              <a:rPr lang="vi-VN" sz="2600" dirty="0">
                <a:latin typeface="Cambria" panose="02040503050406030204" pitchFamily="18" charset="0"/>
                <a:ea typeface="Cambria" panose="02040503050406030204" pitchFamily="18" charset="0"/>
              </a:rPr>
              <a:t>Chữ vẫn gùi trên lưng.</a:t>
            </a:r>
          </a:p>
          <a:p>
            <a:endParaRPr lang="en-US" sz="2600" dirty="0"/>
          </a:p>
        </p:txBody>
      </p:sp>
      <p:sp>
        <p:nvSpPr>
          <p:cNvPr id="2" name="Rectangle 1"/>
          <p:cNvSpPr/>
          <p:nvPr/>
        </p:nvSpPr>
        <p:spPr>
          <a:xfrm>
            <a:off x="1640670" y="2308604"/>
            <a:ext cx="4017125" cy="189337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648862" y="4324323"/>
            <a:ext cx="3849943" cy="157956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40670" y="2308604"/>
            <a:ext cx="8835498" cy="4093428"/>
          </a:xfrm>
          <a:prstGeom prst="rect">
            <a:avLst/>
          </a:prstGeom>
        </p:spPr>
        <p:txBody>
          <a:bodyPr wrap="square">
            <a:spAutoFit/>
          </a:bodyPr>
          <a:lstStyle/>
          <a:p>
            <a:pPr algn="just" fontAlgn="t"/>
            <a:r>
              <a:rPr lang="vi-VN" sz="2600" dirty="0">
                <a:latin typeface="Cambria" panose="02040503050406030204" pitchFamily="18" charset="0"/>
                <a:ea typeface="Cambria" panose="02040503050406030204" pitchFamily="18" charset="0"/>
              </a:rPr>
              <a:t>Bình minh vừa tỉnh giấc </a:t>
            </a:r>
          </a:p>
          <a:p>
            <a:pPr algn="just" fontAlgn="t"/>
            <a:r>
              <a:rPr lang="vi-VN" sz="2600" dirty="0">
                <a:latin typeface="Cambria" panose="02040503050406030204" pitchFamily="18" charset="0"/>
                <a:ea typeface="Cambria" panose="02040503050406030204" pitchFamily="18" charset="0"/>
              </a:rPr>
              <a:t>Nắng nhuộm hồng núi xanh </a:t>
            </a:r>
          </a:p>
          <a:p>
            <a:pPr algn="just" fontAlgn="t"/>
            <a:r>
              <a:rPr lang="vi-VN" sz="2600" dirty="0">
                <a:latin typeface="Cambria" panose="02040503050406030204" pitchFamily="18" charset="0"/>
                <a:ea typeface="Cambria" panose="02040503050406030204" pitchFamily="18" charset="0"/>
              </a:rPr>
              <a:t>Tiếng trống rung vách đá </a:t>
            </a:r>
          </a:p>
          <a:p>
            <a:pPr algn="just" fontAlgn="t"/>
            <a:r>
              <a:rPr lang="vi-VN" sz="2600" dirty="0">
                <a:latin typeface="Cambria" panose="02040503050406030204" pitchFamily="18" charset="0"/>
                <a:ea typeface="Cambria" panose="02040503050406030204" pitchFamily="18" charset="0"/>
              </a:rPr>
              <a:t>Giục đôi chân bước nhanh.</a:t>
            </a:r>
          </a:p>
          <a:p>
            <a:pPr algn="just" fontAlgn="t"/>
            <a:r>
              <a:rPr lang="vi-VN" sz="2600" dirty="0">
                <a:latin typeface="Cambria" panose="02040503050406030204" pitchFamily="18" charset="0"/>
                <a:ea typeface="Cambria" panose="02040503050406030204" pitchFamily="18" charset="0"/>
              </a:rPr>
              <a:t> </a:t>
            </a:r>
          </a:p>
          <a:p>
            <a:pPr algn="just" fontAlgn="t"/>
            <a:r>
              <a:rPr lang="vi-VN" sz="2600" dirty="0">
                <a:latin typeface="Cambria" panose="02040503050406030204" pitchFamily="18" charset="0"/>
                <a:ea typeface="Cambria" panose="02040503050406030204" pitchFamily="18" charset="0"/>
              </a:rPr>
              <a:t>Bóng em nhòa bóng núi</a:t>
            </a:r>
          </a:p>
          <a:p>
            <a:pPr algn="just" fontAlgn="t"/>
            <a:r>
              <a:rPr lang="vi-VN" sz="2600" dirty="0">
                <a:latin typeface="Cambria" panose="02040503050406030204" pitchFamily="18" charset="0"/>
                <a:ea typeface="Cambria" panose="02040503050406030204" pitchFamily="18" charset="0"/>
              </a:rPr>
              <a:t>Hun hút mấy thung sâu </a:t>
            </a:r>
          </a:p>
          <a:p>
            <a:pPr algn="just" fontAlgn="t"/>
            <a:r>
              <a:rPr lang="vi-VN" sz="2600" dirty="0">
                <a:latin typeface="Cambria" panose="02040503050406030204" pitchFamily="18" charset="0"/>
                <a:ea typeface="Cambria" panose="02040503050406030204" pitchFamily="18" charset="0"/>
              </a:rPr>
              <a:t>Gió đưa theo tiếng sáo </a:t>
            </a:r>
          </a:p>
          <a:p>
            <a:pPr algn="just" fontAlgn="t"/>
            <a:r>
              <a:rPr lang="vi-VN" sz="2600" dirty="0">
                <a:latin typeface="Cambria" panose="02040503050406030204" pitchFamily="18" charset="0"/>
                <a:ea typeface="Cambria" panose="02040503050406030204" pitchFamily="18" charset="0"/>
              </a:rPr>
              <a:t>La đà trên tán lau.</a:t>
            </a:r>
          </a:p>
          <a:p>
            <a:pPr algn="just" fontAlgn="t"/>
            <a:r>
              <a:rPr lang="vi-VN" sz="26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98665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15" grpId="0"/>
      <p:bldP spid="2" grpId="0" animBg="1"/>
      <p:bldP spid="16"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grpSp>
        <p:nvGrpSpPr>
          <p:cNvPr id="7" name="Group 6"/>
          <p:cNvGrpSpPr/>
          <p:nvPr/>
        </p:nvGrpSpPr>
        <p:grpSpPr>
          <a:xfrm>
            <a:off x="0" y="304780"/>
            <a:ext cx="11566507" cy="1301452"/>
            <a:chOff x="377553" y="-18922"/>
            <a:chExt cx="10878127" cy="1605120"/>
          </a:xfrm>
        </p:grpSpPr>
        <p:grpSp>
          <p:nvGrpSpPr>
            <p:cNvPr id="8" name="Group 7"/>
            <p:cNvGrpSpPr/>
            <p:nvPr/>
          </p:nvGrpSpPr>
          <p:grpSpPr>
            <a:xfrm>
              <a:off x="849620" y="237092"/>
              <a:ext cx="10406060" cy="1349106"/>
              <a:chOff x="588363" y="197904"/>
              <a:chExt cx="10406060" cy="1349106"/>
            </a:xfrm>
            <a:effectLst>
              <a:outerShdw blurRad="50800" dist="38100" dir="16200000" rotWithShape="0">
                <a:prstClr val="black">
                  <a:alpha val="40000"/>
                </a:prstClr>
              </a:outerShdw>
            </a:effectLst>
          </p:grpSpPr>
          <p:grpSp>
            <p:nvGrpSpPr>
              <p:cNvPr id="10" name="Group 9"/>
              <p:cNvGrpSpPr/>
              <p:nvPr/>
            </p:nvGrpSpPr>
            <p:grpSpPr>
              <a:xfrm>
                <a:off x="919673" y="197904"/>
                <a:ext cx="9871572" cy="1349106"/>
                <a:chOff x="994238" y="364022"/>
                <a:chExt cx="9871572" cy="1558681"/>
              </a:xfrm>
            </p:grpSpPr>
            <p:sp>
              <p:nvSpPr>
                <p:cNvPr id="12" name="Rectangle: Rounded Corners 19"/>
                <p:cNvSpPr/>
                <p:nvPr/>
              </p:nvSpPr>
              <p:spPr>
                <a:xfrm>
                  <a:off x="1122370" y="529444"/>
                  <a:ext cx="9743440" cy="139325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
                <p:cNvSpPr/>
                <p:nvPr/>
              </p:nvSpPr>
              <p:spPr>
                <a:xfrm>
                  <a:off x="994238" y="364022"/>
                  <a:ext cx="9743440" cy="143054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588363" y="294131"/>
                <a:ext cx="10406060" cy="1100811"/>
              </a:xfrm>
              <a:prstGeom prst="rect">
                <a:avLst/>
              </a:prstGeom>
              <a:noFill/>
            </p:spPr>
            <p:txBody>
              <a:bodyPr wrap="square" rtlCol="0">
                <a:spAutoFit/>
              </a:bodyPr>
              <a:lstStyle/>
              <a:p>
                <a:pPr algn="ctr"/>
                <a:r>
                  <a:rPr lang="vi-VN" sz="2600" b="1" dirty="0">
                    <a:solidFill>
                      <a:srgbClr val="002060"/>
                    </a:solidFill>
                    <a:latin typeface="Cambria" panose="02040503050406030204" pitchFamily="18" charset="0"/>
                    <a:ea typeface="Cambria" panose="02040503050406030204" pitchFamily="18" charset="0"/>
                  </a:rPr>
                  <a:t>3. Trên đường đi học, bạn nhỏ nghe thấy những âm thanh nào?</a:t>
                </a:r>
              </a:p>
              <a:p>
                <a:pPr algn="ctr"/>
                <a:r>
                  <a:rPr lang="vi-VN" sz="2600" b="1" dirty="0">
                    <a:solidFill>
                      <a:srgbClr val="002060"/>
                    </a:solidFill>
                    <a:latin typeface="Cambria" panose="02040503050406030204" pitchFamily="18" charset="0"/>
                    <a:ea typeface="Cambria" panose="02040503050406030204" pitchFamily="18" charset="0"/>
                  </a:rPr>
                  <a:t> Theo em, những âm thanh đó đem lại cảm xúc gì cho bạn nhỏ? </a:t>
                </a:r>
                <a:endParaRPr lang="en-US" sz="2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27" name="Group 26"/>
          <p:cNvGrpSpPr/>
          <p:nvPr/>
        </p:nvGrpSpPr>
        <p:grpSpPr>
          <a:xfrm>
            <a:off x="-28190" y="2459375"/>
            <a:ext cx="5062527" cy="2348931"/>
            <a:chOff x="580414" y="2036894"/>
            <a:chExt cx="5796080" cy="2478337"/>
          </a:xfrm>
        </p:grpSpPr>
        <p:grpSp>
          <p:nvGrpSpPr>
            <p:cNvPr id="28" name="Group 27"/>
            <p:cNvGrpSpPr/>
            <p:nvPr/>
          </p:nvGrpSpPr>
          <p:grpSpPr>
            <a:xfrm>
              <a:off x="580414" y="2036894"/>
              <a:ext cx="5796080" cy="2478337"/>
              <a:chOff x="580414" y="2036894"/>
              <a:chExt cx="5796080" cy="2478337"/>
            </a:xfrm>
          </p:grpSpPr>
          <p:sp>
            <p:nvSpPr>
              <p:cNvPr id="30" name="Flowchart: Terminator 29"/>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31" name="Flowchart: Terminator 30"/>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grpSp>
        <p:sp>
          <p:nvSpPr>
            <p:cNvPr id="29" name="TextBox 28"/>
            <p:cNvSpPr txBox="1"/>
            <p:nvPr/>
          </p:nvSpPr>
          <p:spPr>
            <a:xfrm>
              <a:off x="992092" y="2339585"/>
              <a:ext cx="5119608" cy="1915922"/>
            </a:xfrm>
            <a:prstGeom prst="rect">
              <a:avLst/>
            </a:prstGeom>
            <a:noFill/>
          </p:spPr>
          <p:txBody>
            <a:bodyPr wrap="square" rtlCol="0">
              <a:spAutoFit/>
            </a:bodyPr>
            <a:lstStyle/>
            <a:p>
              <a:pPr algn="ct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Trên đường đi học, bạn nhỏ nghe thấy những âm thanh của tiếng trống, tiếng sáo, chim hát ríu ran.</a:t>
              </a:r>
              <a:endParaRPr lang="en-US" sz="2800" dirty="0">
                <a:solidFill>
                  <a:schemeClr val="tx1">
                    <a:lumMod val="75000"/>
                    <a:lumOff val="25000"/>
                  </a:schemeClr>
                </a:solidFill>
                <a:latin typeface="Cambria" panose="02040503050406030204" pitchFamily="18" charset="0"/>
                <a:ea typeface="Cambria" panose="02040503050406030204" pitchFamily="18" charset="0"/>
              </a:endParaRPr>
            </a:p>
          </p:txBody>
        </p:sp>
      </p:grpSp>
      <p:sp>
        <p:nvSpPr>
          <p:cNvPr id="5" name="Right Arrow 4"/>
          <p:cNvSpPr/>
          <p:nvPr/>
        </p:nvSpPr>
        <p:spPr>
          <a:xfrm>
            <a:off x="4933765" y="3214693"/>
            <a:ext cx="860233" cy="750950"/>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117;p2"/>
          <p:cNvSpPr/>
          <p:nvPr/>
        </p:nvSpPr>
        <p:spPr>
          <a:xfrm>
            <a:off x="5642350" y="2193739"/>
            <a:ext cx="6343244" cy="3335970"/>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34" name="TextBox 33"/>
          <p:cNvSpPr txBox="1"/>
          <p:nvPr/>
        </p:nvSpPr>
        <p:spPr>
          <a:xfrm>
            <a:off x="5848756" y="2315759"/>
            <a:ext cx="6089199" cy="3108543"/>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Theo em, những âm thanh đó đem lại động lực đến trường đến lớp cho bạn nhỏ. Và những âm thanh đó tạo cho bạn nhỏ cảm xúc hứng khởi, phấn khích, tạo niềm vui trên con đường đến trường để bạn quên đi cái vất vả trước mắt.</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869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p:tgtEl>
                                          <p:spTgt spid="33"/>
                                        </p:tgtEl>
                                        <p:attrNameLst>
                                          <p:attrName>ppt_w</p:attrName>
                                        </p:attrNameLst>
                                      </p:cBhvr>
                                      <p:tavLst>
                                        <p:tav tm="0">
                                          <p:val>
                                            <p:strVal val="0"/>
                                          </p:val>
                                        </p:tav>
                                        <p:tav tm="100000">
                                          <p:val>
                                            <p:strVal val="#ppt_w"/>
                                          </p:val>
                                        </p:tav>
                                      </p:tavLst>
                                    </p:anim>
                                    <p:anim calcmode="lin" valueType="num">
                                      <p:cBhvr additive="base">
                                        <p:cTn id="23" dur="500"/>
                                        <p:tgtEl>
                                          <p:spTgt spid="33"/>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up)">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900</TotalTime>
  <Words>642</Words>
  <Application>Microsoft Office PowerPoint</Application>
  <PresentationFormat>Widescreen</PresentationFormat>
  <Paragraphs>97</Paragraphs>
  <Slides>12</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12</vt:i4>
      </vt:variant>
    </vt:vector>
  </HeadingPairs>
  <TitlesOfParts>
    <vt:vector size="29" baseType="lpstr">
      <vt:lpstr>Chango</vt:lpstr>
      <vt:lpstr>Calibri</vt:lpstr>
      <vt:lpstr>UTM Aurora</vt:lpstr>
      <vt:lpstr>UTM Flamenco</vt:lpstr>
      <vt:lpstr>Calibri Light</vt:lpstr>
      <vt:lpstr>雷盖体</vt:lpstr>
      <vt:lpstr>#9Slide05 Aphrodite Pro</vt:lpstr>
      <vt:lpstr>SVN-Newton</vt:lpstr>
      <vt:lpstr>微软雅黑</vt:lpstr>
      <vt:lpstr>UTM Avo</vt:lpstr>
      <vt:lpstr>#9Slide07 Cadena</vt:lpstr>
      <vt:lpstr>#9Slide07 HoneyCream</vt:lpstr>
      <vt:lpstr>Cambria</vt:lpstr>
      <vt:lpstr>Arial</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Măngnon</cp:keywords>
  <cp:lastModifiedBy>Ngọc Đỗ</cp:lastModifiedBy>
  <cp:revision>86</cp:revision>
  <dcterms:created xsi:type="dcterms:W3CDTF">2023-07-09T14:48:20Z</dcterms:created>
  <dcterms:modified xsi:type="dcterms:W3CDTF">2023-10-23T10:31:11Z</dcterms:modified>
  <cp:version>MNT37</cp:version>
</cp:coreProperties>
</file>