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64" r:id="rId3"/>
    <p:sldId id="310" r:id="rId4"/>
    <p:sldId id="261" r:id="rId5"/>
    <p:sldId id="300" r:id="rId6"/>
    <p:sldId id="311" r:id="rId7"/>
    <p:sldId id="275" r:id="rId8"/>
    <p:sldId id="278" r:id="rId9"/>
    <p:sldId id="281" r:id="rId10"/>
    <p:sldId id="312" r:id="rId11"/>
  </p:sldIdLst>
  <p:sldSz cx="12192000" cy="6858000"/>
  <p:notesSz cx="7104063" cy="10234613"/>
  <p:embeddedFontLst>
    <p:embeddedFont>
      <p:font typeface="等线" panose="02010600030101010101" pitchFamily="2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Vogue-ExtraBold" panose="020B0500000000000000" charset="0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B"/>
    <a:srgbClr val="B50000"/>
    <a:srgbClr val="008041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927" y="-5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2023/10/23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ED5E3-3174-BB8F-8723-F188FE6C3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7FE98A-2EE9-6D34-3FBD-8ECFF5B42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8A35-3C5C-7C7E-3A7E-FA35456D4CD3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114FED-0CB4-6A48-9EFD-EA1322B1C9D3}"/>
              </a:ext>
            </a:extLst>
          </p:cNvPr>
          <p:cNvSpPr txBox="1"/>
          <p:nvPr/>
        </p:nvSpPr>
        <p:spPr>
          <a:xfrm>
            <a:off x="5416584" y="444031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字魂64号-萌趣软糖体" panose="00000500000000000000" pitchFamily="2" charset="-122"/>
                <a:ea typeface="字魂64号-萌趣软糖体" panose="00000500000000000000" pitchFamily="2" charset="-122"/>
              </a:rPr>
              <a:t>汇报人：千库网</a:t>
            </a:r>
          </a:p>
        </p:txBody>
      </p:sp>
      <p:pic>
        <p:nvPicPr>
          <p:cNvPr id="8" name="Picture 7" descr="A gold statue of a person&#10;&#10;Description automatically generated">
            <a:extLst>
              <a:ext uri="{FF2B5EF4-FFF2-40B4-BE49-F238E27FC236}">
                <a16:creationId xmlns:a16="http://schemas.microsoft.com/office/drawing/2014/main" id="{9427EB0D-476E-1709-6F91-3942B2031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-2157" r="2182" b="21451"/>
          <a:stretch/>
        </p:blipFill>
        <p:spPr>
          <a:xfrm>
            <a:off x="0" y="-174171"/>
            <a:ext cx="6121898" cy="6593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old statue of a person&#10;&#10;Description automatically generated">
            <a:extLst>
              <a:ext uri="{FF2B5EF4-FFF2-40B4-BE49-F238E27FC236}">
                <a16:creationId xmlns:a16="http://schemas.microsoft.com/office/drawing/2014/main" id="{69CD8A67-1300-5D7B-CB1C-54E13A570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2" r="59000"/>
          <a:stretch/>
        </p:blipFill>
        <p:spPr>
          <a:xfrm>
            <a:off x="8637626" y="4776653"/>
            <a:ext cx="3303499" cy="208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4010"/>
            <a:ext cx="12192000" cy="146858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C425D3-737D-2927-0C5D-6ADAFA8D32B4}"/>
              </a:ext>
            </a:extLst>
          </p:cNvPr>
          <p:cNvSpPr/>
          <p:nvPr/>
        </p:nvSpPr>
        <p:spPr>
          <a:xfrm>
            <a:off x="4009947" y="199195"/>
            <a:ext cx="3541486" cy="537029"/>
          </a:xfrm>
          <a:prstGeom prst="roundRect">
            <a:avLst>
              <a:gd name="adj" fmla="val 50000"/>
            </a:avLst>
          </a:prstGeom>
          <a:solidFill>
            <a:srgbClr val="0EA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Lịch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sử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endParaRPr kumimoji="0" lang="en-US" sz="2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2D0C65-4399-3D48-CE12-4501661CA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76" y="0"/>
            <a:ext cx="1104237" cy="1104237"/>
          </a:xfrm>
          <a:prstGeom prst="rect">
            <a:avLst/>
          </a:prstGeom>
        </p:spPr>
      </p:pic>
      <p:pic>
        <p:nvPicPr>
          <p:cNvPr id="18" name="Picture 17" descr="A gold statue of a person&#10;&#10;Description automatically generated">
            <a:extLst>
              <a:ext uri="{FF2B5EF4-FFF2-40B4-BE49-F238E27FC236}">
                <a16:creationId xmlns:a16="http://schemas.microsoft.com/office/drawing/2014/main" id="{0FE7AC65-4DD8-B67D-29FF-1145EDF95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1" t="75732" b="11343"/>
          <a:stretch/>
        </p:blipFill>
        <p:spPr>
          <a:xfrm>
            <a:off x="453574" y="6103506"/>
            <a:ext cx="5636795" cy="84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D9609A-3DA3-6E9F-42C8-EBF850179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384" y="2301042"/>
            <a:ext cx="7390404" cy="25393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C26375-B8E6-56BB-B127-95C991E0C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381" y="782841"/>
            <a:ext cx="8220412" cy="23399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2E0718-4413-8C60-243F-3381C3C4E198}"/>
              </a:ext>
            </a:extLst>
          </p:cNvPr>
          <p:cNvSpPr txBox="1"/>
          <p:nvPr/>
        </p:nvSpPr>
        <p:spPr>
          <a:xfrm>
            <a:off x="8150418" y="4333916"/>
            <a:ext cx="1464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C7872-17B4-F87C-63B5-B7676235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6051" y="465661"/>
            <a:ext cx="896189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6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CF6FFF-90EC-9170-9526-5BB9FD95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17" y="-86799"/>
            <a:ext cx="10973751" cy="987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58B76-F5CB-4741-2D1B-A1C23C8EA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4" t="2165" r="16275" b="424"/>
          <a:stretch/>
        </p:blipFill>
        <p:spPr>
          <a:xfrm>
            <a:off x="6840459" y="1956735"/>
            <a:ext cx="2501369" cy="250149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69114B-B8B4-CD76-F30B-F65F876EB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2" r="21723"/>
          <a:stretch/>
        </p:blipFill>
        <p:spPr>
          <a:xfrm>
            <a:off x="9296426" y="900839"/>
            <a:ext cx="3088015" cy="305917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F7145-963A-E6E5-B9FA-C2354A65A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49" t="18346" r="24168" b="1045"/>
          <a:stretch/>
        </p:blipFill>
        <p:spPr>
          <a:xfrm>
            <a:off x="8341249" y="4156537"/>
            <a:ext cx="2668175" cy="256950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AC8D86-7954-3D4B-B26D-EBDCDB509392}"/>
              </a:ext>
            </a:extLst>
          </p:cNvPr>
          <p:cNvSpPr txBox="1"/>
          <p:nvPr/>
        </p:nvSpPr>
        <p:spPr>
          <a:xfrm>
            <a:off x="846364" y="2004060"/>
            <a:ext cx="51905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65AA43-B31C-BF4D-0051-DF39F0719FC7}"/>
              </a:ext>
            </a:extLst>
          </p:cNvPr>
          <p:cNvGrpSpPr/>
          <p:nvPr/>
        </p:nvGrpSpPr>
        <p:grpSpPr>
          <a:xfrm>
            <a:off x="317364" y="3593361"/>
            <a:ext cx="6396725" cy="2116974"/>
            <a:chOff x="694051" y="576604"/>
            <a:chExt cx="5280356" cy="211697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4BDBC1C-6BBC-AB05-7563-DE04EE9714FF}"/>
                </a:ext>
              </a:extLst>
            </p:cNvPr>
            <p:cNvSpPr/>
            <p:nvPr/>
          </p:nvSpPr>
          <p:spPr>
            <a:xfrm>
              <a:off x="694051" y="576604"/>
              <a:ext cx="5269832" cy="211697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1BD361-2BBD-F0D3-1649-AAC766FE6C8C}"/>
                </a:ext>
              </a:extLst>
            </p:cNvPr>
            <p:cNvSpPr txBox="1"/>
            <p:nvPr/>
          </p:nvSpPr>
          <p:spPr>
            <a:xfrm>
              <a:off x="694051" y="656638"/>
              <a:ext cx="528035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EDA41-401D-B899-EA27-69C220C0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17" y="-86799"/>
            <a:ext cx="10973751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C1D889-43E3-1FA4-3B71-0FC38EF0A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3872" y="900839"/>
            <a:ext cx="4150664" cy="5254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0E65E-471E-72C6-557B-996FEFF050F0}"/>
              </a:ext>
            </a:extLst>
          </p:cNvPr>
          <p:cNvSpPr txBox="1"/>
          <p:nvPr/>
        </p:nvSpPr>
        <p:spPr>
          <a:xfrm>
            <a:off x="7673488" y="6255833"/>
            <a:ext cx="6333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endParaRPr lang="vi-VN" sz="2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C6B27B-B539-06F9-E5DA-2A3B2E5E4072}"/>
              </a:ext>
            </a:extLst>
          </p:cNvPr>
          <p:cNvGrpSpPr/>
          <p:nvPr/>
        </p:nvGrpSpPr>
        <p:grpSpPr>
          <a:xfrm>
            <a:off x="507400" y="1279047"/>
            <a:ext cx="6628649" cy="1882991"/>
            <a:chOff x="737049" y="1173663"/>
            <a:chExt cx="7018941" cy="18829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0C0B3AD-DEFA-B29D-E5B9-C3E641E9B912}"/>
                </a:ext>
              </a:extLst>
            </p:cNvPr>
            <p:cNvSpPr/>
            <p:nvPr/>
          </p:nvSpPr>
          <p:spPr>
            <a:xfrm>
              <a:off x="737049" y="1173663"/>
              <a:ext cx="7018941" cy="1882991"/>
            </a:xfrm>
            <a:prstGeom prst="roundRect">
              <a:avLst/>
            </a:prstGeom>
            <a:solidFill>
              <a:srgbClr val="FCD4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D842A7-9F3D-5793-540D-A39FB1116776}"/>
                </a:ext>
              </a:extLst>
            </p:cNvPr>
            <p:cNvSpPr txBox="1"/>
            <p:nvPr/>
          </p:nvSpPr>
          <p:spPr>
            <a:xfrm>
              <a:off x="1069280" y="1330328"/>
              <a:ext cx="628805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</a:rPr>
                <a:t>       </a:t>
              </a:r>
              <a:r>
                <a:rPr lang="en-US" sz="3200" b="1" dirty="0" err="1">
                  <a:latin typeface="Cambria" panose="02040503050406030204" pitchFamily="18" charset="0"/>
                </a:rPr>
                <a:t>Khu</a:t>
              </a:r>
              <a:r>
                <a:rPr lang="en-US" sz="3200" b="1" dirty="0">
                  <a:latin typeface="Cambria" panose="02040503050406030204" pitchFamily="18" charset="0"/>
                </a:rPr>
                <a:t> di </a:t>
              </a:r>
              <a:r>
                <a:rPr lang="en-US" sz="3200" b="1" dirty="0" err="1">
                  <a:latin typeface="Cambria" panose="02040503050406030204" pitchFamily="18" charset="0"/>
                </a:rPr>
                <a:t>tích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Đền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Hùng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chủ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yếu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thuộc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phố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Trì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tỉnh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Phú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Thọ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FF40B6-2141-A412-E30E-C4536274958D}"/>
              </a:ext>
            </a:extLst>
          </p:cNvPr>
          <p:cNvGrpSpPr/>
          <p:nvPr/>
        </p:nvGrpSpPr>
        <p:grpSpPr>
          <a:xfrm>
            <a:off x="279306" y="3540246"/>
            <a:ext cx="6661598" cy="1665266"/>
            <a:chOff x="899247" y="1441468"/>
            <a:chExt cx="6661598" cy="16652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65DEED4-65C8-348B-9F8D-30DDC1052C08}"/>
                </a:ext>
              </a:extLst>
            </p:cNvPr>
            <p:cNvSpPr/>
            <p:nvPr/>
          </p:nvSpPr>
          <p:spPr>
            <a:xfrm>
              <a:off x="932196" y="1441468"/>
              <a:ext cx="6628649" cy="1665266"/>
            </a:xfrm>
            <a:prstGeom prst="roundRect">
              <a:avLst/>
            </a:prstGeom>
            <a:solidFill>
              <a:srgbClr val="FCD4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E6F429-F844-2F31-4D77-549997BF0A1D}"/>
                </a:ext>
              </a:extLst>
            </p:cNvPr>
            <p:cNvSpPr txBox="1"/>
            <p:nvPr/>
          </p:nvSpPr>
          <p:spPr>
            <a:xfrm>
              <a:off x="899247" y="1484031"/>
              <a:ext cx="662864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latin typeface="Cambria" panose="02040503050406030204" pitchFamily="18" charset="0"/>
                </a:rPr>
                <a:t>        </a:t>
              </a:r>
              <a:r>
                <a:rPr lang="en-US" sz="3200" b="1" dirty="0" err="1">
                  <a:latin typeface="Cambria" panose="02040503050406030204" pitchFamily="18" charset="0"/>
                </a:rPr>
                <a:t>Nơi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trung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tâm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vua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Hùng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lập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đấu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tiên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Việt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7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430086-D874-4E7A-F9B3-E21550268C83}"/>
              </a:ext>
            </a:extLst>
          </p:cNvPr>
          <p:cNvSpPr txBox="1"/>
          <p:nvPr/>
        </p:nvSpPr>
        <p:spPr>
          <a:xfrm>
            <a:off x="53782" y="930756"/>
            <a:ext cx="654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D34CB8-48BA-57AA-073A-BDFAE0CD13BE}"/>
              </a:ext>
            </a:extLst>
          </p:cNvPr>
          <p:cNvGrpSpPr/>
          <p:nvPr/>
        </p:nvGrpSpPr>
        <p:grpSpPr>
          <a:xfrm>
            <a:off x="339012" y="1714645"/>
            <a:ext cx="5756988" cy="2625822"/>
            <a:chOff x="932197" y="1441468"/>
            <a:chExt cx="6118308" cy="183105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1AABC2-7E2F-75E1-9646-0F06BC12B0B9}"/>
                </a:ext>
              </a:extLst>
            </p:cNvPr>
            <p:cNvSpPr/>
            <p:nvPr/>
          </p:nvSpPr>
          <p:spPr>
            <a:xfrm>
              <a:off x="932197" y="1441468"/>
              <a:ext cx="6118308" cy="1578458"/>
            </a:xfrm>
            <a:prstGeom prst="roundRect">
              <a:avLst/>
            </a:prstGeom>
            <a:solidFill>
              <a:srgbClr val="EBFAFF"/>
            </a:solidFill>
            <a:ln>
              <a:solidFill>
                <a:srgbClr val="02B7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692C8F-A769-A506-BAB9-D7A09D593DA7}"/>
                </a:ext>
              </a:extLst>
            </p:cNvPr>
            <p:cNvSpPr txBox="1"/>
            <p:nvPr/>
          </p:nvSpPr>
          <p:spPr>
            <a:xfrm>
              <a:off x="1223315" y="1529316"/>
              <a:ext cx="5768593" cy="1743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trúc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AC8001-7A02-287E-B1FE-A1CB79536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5940" y="79946"/>
            <a:ext cx="5178972" cy="669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96A8B-B9DE-DBDE-40B2-FC301D153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2" y="4340467"/>
            <a:ext cx="4567525" cy="26560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5DB33-744E-0C08-07C4-FD402E96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8" y="316399"/>
            <a:ext cx="6523121" cy="5248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9C757-D719-928C-D6F4-1C31B6257436}"/>
              </a:ext>
            </a:extLst>
          </p:cNvPr>
          <p:cNvSpPr txBox="1"/>
          <p:nvPr/>
        </p:nvSpPr>
        <p:spPr>
          <a:xfrm>
            <a:off x="7107514" y="896115"/>
            <a:ext cx="4823558" cy="3539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Thượng</a:t>
            </a:r>
            <a:r>
              <a:rPr lang="en-US" sz="3200" b="1" dirty="0"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</a:rPr>
              <a:t>Nơi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tiến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hành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lễ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cầu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mưa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thuận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hòa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mùa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màng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tươi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tốt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Cửa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đền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</a:rPr>
              <a:t>“Nam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triệu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tổ</a:t>
            </a:r>
            <a:r>
              <a:rPr lang="en-US" sz="3200" b="1" dirty="0">
                <a:latin typeface="Cambria" panose="02040503050406030204" pitchFamily="18" charset="0"/>
              </a:rPr>
              <a:t>”.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0AD6207-DA74-8949-8209-F0807E7B0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449170"/>
            <a:ext cx="2509024" cy="140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F5C4E3-7CC5-1CE8-759F-FFA7CFF2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38" y="110417"/>
            <a:ext cx="8473834" cy="9101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16FCB4-B091-7F8F-8CD9-C38281AFF06E}"/>
              </a:ext>
            </a:extLst>
          </p:cNvPr>
          <p:cNvGrpSpPr/>
          <p:nvPr/>
        </p:nvGrpSpPr>
        <p:grpSpPr>
          <a:xfrm>
            <a:off x="455613" y="2464615"/>
            <a:ext cx="11280774" cy="2765307"/>
            <a:chOff x="922427" y="1245269"/>
            <a:chExt cx="11280774" cy="486173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414DB59-1AD5-50F7-41D9-5A24F726F1E5}"/>
                </a:ext>
              </a:extLst>
            </p:cNvPr>
            <p:cNvSpPr/>
            <p:nvPr/>
          </p:nvSpPr>
          <p:spPr>
            <a:xfrm>
              <a:off x="922427" y="1245269"/>
              <a:ext cx="11280774" cy="4861735"/>
            </a:xfrm>
            <a:prstGeom prst="roundRect">
              <a:avLst/>
            </a:prstGeom>
            <a:solidFill>
              <a:srgbClr val="EBFAFF"/>
            </a:solidFill>
            <a:ln>
              <a:solidFill>
                <a:srgbClr val="02B7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68DD32-8ACD-6851-4A1D-4BBF6CE833C3}"/>
                </a:ext>
              </a:extLst>
            </p:cNvPr>
            <p:cNvSpPr txBox="1"/>
            <p:nvPr/>
          </p:nvSpPr>
          <p:spPr>
            <a:xfrm>
              <a:off x="1074526" y="1638925"/>
              <a:ext cx="1112867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200" b="1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q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uan sát hình 3 kết hợp đọc thông tin mục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2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.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 </a:t>
              </a:r>
              <a:endParaRPr lang="en-US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  <a:p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Thực 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hiện nhiệm vụ: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</a:rPr>
                <a:t>1. 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ho biết thời gian và địa điểm tổ chức lễ giỗ Tổ Hùng Vương.</a:t>
              </a:r>
            </a:p>
            <a:p>
              <a:pPr algn="just"/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2.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Giới thiệu sơ lược về lễ giỗ Tổ Hùng Vương và nêu ý nghĩa 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  <a:p>
              <a:pPr algn="just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của ngày giỗ Tổ.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3D25BEE-1CF0-4351-9357-8B75D5A8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171" y="821561"/>
            <a:ext cx="2694799" cy="16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57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94F6C4-69C0-987E-C947-151CDD188CDB}"/>
              </a:ext>
            </a:extLst>
          </p:cNvPr>
          <p:cNvSpPr/>
          <p:nvPr/>
        </p:nvSpPr>
        <p:spPr>
          <a:xfrm>
            <a:off x="144966" y="234176"/>
            <a:ext cx="11831444" cy="6188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B6FC20-6016-DC38-EAD0-1C1C60F5FC78}"/>
              </a:ext>
            </a:extLst>
          </p:cNvPr>
          <p:cNvSpPr/>
          <p:nvPr/>
        </p:nvSpPr>
        <p:spPr>
          <a:xfrm>
            <a:off x="1253837" y="604405"/>
            <a:ext cx="10245435" cy="716972"/>
          </a:xfrm>
          <a:prstGeom prst="roundRect">
            <a:avLst/>
          </a:prstGeom>
          <a:solidFill>
            <a:srgbClr val="EBFAFF"/>
          </a:solidFill>
          <a:ln>
            <a:solidFill>
              <a:srgbClr val="0293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gian và địa điểm tổ chức lễ giỗ Tổ Hùng Vương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AA83B-16FA-66FF-C7E3-B7587D57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9" y="1681595"/>
            <a:ext cx="6133813" cy="4438650"/>
          </a:xfrm>
          <a:prstGeom prst="round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EEF22F-4448-9ED0-9CD9-6F4CBA490565}"/>
              </a:ext>
            </a:extLst>
          </p:cNvPr>
          <p:cNvGrpSpPr/>
          <p:nvPr/>
        </p:nvGrpSpPr>
        <p:grpSpPr>
          <a:xfrm>
            <a:off x="530225" y="1691120"/>
            <a:ext cx="4790787" cy="1118116"/>
            <a:chOff x="533688" y="1901309"/>
            <a:chExt cx="4790787" cy="111811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4C39EA7-C0AA-DEBE-EFE5-D54D775F8DBF}"/>
                </a:ext>
              </a:extLst>
            </p:cNvPr>
            <p:cNvSpPr/>
            <p:nvPr/>
          </p:nvSpPr>
          <p:spPr>
            <a:xfrm>
              <a:off x="533688" y="1901309"/>
              <a:ext cx="4790787" cy="1118116"/>
            </a:xfrm>
            <a:prstGeom prst="roundRect">
              <a:avLst/>
            </a:prstGeom>
            <a:solidFill>
              <a:srgbClr val="FCD4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C898DE-05A6-ECF5-0929-0287BAE33875}"/>
                </a:ext>
              </a:extLst>
            </p:cNvPr>
            <p:cNvSpPr txBox="1"/>
            <p:nvPr/>
          </p:nvSpPr>
          <p:spPr>
            <a:xfrm>
              <a:off x="695325" y="1952535"/>
              <a:ext cx="462915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Lễ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giổ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Tổ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Hùng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Vương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tổ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chức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ngày</a:t>
              </a:r>
              <a:r>
                <a:rPr lang="en-US" sz="2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385723"/>
                  </a:solidFill>
                  <a:latin typeface="Cambria" panose="02040503050406030204" pitchFamily="18" charset="0"/>
                </a:rPr>
                <a:t>mùng</a:t>
              </a:r>
              <a:r>
                <a:rPr lang="en-US" sz="2000" b="1" dirty="0">
                  <a:solidFill>
                    <a:srgbClr val="385723"/>
                  </a:solidFill>
                  <a:latin typeface="Cambria" panose="02040503050406030204" pitchFamily="18" charset="0"/>
                </a:rPr>
                <a:t> 10 </a:t>
              </a:r>
              <a:r>
                <a:rPr lang="en-US" sz="2000" b="1" dirty="0" err="1">
                  <a:solidFill>
                    <a:srgbClr val="385723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2000" b="1" dirty="0">
                  <a:solidFill>
                    <a:srgbClr val="385723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2000" b="1" dirty="0" err="1">
                  <a:solidFill>
                    <a:srgbClr val="385723"/>
                  </a:solidFill>
                  <a:latin typeface="Cambria" panose="02040503050406030204" pitchFamily="18" charset="0"/>
                </a:rPr>
                <a:t>âm</a:t>
              </a:r>
              <a:r>
                <a:rPr lang="en-US" sz="2000" b="1" dirty="0">
                  <a:solidFill>
                    <a:srgbClr val="38572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385723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2000" b="1" dirty="0">
                  <a:solidFill>
                    <a:srgbClr val="38572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385723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2000" b="1" dirty="0">
                  <a:solidFill>
                    <a:srgbClr val="38572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385723"/>
                  </a:solidFill>
                  <a:latin typeface="Cambria" panose="02040503050406030204" pitchFamily="18" charset="0"/>
                </a:rPr>
                <a:t>năm</a:t>
              </a:r>
              <a:endParaRPr lang="en-US" sz="2000" dirty="0">
                <a:solidFill>
                  <a:srgbClr val="385723"/>
                </a:solidFill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5121D5-66B7-4DEB-D314-585EB97DE024}"/>
              </a:ext>
            </a:extLst>
          </p:cNvPr>
          <p:cNvSpPr/>
          <p:nvPr/>
        </p:nvSpPr>
        <p:spPr>
          <a:xfrm>
            <a:off x="520988" y="2991283"/>
            <a:ext cx="4790787" cy="1419225"/>
          </a:xfrm>
          <a:prstGeom prst="roundRect">
            <a:avLst/>
          </a:prstGeom>
          <a:solidFill>
            <a:srgbClr val="FC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Ngày Giỗ Tổ Hùng Vương - Lễ hội Đền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Hùng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tổ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chức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tại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Đền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Hùng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thành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phố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Việt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Trì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tỉnh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Phú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385723"/>
                </a:solidFill>
                <a:latin typeface="Cambria" panose="02040503050406030204" pitchFamily="18" charset="0"/>
              </a:rPr>
              <a:t>Thọ</a:t>
            </a:r>
            <a:r>
              <a:rPr lang="en-US" sz="2000" b="1" dirty="0">
                <a:solidFill>
                  <a:srgbClr val="385723"/>
                </a:solidFill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799E50-8341-3FB7-576C-D9752CB69449}"/>
              </a:ext>
            </a:extLst>
          </p:cNvPr>
          <p:cNvSpPr/>
          <p:nvPr/>
        </p:nvSpPr>
        <p:spPr>
          <a:xfrm>
            <a:off x="611043" y="4617868"/>
            <a:ext cx="4790787" cy="1419225"/>
          </a:xfrm>
          <a:prstGeom prst="roundRect">
            <a:avLst/>
          </a:prstGeom>
          <a:solidFill>
            <a:srgbClr val="FCD4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Lễ giỗ Tổ Hùng Vương là ngày lễ lớn của dân tộc (vào ngày này, người lao động, HS, sinh viên, cán bộ, công chức,... cả nước được nghỉ).</a:t>
            </a:r>
            <a:endParaRPr lang="en-US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F1221-94C7-F66C-1120-FB8D0F2C1389}"/>
              </a:ext>
            </a:extLst>
          </p:cNvPr>
          <p:cNvSpPr txBox="1"/>
          <p:nvPr/>
        </p:nvSpPr>
        <p:spPr>
          <a:xfrm>
            <a:off x="767364" y="1008639"/>
            <a:ext cx="10852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    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Giỗ Tổ Hùng Vương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 m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ột lễ hội lớn nhằm tưởng nhớ và tỏ lòng biết ơn công lao lập nước của các vua Hùng, những vị vua đầu tiên của dân tộc</a:t>
            </a:r>
            <a:endParaRPr lang="vi-VN" sz="32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7FEAC1-7F05-9C2F-08DD-E398B0BC7E72}"/>
              </a:ext>
            </a:extLst>
          </p:cNvPr>
          <p:cNvSpPr/>
          <p:nvPr/>
        </p:nvSpPr>
        <p:spPr>
          <a:xfrm>
            <a:off x="2178796" y="190078"/>
            <a:ext cx="7803572" cy="716972"/>
          </a:xfrm>
          <a:prstGeom prst="roundRect">
            <a:avLst/>
          </a:prstGeom>
          <a:solidFill>
            <a:srgbClr val="EBFAFF"/>
          </a:solidFill>
          <a:ln>
            <a:solidFill>
              <a:srgbClr val="0293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Ý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3200" b="1">
                <a:solidFill>
                  <a:schemeClr val="tx1"/>
                </a:solidFill>
                <a:latin typeface="Cambria" panose="02040503050406030204" pitchFamily="18" charset="0"/>
              </a:rPr>
              <a:t>lễ </a:t>
            </a:r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giỗ Tổ Hùng Vương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5A7A8-824D-7C74-AC7E-17CEDCD29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21"/>
          <a:stretch/>
        </p:blipFill>
        <p:spPr>
          <a:xfrm>
            <a:off x="1052680" y="2776982"/>
            <a:ext cx="9910329" cy="38909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1F10D45-871F-9544-8678-8E6B8D9B4A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691" y="2056784"/>
            <a:ext cx="4206734" cy="3788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4124DA-02DE-8690-9394-3D5376392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7" y="290720"/>
            <a:ext cx="7011394" cy="59001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351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字魂64号-萌趣软糖体</vt:lpstr>
      <vt:lpstr>Cambria</vt:lpstr>
      <vt:lpstr>Calibri</vt:lpstr>
      <vt:lpstr>Arial</vt:lpstr>
      <vt:lpstr>Vogue-ExtraBold</vt:lpstr>
      <vt:lpstr>SVN-Newton</vt:lpstr>
      <vt:lpstr>等线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Ngọc Đỗ</cp:lastModifiedBy>
  <cp:revision>137</cp:revision>
  <dcterms:created xsi:type="dcterms:W3CDTF">2022-01-05T09:39:01Z</dcterms:created>
  <dcterms:modified xsi:type="dcterms:W3CDTF">2023-10-23T06:58:07Z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