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8" r:id="rId4"/>
  </p:sldMasterIdLst>
  <p:notesMasterIdLst>
    <p:notesMasterId r:id="rId30"/>
  </p:notesMasterIdLst>
  <p:sldIdLst>
    <p:sldId id="276" r:id="rId5"/>
    <p:sldId id="256" r:id="rId6"/>
    <p:sldId id="282" r:id="rId7"/>
    <p:sldId id="467" r:id="rId8"/>
    <p:sldId id="468" r:id="rId9"/>
    <p:sldId id="466" r:id="rId10"/>
    <p:sldId id="279" r:id="rId11"/>
    <p:sldId id="292" r:id="rId12"/>
    <p:sldId id="470" r:id="rId13"/>
    <p:sldId id="285" r:id="rId14"/>
    <p:sldId id="471" r:id="rId15"/>
    <p:sldId id="472" r:id="rId16"/>
    <p:sldId id="473" r:id="rId17"/>
    <p:sldId id="284" r:id="rId18"/>
    <p:sldId id="287" r:id="rId19"/>
    <p:sldId id="474" r:id="rId20"/>
    <p:sldId id="290" r:id="rId21"/>
    <p:sldId id="476" r:id="rId22"/>
    <p:sldId id="291" r:id="rId23"/>
    <p:sldId id="477" r:id="rId24"/>
    <p:sldId id="289" r:id="rId25"/>
    <p:sldId id="478" r:id="rId26"/>
    <p:sldId id="288" r:id="rId27"/>
    <p:sldId id="308" r:id="rId28"/>
    <p:sldId id="280" r:id="rId29"/>
  </p:sldIdLst>
  <p:sldSz cx="12192000" cy="6858000"/>
  <p:notesSz cx="6858000" cy="9144000"/>
  <p:embeddedFontLst>
    <p:embeddedFont>
      <p:font typeface="#9Slide07 HoneyCream" pitchFamily="2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5E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60" autoAdjust="0"/>
    <p:restoredTop sz="94660"/>
  </p:normalViewPr>
  <p:slideViewPr>
    <p:cSldViewPr snapToGrid="0">
      <p:cViewPr varScale="1">
        <p:scale>
          <a:sx n="74" d="100"/>
          <a:sy n="74" d="100"/>
        </p:scale>
        <p:origin x="387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0" Type="http://schemas.openxmlformats.org/officeDocument/2006/relationships/slide" Target="slides/slide16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2E3A94-FE1B-431A-BFCC-06E89AD567E8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C5001-A36D-4F9B-A56E-24A1EFE20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18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40A2F-F7A0-44B4-84B3-28E0DD49C6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269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40A2F-F7A0-44B4-84B3-28E0DD49C6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544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0262D-B79C-1138-895D-FAEA58B5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F04865-01F4-4344-B8B9-EAEE9E12F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B9C51-8DCB-04D3-3AC3-8318A4FB2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0382-1C8B-4F0A-BA21-6A68214A3613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3412E1-FEEA-E09B-84F9-B8CF67804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C9570-2F3F-4C24-4EED-FDAFB6FD0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B5BD-B91D-452A-ACDD-CF4D29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920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B0C74-055F-693C-2936-6D77E33C7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C1714F-33E9-9836-D145-1E4DED3FF6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6AF78-86D1-7088-5546-FBC42C55A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0382-1C8B-4F0A-BA21-6A68214A3613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2591F-52B6-7CE1-E670-E8578BFEF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3347D-0B2F-9478-823B-47E71243C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B5BD-B91D-452A-ACDD-CF4D29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39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8C37CD-E999-8868-46AB-8E63EBF93B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043BF4-6C2F-E434-4F8C-7134D526A2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8E5287-184E-B865-B63B-712FDA1EC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0382-1C8B-4F0A-BA21-6A68214A3613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20B7C-D5EA-1104-1F5B-6FC930DCB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D2351-DB01-5550-258D-0C4F61124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B5BD-B91D-452A-ACDD-CF4D29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454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279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05704A-7178-71D2-2598-006435C23D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473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571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856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0694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06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530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650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85CA6-7FDE-18A0-01E6-F003EEE24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F2B41-A16D-12D6-3447-DED699722C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54940-E7CC-1102-6313-2F04F0704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0382-1C8B-4F0A-BA21-6A68214A3613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DEA32-562A-D42C-533A-CEA185FC0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CB5D92-5F76-DBF2-C75C-5512FCB2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B5BD-B91D-452A-ACDD-CF4D29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984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692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514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1607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B3C86-1512-6863-4B4D-B3FE6DD155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C5E5E3-86AA-C7D3-94AF-CC7E2B1F2D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CABB5-8F80-835E-F405-1469B2DD3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771C6-142E-92BB-86F5-80B1D40B4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81F2F-94E0-A5A5-22E6-DBB8B80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48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E2C47-AE86-6DC1-6A70-114AE92AF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C6E05-F923-2030-4984-1B9C0A229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EAEB6-CB1E-8EDC-3D0D-BF67623DB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52BAC-D65E-F48F-FB2B-9CC3D5842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4904BB-1828-2250-32FC-3C7EBDD85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71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33DCA-8413-79DC-E269-A5A6D71C8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C6ACB-3A71-68D3-B426-FEB4665B2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600E7-CD5A-E03B-3C3A-96984E27D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FD810-8EDA-773B-D8DB-201134568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5D583-351A-BE04-38F8-E37065659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517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3DED0-002D-5717-0F6C-BAD3855A2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C30DE-FD43-98D5-37CF-6D8EABB98F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3371B8-7FC0-9654-0BB5-48AE48EFE9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344D23-BFD2-869C-608C-1E7C2C49E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026006-61B3-3172-0760-460D0D6DD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E0B2B2-EC55-4E81-2B75-394A684C8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3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B70D9-860A-B6F4-A243-C2BA49EB3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6E58C-5E49-3FA0-5405-3C5049EDF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3BF498-5210-7557-FAE0-44DA168EE2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3A311F-E82F-3D2B-B1D0-9129A50108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6FE8FA-4D55-FED8-6DF4-7DD4803135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427951-3C0B-2243-2540-76AF6060A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8E7243-1B8A-A847-40D6-EB259C5EE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9431E8-666B-139F-6F79-038AFD81A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288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00287-2FA1-7659-B612-DE7E6CF4C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79E389-D3C7-0B6D-D49D-6A8038549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620BC0-BE95-3D05-EE9A-8C0401CCE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6FBFE-CF97-F483-0591-8B68D28E2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272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34669F-E629-740F-DF81-3E3C27037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E56F64-36A0-43DF-457B-1973F0238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4EA73-999A-2B62-4A6D-E95D7CC89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84F784-2902-FC3C-87E0-F0423CB561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3BC83C-7AA9-EF05-BAF4-71ABA66D99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946ECB-C900-D22C-ACD8-6AA537FED9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300A85-B3EF-D4FB-7C6C-B0A95C77D0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3D3FAF-84ED-64E0-DB8D-107A34FFA8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06DB340-0842-4C89-7ECB-4C1B73347731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77828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F351B-D8B1-512E-94BB-4310622C8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7F2BE1-8B68-2330-25E5-53955E002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432C2-04A0-1490-3650-8AEA6E46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0382-1C8B-4F0A-BA21-6A68214A3613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103A5-9E10-D77D-841C-C215FC245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DD21C-F648-1E7D-3D72-134017B1E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B5BD-B91D-452A-ACDD-CF4D29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87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572D7-30F8-322B-FAA6-7C538B70B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5940A-80DC-E790-D52F-23DD9B32E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3CF284-91BB-67F1-342A-B3EFB598F5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43AD52-FD68-52AA-FA28-81A244F41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DF686D-2FCE-21E9-48B4-6F99FF58A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44A81-57CF-1FDB-8524-C661D6454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85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F237D-DA1F-4209-DB9F-FF5425438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A49BDE-93F2-8A4F-431D-CA29FA728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49076F-A4BA-F56A-3782-509BDF36EC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A09FE8-DEEC-48C2-5CA1-1B12CE07A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FDE19-DBB9-750F-5B78-04CCF9465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B3B601-8FAB-8BF6-4DE0-60B54BF47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26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126CD-184E-D766-42CA-602C85D18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53E623-2993-0B96-FE96-CB9DC64CEA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F4FC15-F552-1B42-A39C-EF122C6EA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7AC34-F325-9ECC-08DB-60BB18C32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2E236-77AF-1C98-578C-6946192B0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50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8B9A7D-64E9-3A22-8237-BE81BC2AE2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DB5B48-4606-55A0-0ED2-2A02A3E362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CD9CF9-7BA7-91B8-168A-5515AD4A4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28E433-475D-AD60-5300-93A2B341F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54238-F86B-5A52-CB15-A830CEAE3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416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0CC9-8112-4F94-8BBC-A04770666807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232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D1DE0-2204-F34B-28A4-689045C39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F094C-4C1E-54C9-1CF5-BDDABBBC06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2BDABD-D687-C960-EBF5-B7CC8967F1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03A979-EC9F-9B20-F57A-6103DBCE0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0382-1C8B-4F0A-BA21-6A68214A3613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4C2377-73F9-866A-102F-C48977843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998073-A067-6C30-B286-772B93048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B5BD-B91D-452A-ACDD-CF4D29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6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6D0F2-121A-D0FB-36E5-EB60CF939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A187D8-E7A9-76FC-3E49-55C86697E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A33E72-419D-A2A1-976A-D68F54C7F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8177D9-F2FA-2E6D-134A-C2C3B74C5A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FCA57A-0C10-769E-6D0F-F771AAD279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3F64DA-93C7-7B6C-B7D5-415F28BDB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0382-1C8B-4F0A-BA21-6A68214A3613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0C5261-58A9-FB60-397A-DEEE324AE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CD672D-7A2E-5A55-7D49-455CCF8A5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B5BD-B91D-452A-ACDD-CF4D29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51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11BAD-AB97-8C45-DFE2-FE9D1FD52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3DCCC3-6F0E-9F83-E501-4155A7097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0382-1C8B-4F0A-BA21-6A68214A3613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C4759E-F51E-BFF7-600A-C64D37C40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8231A2-AFC6-BF65-8517-B83E27F3A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B5BD-B91D-452A-ACDD-CF4D29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70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BD74A5-9C80-48C4-5A04-53BFD7053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0382-1C8B-4F0A-BA21-6A68214A3613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CAA2EF-6F18-88F7-2692-FBA7EFADD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E813B4-A5D1-2E5A-84A3-3431A8F1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B5BD-B91D-452A-ACDD-CF4D29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45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B1F4F-CC1A-EB84-75F2-147A4CA81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222EE-D782-5BF3-5136-DA76C006F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9A3532-2A70-4987-9A3F-48C881E1C1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175F32-A77A-FD9D-CEF6-37B1DFA5B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0382-1C8B-4F0A-BA21-6A68214A3613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B3247F-71B4-09CD-5D27-BCF34A4E6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4A4AF1-566F-E1C2-8A9E-953A48776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B5BD-B91D-452A-ACDD-CF4D29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770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5908C-DBA7-83B1-A130-214BCF151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3F36FF-6F3E-9B7D-CF41-78E835221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F7908-60B6-91E3-4E85-E19BB077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6AC8CB-69ED-F42F-1B59-987D6885D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0382-1C8B-4F0A-BA21-6A68214A3613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332B46-4130-B96E-432E-A57B22CB2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DAFF3D-529D-2711-8DC3-22502BE26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B5BD-B91D-452A-ACDD-CF4D29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701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082CDB-7267-E025-5A2E-867C1A615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A74ED-798F-C986-376C-F08DC03D7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074D8-21BD-02B4-B7D0-A507511032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80382-1C8B-4F0A-BA21-6A68214A3613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83269C-0F91-B6B5-7C00-E60234F574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DE6D4-1D62-3925-6DDA-A7C069207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0B5BD-B91D-452A-ACDD-CF4D29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66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70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4D77F4-D106-A331-D962-5C0CEDF89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9404B-BAA1-9BFB-0D21-8300BE1BC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121E7-5278-398D-087A-16F9C6C1B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33A80-C419-4B9F-9FED-818D3DA1B816}" type="datetimeFigureOut">
              <a:rPr lang="en-US" smtClean="0"/>
              <a:t>22/09/2023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4AD73-25A5-BEC4-C52E-0B40550F7B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EB8BD-DAE5-1B07-3FF6-C80180205B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795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4DA38D4-13AE-4BAE-A02D-10716C782E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E0CC9-8112-4F94-8BBC-A04770666807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221104" y="198619"/>
            <a:ext cx="11749789" cy="6294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DEB185-9BDD-03CC-D057-7C14CFC069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5D90E5-75B3-1840-0DCC-5D6F5C5053E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2822FE-5067-E5E3-D03D-165936CBA60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30A2D2-EAF5-2B26-95B1-3B4EA466FD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523CE78D-9E85-A24E-F442-CB57E252A28E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76864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svg"/><Relationship Id="rId7" Type="http://schemas.openxmlformats.org/officeDocument/2006/relationships/image" Target="../media/image41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21.svg"/><Relationship Id="rId10" Type="http://schemas.openxmlformats.org/officeDocument/2006/relationships/image" Target="../media/image44.png"/><Relationship Id="rId4" Type="http://schemas.openxmlformats.org/officeDocument/2006/relationships/image" Target="../media/image20.png"/><Relationship Id="rId9" Type="http://schemas.openxmlformats.org/officeDocument/2006/relationships/image" Target="../media/image4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4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EF3BA0A-FE40-FCBC-9282-1FBD18984B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0173" y="3187301"/>
            <a:ext cx="2850352" cy="36986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FCE2A4-87F2-5B73-4F14-038B746E89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3" y="-53526"/>
            <a:ext cx="1361866" cy="13618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59D85E-9C2E-DAEE-5A15-CC4408ADB6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878" y="1308340"/>
            <a:ext cx="10516511" cy="4279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243760-C26D-E1D0-486D-502F306434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2859" y="412055"/>
            <a:ext cx="4858933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461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>
            <a:extLst>
              <a:ext uri="{FF2B5EF4-FFF2-40B4-BE49-F238E27FC236}">
                <a16:creationId xmlns:a16="http://schemas.microsoft.com/office/drawing/2014/main" id="{B2565378-3658-A8A0-6B65-0C2E3E8D5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140" y="601121"/>
            <a:ext cx="10289720" cy="1200329"/>
          </a:xfrm>
          <a:prstGeom prst="rect">
            <a:avLst/>
          </a:prstGeom>
          <a:noFill/>
          <a:ln w="38100">
            <a:solidFill>
              <a:srgbClr val="FFC000"/>
            </a:solidFill>
            <a:prstDash val="dash"/>
            <a:miter lim="800000"/>
            <a:headEnd/>
            <a:tailE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Mô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tả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đặc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điểm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chính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của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địa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hình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ở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vùng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Trung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và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miền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núi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Bắc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Bộ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#9Slide03 Arima Madurai Black" panose="00000A00000000000000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DC686CB-1970-2D63-9359-0D7694CA5115}"/>
              </a:ext>
            </a:extLst>
          </p:cNvPr>
          <p:cNvGrpSpPr/>
          <p:nvPr/>
        </p:nvGrpSpPr>
        <p:grpSpPr>
          <a:xfrm>
            <a:off x="568942" y="6036799"/>
            <a:ext cx="5293393" cy="647469"/>
            <a:chOff x="1801599" y="1022781"/>
            <a:chExt cx="7341450" cy="692508"/>
          </a:xfrm>
        </p:grpSpPr>
        <p:grpSp>
          <p:nvGrpSpPr>
            <p:cNvPr id="2" name="Group 4">
              <a:extLst>
                <a:ext uri="{FF2B5EF4-FFF2-40B4-BE49-F238E27FC236}">
                  <a16:creationId xmlns:a16="http://schemas.microsoft.com/office/drawing/2014/main" id="{C9C0D8B8-A12F-C280-1B13-69763EEFED49}"/>
                </a:ext>
              </a:extLst>
            </p:cNvPr>
            <p:cNvGrpSpPr/>
            <p:nvPr/>
          </p:nvGrpSpPr>
          <p:grpSpPr>
            <a:xfrm>
              <a:off x="1801599" y="1022781"/>
              <a:ext cx="7341450" cy="692508"/>
              <a:chOff x="1" y="418003"/>
              <a:chExt cx="10609054" cy="1123109"/>
            </a:xfrm>
          </p:grpSpPr>
          <p:sp>
            <p:nvSpPr>
              <p:cNvPr id="3" name="Freeform 5">
                <a:extLst>
                  <a:ext uri="{FF2B5EF4-FFF2-40B4-BE49-F238E27FC236}">
                    <a16:creationId xmlns:a16="http://schemas.microsoft.com/office/drawing/2014/main" id="{6104CE2B-9CF6-E322-EB96-65F262002404}"/>
                  </a:ext>
                </a:extLst>
              </p:cNvPr>
              <p:cNvSpPr/>
              <p:nvPr/>
            </p:nvSpPr>
            <p:spPr>
              <a:xfrm>
                <a:off x="1" y="418003"/>
                <a:ext cx="10609054" cy="11231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Text Box 9">
              <a:extLst>
                <a:ext uri="{FF2B5EF4-FFF2-40B4-BE49-F238E27FC236}">
                  <a16:creationId xmlns:a16="http://schemas.microsoft.com/office/drawing/2014/main" id="{AB8B2C7A-CF95-D12D-D517-095A389193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4417" y="1045574"/>
              <a:ext cx="7228631" cy="559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Một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phần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dãy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Hoàng Liên </a:t>
              </a: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Sơn</a:t>
              </a:r>
              <a:endPara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pic>
        <p:nvPicPr>
          <p:cNvPr id="2050" name="Picture 2" descr="Dãy Hoàng Liên Sơn Việt Nam lọt top 10 điểm đến ngoạn mục nhất năm 2019">
            <a:extLst>
              <a:ext uri="{FF2B5EF4-FFF2-40B4-BE49-F238E27FC236}">
                <a16:creationId xmlns:a16="http://schemas.microsoft.com/office/drawing/2014/main" id="{A4BFAC0E-60A1-F401-4912-AC9BFE2AD9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" t="1127" r="13539"/>
          <a:stretch/>
        </p:blipFill>
        <p:spPr bwMode="auto">
          <a:xfrm>
            <a:off x="335279" y="2028306"/>
            <a:ext cx="5760721" cy="380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CEFB7B-F335-78B7-CB14-5EC7132AB4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09"/>
          <a:stretch/>
        </p:blipFill>
        <p:spPr>
          <a:xfrm>
            <a:off x="6208925" y="2061291"/>
            <a:ext cx="5259187" cy="373697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9BFD826-2E62-8005-4A4D-8C6827AC0B7B}"/>
              </a:ext>
            </a:extLst>
          </p:cNvPr>
          <p:cNvGrpSpPr/>
          <p:nvPr/>
        </p:nvGrpSpPr>
        <p:grpSpPr>
          <a:xfrm>
            <a:off x="6248320" y="5933861"/>
            <a:ext cx="5293393" cy="647469"/>
            <a:chOff x="1801599" y="1022781"/>
            <a:chExt cx="7341450" cy="692508"/>
          </a:xfrm>
        </p:grpSpPr>
        <p:grpSp>
          <p:nvGrpSpPr>
            <p:cNvPr id="11" name="Group 4">
              <a:extLst>
                <a:ext uri="{FF2B5EF4-FFF2-40B4-BE49-F238E27FC236}">
                  <a16:creationId xmlns:a16="http://schemas.microsoft.com/office/drawing/2014/main" id="{532270E1-3F1B-B3D3-0400-536AD7DF103B}"/>
                </a:ext>
              </a:extLst>
            </p:cNvPr>
            <p:cNvGrpSpPr/>
            <p:nvPr/>
          </p:nvGrpSpPr>
          <p:grpSpPr>
            <a:xfrm>
              <a:off x="1801599" y="1022781"/>
              <a:ext cx="7341450" cy="692508"/>
              <a:chOff x="1" y="418003"/>
              <a:chExt cx="10609054" cy="1123109"/>
            </a:xfrm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BFFA1790-76CC-D9AF-5D98-E604044C7DBB}"/>
                  </a:ext>
                </a:extLst>
              </p:cNvPr>
              <p:cNvSpPr/>
              <p:nvPr/>
            </p:nvSpPr>
            <p:spPr>
              <a:xfrm>
                <a:off x="1" y="418003"/>
                <a:ext cx="10609054" cy="11231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" name="Text Box 9">
              <a:extLst>
                <a:ext uri="{FF2B5EF4-FFF2-40B4-BE49-F238E27FC236}">
                  <a16:creationId xmlns:a16="http://schemas.microsoft.com/office/drawing/2014/main" id="{F4C7A3FD-FBC7-4E01-8C31-94D68C05DD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4417" y="1045574"/>
              <a:ext cx="7228631" cy="559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Vùng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trung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du (</a:t>
              </a: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tỉnh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Phú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Thọ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)</a:t>
              </a:r>
              <a:endPara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1966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B240DF1-B859-6111-E45B-CC35470084EF}"/>
              </a:ext>
            </a:extLst>
          </p:cNvPr>
          <p:cNvGrpSpPr/>
          <p:nvPr/>
        </p:nvGrpSpPr>
        <p:grpSpPr>
          <a:xfrm>
            <a:off x="1331938" y="5945188"/>
            <a:ext cx="4562654" cy="558088"/>
            <a:chOff x="1801599" y="1022781"/>
            <a:chExt cx="7341450" cy="692508"/>
          </a:xfrm>
        </p:grpSpPr>
        <p:grpSp>
          <p:nvGrpSpPr>
            <p:cNvPr id="10" name="Group 4">
              <a:extLst>
                <a:ext uri="{FF2B5EF4-FFF2-40B4-BE49-F238E27FC236}">
                  <a16:creationId xmlns:a16="http://schemas.microsoft.com/office/drawing/2014/main" id="{174F12B1-4B55-299B-2C41-2BEB6A1C2B7B}"/>
                </a:ext>
              </a:extLst>
            </p:cNvPr>
            <p:cNvGrpSpPr/>
            <p:nvPr/>
          </p:nvGrpSpPr>
          <p:grpSpPr>
            <a:xfrm>
              <a:off x="1801599" y="1022781"/>
              <a:ext cx="7341450" cy="692508"/>
              <a:chOff x="1" y="418003"/>
              <a:chExt cx="10609054" cy="1123109"/>
            </a:xfrm>
          </p:grpSpPr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59570B66-C30B-A345-5108-7410CACF6087}"/>
                  </a:ext>
                </a:extLst>
              </p:cNvPr>
              <p:cNvSpPr/>
              <p:nvPr/>
            </p:nvSpPr>
            <p:spPr>
              <a:xfrm>
                <a:off x="1" y="418003"/>
                <a:ext cx="10609054" cy="11231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 Box 9">
              <a:extLst>
                <a:ext uri="{FF2B5EF4-FFF2-40B4-BE49-F238E27FC236}">
                  <a16:creationId xmlns:a16="http://schemas.microsoft.com/office/drawing/2014/main" id="{06CAE747-A362-708F-6A6C-44C8AE3F60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4418" y="1045574"/>
              <a:ext cx="7228631" cy="572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Một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phần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dãy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Hoàng Liên 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Sơn</a:t>
              </a:r>
              <a:endPara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pic>
        <p:nvPicPr>
          <p:cNvPr id="13" name="Picture 2" descr="Dãy Hoàng Liên Sơn Việt Nam lọt top 10 điểm đến ngoạn mục nhất năm 2019">
            <a:extLst>
              <a:ext uri="{FF2B5EF4-FFF2-40B4-BE49-F238E27FC236}">
                <a16:creationId xmlns:a16="http://schemas.microsoft.com/office/drawing/2014/main" id="{DFF0AACD-3037-681B-BA04-3BE07BCFA6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" t="1127" r="13539"/>
          <a:stretch/>
        </p:blipFill>
        <p:spPr bwMode="auto">
          <a:xfrm>
            <a:off x="1130531" y="2553292"/>
            <a:ext cx="4965469" cy="327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7E6E11-AD15-FFD9-4A67-1E349116A8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09"/>
          <a:stretch/>
        </p:blipFill>
        <p:spPr>
          <a:xfrm>
            <a:off x="6528299" y="2553292"/>
            <a:ext cx="4533170" cy="322109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5C93AE-D640-5262-BC52-080FC7D162E1}"/>
              </a:ext>
            </a:extLst>
          </p:cNvPr>
          <p:cNvGrpSpPr/>
          <p:nvPr/>
        </p:nvGrpSpPr>
        <p:grpSpPr>
          <a:xfrm>
            <a:off x="6784594" y="5915345"/>
            <a:ext cx="4562654" cy="558088"/>
            <a:chOff x="1801599" y="1022781"/>
            <a:chExt cx="7341450" cy="692508"/>
          </a:xfrm>
        </p:grpSpPr>
        <p:grpSp>
          <p:nvGrpSpPr>
            <p:cNvPr id="16" name="Group 4">
              <a:extLst>
                <a:ext uri="{FF2B5EF4-FFF2-40B4-BE49-F238E27FC236}">
                  <a16:creationId xmlns:a16="http://schemas.microsoft.com/office/drawing/2014/main" id="{5C41DCBB-DB7F-8896-C867-4E8E6B052007}"/>
                </a:ext>
              </a:extLst>
            </p:cNvPr>
            <p:cNvGrpSpPr/>
            <p:nvPr/>
          </p:nvGrpSpPr>
          <p:grpSpPr>
            <a:xfrm>
              <a:off x="1801599" y="1022781"/>
              <a:ext cx="7341450" cy="692508"/>
              <a:chOff x="1" y="418003"/>
              <a:chExt cx="10609054" cy="1123109"/>
            </a:xfrm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0DFF94D8-C039-17CF-65DA-6C52DF546412}"/>
                  </a:ext>
                </a:extLst>
              </p:cNvPr>
              <p:cNvSpPr/>
              <p:nvPr/>
            </p:nvSpPr>
            <p:spPr>
              <a:xfrm>
                <a:off x="1" y="418003"/>
                <a:ext cx="10609054" cy="11231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Text Box 9">
              <a:extLst>
                <a:ext uri="{FF2B5EF4-FFF2-40B4-BE49-F238E27FC236}">
                  <a16:creationId xmlns:a16="http://schemas.microsoft.com/office/drawing/2014/main" id="{199F9135-9356-7A82-F3E4-9B2C86ED18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4418" y="1045574"/>
              <a:ext cx="7228631" cy="572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Vùng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trung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du (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tỉnh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Phú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Thọ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)</a:t>
              </a:r>
              <a:endPara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E77B448-0247-7AB4-7C52-FF071FCE6B47}"/>
              </a:ext>
            </a:extLst>
          </p:cNvPr>
          <p:cNvGrpSpPr/>
          <p:nvPr/>
        </p:nvGrpSpPr>
        <p:grpSpPr>
          <a:xfrm>
            <a:off x="480276" y="732564"/>
            <a:ext cx="11231448" cy="1894256"/>
            <a:chOff x="1414588" y="1716554"/>
            <a:chExt cx="9553328" cy="1520719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5839F1FA-5EDE-AD72-F269-9B6A04CB4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414588" y="1716554"/>
              <a:ext cx="9553328" cy="152071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10976A1-62B4-E2D1-1C30-8BBE2D15FADF}"/>
                </a:ext>
              </a:extLst>
            </p:cNvPr>
            <p:cNvSpPr/>
            <p:nvPr/>
          </p:nvSpPr>
          <p:spPr>
            <a:xfrm>
              <a:off x="1724608" y="1716554"/>
              <a:ext cx="8933289" cy="12601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Trung du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miền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Bắc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chủ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yếu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lớn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3013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E77B448-0247-7AB4-7C52-FF071FCE6B47}"/>
              </a:ext>
            </a:extLst>
          </p:cNvPr>
          <p:cNvGrpSpPr/>
          <p:nvPr/>
        </p:nvGrpSpPr>
        <p:grpSpPr>
          <a:xfrm>
            <a:off x="480276" y="1131574"/>
            <a:ext cx="5615724" cy="4338200"/>
            <a:chOff x="1414588" y="1716554"/>
            <a:chExt cx="9553328" cy="1284443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5839F1FA-5EDE-AD72-F269-9B6A04CB4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14588" y="1716554"/>
              <a:ext cx="9553328" cy="128444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10976A1-62B4-E2D1-1C30-8BBE2D15FADF}"/>
                </a:ext>
              </a:extLst>
            </p:cNvPr>
            <p:cNvSpPr/>
            <p:nvPr/>
          </p:nvSpPr>
          <p:spPr>
            <a:xfrm>
              <a:off x="1414588" y="1792852"/>
              <a:ext cx="9553328" cy="1047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Hoàng Liên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đỉnh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Phan – xi – pang (3 143 m) –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đỉnh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cũng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như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Dương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(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Nam,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Cam –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– chia)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4D09DBD-31C9-7ED1-C5B0-0AA428CC7B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29" r="9023" b="-4826"/>
          <a:stretch/>
        </p:blipFill>
        <p:spPr>
          <a:xfrm>
            <a:off x="6350924" y="1097585"/>
            <a:ext cx="5170516" cy="466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34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74E356-40D3-047D-7D97-4B648C494E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697" b="2560"/>
          <a:stretch/>
        </p:blipFill>
        <p:spPr>
          <a:xfrm>
            <a:off x="4092478" y="1037017"/>
            <a:ext cx="7717134" cy="49200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8DC8746-97A4-7D35-D85E-23D2158626EE}"/>
              </a:ext>
            </a:extLst>
          </p:cNvPr>
          <p:cNvGrpSpPr/>
          <p:nvPr/>
        </p:nvGrpSpPr>
        <p:grpSpPr>
          <a:xfrm>
            <a:off x="382385" y="982984"/>
            <a:ext cx="3710094" cy="5601738"/>
            <a:chOff x="1414586" y="1716554"/>
            <a:chExt cx="8544578" cy="1211990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E144AF8F-15DA-EF0E-FC27-9869E75EF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414588" y="1716554"/>
              <a:ext cx="8544576" cy="121199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A399A7A-CEBC-4F1F-144D-79F4E88A5DA9}"/>
                </a:ext>
              </a:extLst>
            </p:cNvPr>
            <p:cNvSpPr/>
            <p:nvPr/>
          </p:nvSpPr>
          <p:spPr>
            <a:xfrm>
              <a:off x="1414586" y="1761078"/>
              <a:ext cx="8544576" cy="10454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hiểm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trở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ta,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ngoài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Phan – xi –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păng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2 000m. Ở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Trung du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miền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Bắc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dãy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vòng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Gâm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Ngân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Sơn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Bắc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Sơn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Đông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Triều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3342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951CAAE-DFF8-2E67-740C-C02FEE9C2D21}"/>
              </a:ext>
            </a:extLst>
          </p:cNvPr>
          <p:cNvGrpSpPr/>
          <p:nvPr/>
        </p:nvGrpSpPr>
        <p:grpSpPr>
          <a:xfrm>
            <a:off x="1220919" y="1376191"/>
            <a:ext cx="10009575" cy="4105618"/>
            <a:chOff x="1414588" y="1540766"/>
            <a:chExt cx="9553328" cy="4105618"/>
          </a:xfrm>
        </p:grpSpPr>
        <p:pic>
          <p:nvPicPr>
            <p:cNvPr id="2" name="Picture 3">
              <a:extLst>
                <a:ext uri="{FF2B5EF4-FFF2-40B4-BE49-F238E27FC236}">
                  <a16:creationId xmlns:a16="http://schemas.microsoft.com/office/drawing/2014/main" id="{53BF662C-C037-0872-DDE7-603AD7F40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14588" y="1716554"/>
              <a:ext cx="9553328" cy="3929830"/>
            </a:xfrm>
            <a:prstGeom prst="rect">
              <a:avLst/>
            </a:prstGeom>
          </p:spPr>
        </p:pic>
        <p:pic>
          <p:nvPicPr>
            <p:cNvPr id="3" name="Picture 11">
              <a:extLst>
                <a:ext uri="{FF2B5EF4-FFF2-40B4-BE49-F238E27FC236}">
                  <a16:creationId xmlns:a16="http://schemas.microsoft.com/office/drawing/2014/main" id="{70692746-2BEE-4619-4E76-026E4D3CC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469819" y="1540766"/>
              <a:ext cx="4795164" cy="88710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CA936E6-CD93-59B6-E492-F2B149B82AE0}"/>
                </a:ext>
              </a:extLst>
            </p:cNvPr>
            <p:cNvSpPr/>
            <p:nvPr/>
          </p:nvSpPr>
          <p:spPr>
            <a:xfrm>
              <a:off x="1519239" y="2547551"/>
              <a:ext cx="9344025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	Trung du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miền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Bắc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chủ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yếu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Ngoài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còn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thấp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đỉnh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tròn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sườn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thoải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nằm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chuyển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giữa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gọi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du.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5F0713B-FA91-155B-B69F-C33E76AB1935}"/>
                </a:ext>
              </a:extLst>
            </p:cNvPr>
            <p:cNvSpPr/>
            <p:nvPr/>
          </p:nvSpPr>
          <p:spPr>
            <a:xfrm>
              <a:off x="4464844" y="1568819"/>
              <a:ext cx="326231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KẾT LUẬN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7301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>
            <a:extLst>
              <a:ext uri="{FF2B5EF4-FFF2-40B4-BE49-F238E27FC236}">
                <a16:creationId xmlns:a16="http://schemas.microsoft.com/office/drawing/2014/main" id="{D579931B-AAD6-B3F0-CFF3-B7E1B05E96A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348622">
            <a:off x="4556735" y="5766754"/>
            <a:ext cx="120954" cy="13096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6E6AE54-D065-86BD-165C-DDD73B83E58F}"/>
              </a:ext>
            </a:extLst>
          </p:cNvPr>
          <p:cNvGrpSpPr/>
          <p:nvPr/>
        </p:nvGrpSpPr>
        <p:grpSpPr>
          <a:xfrm>
            <a:off x="420481" y="1879568"/>
            <a:ext cx="4965914" cy="4091475"/>
            <a:chOff x="413436" y="1964475"/>
            <a:chExt cx="4965914" cy="40914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1607086-41CA-E610-270D-57067B194AA0}"/>
                </a:ext>
              </a:extLst>
            </p:cNvPr>
            <p:cNvGrpSpPr/>
            <p:nvPr/>
          </p:nvGrpSpPr>
          <p:grpSpPr>
            <a:xfrm>
              <a:off x="413436" y="1964475"/>
              <a:ext cx="4715555" cy="3793695"/>
              <a:chOff x="6515612" y="300112"/>
              <a:chExt cx="4689459" cy="3793695"/>
            </a:xfrm>
          </p:grpSpPr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FC35BD37-8E6D-DF3C-5E1B-1512C6A58AB6}"/>
                  </a:ext>
                </a:extLst>
              </p:cNvPr>
              <p:cNvSpPr/>
              <p:nvPr/>
            </p:nvSpPr>
            <p:spPr>
              <a:xfrm>
                <a:off x="6515612" y="300112"/>
                <a:ext cx="4689459" cy="3793695"/>
              </a:xfrm>
              <a:custGeom>
                <a:avLst/>
                <a:gdLst/>
                <a:ahLst/>
                <a:cxnLst/>
                <a:rect l="l" t="t" r="r" b="b"/>
                <a:pathLst>
                  <a:path w="5059528" h="3582822">
                    <a:moveTo>
                      <a:pt x="5059528" y="3582822"/>
                    </a:moveTo>
                    <a:lnTo>
                      <a:pt x="0" y="3575202"/>
                    </a:lnTo>
                    <a:lnTo>
                      <a:pt x="0" y="1255843"/>
                    </a:lnTo>
                    <a:lnTo>
                      <a:pt x="17780" y="19050"/>
                    </a:lnTo>
                    <a:lnTo>
                      <a:pt x="2520981" y="0"/>
                    </a:lnTo>
                    <a:lnTo>
                      <a:pt x="5040478" y="5080"/>
                    </a:ln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586C5C6-4148-806B-66B9-7D3329FD4FCF}"/>
                  </a:ext>
                </a:extLst>
              </p:cNvPr>
              <p:cNvSpPr/>
              <p:nvPr/>
            </p:nvSpPr>
            <p:spPr>
              <a:xfrm>
                <a:off x="6579351" y="477362"/>
                <a:ext cx="4359875" cy="3416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thông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tin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quan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sát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ảnh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em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hãy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nêu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đặc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điểm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nổi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bật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khí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hậu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vùng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Trung du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miền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núi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Bắc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Bộ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14" name="Picture 12">
              <a:extLst>
                <a:ext uri="{FF2B5EF4-FFF2-40B4-BE49-F238E27FC236}">
                  <a16:creationId xmlns:a16="http://schemas.microsoft.com/office/drawing/2014/main" id="{B532F701-2B21-0D8F-32DC-BBFF9AE3C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946406">
              <a:off x="4472173" y="5206282"/>
              <a:ext cx="907177" cy="84966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B13DC8A-8486-056F-CBF2-3CA950D31B44}"/>
              </a:ext>
            </a:extLst>
          </p:cNvPr>
          <p:cNvGrpSpPr/>
          <p:nvPr/>
        </p:nvGrpSpPr>
        <p:grpSpPr>
          <a:xfrm>
            <a:off x="0" y="399511"/>
            <a:ext cx="3751666" cy="1275490"/>
            <a:chOff x="6480770" y="652227"/>
            <a:chExt cx="2619204" cy="679970"/>
          </a:xfrm>
        </p:grpSpPr>
        <p:pic>
          <p:nvPicPr>
            <p:cNvPr id="15" name="Picture 15">
              <a:extLst>
                <a:ext uri="{FF2B5EF4-FFF2-40B4-BE49-F238E27FC236}">
                  <a16:creationId xmlns:a16="http://schemas.microsoft.com/office/drawing/2014/main" id="{D9DAA287-306D-D72E-8FED-0C2D75800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201470">
              <a:off x="6789804" y="841263"/>
              <a:ext cx="2076478" cy="49093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78EB777-15D1-7D3F-BEB3-3D3FD901CE33}"/>
                </a:ext>
              </a:extLst>
            </p:cNvPr>
            <p:cNvSpPr/>
            <p:nvPr/>
          </p:nvSpPr>
          <p:spPr>
            <a:xfrm>
              <a:off x="6480770" y="912087"/>
              <a:ext cx="2619204" cy="3445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Khí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hậu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7" name="Picture 12">
              <a:extLst>
                <a:ext uri="{FF2B5EF4-FFF2-40B4-BE49-F238E27FC236}">
                  <a16:creationId xmlns:a16="http://schemas.microsoft.com/office/drawing/2014/main" id="{A333D32D-669C-127C-0D6D-9A474E7C9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559903" y="652227"/>
              <a:ext cx="460937" cy="337222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FC429E6A-C439-FF6E-B442-F1FA1D3A8E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33903" y="1325135"/>
            <a:ext cx="6337616" cy="475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79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9B20316-2C48-CB08-7D7C-58D83F60AB85}"/>
              </a:ext>
            </a:extLst>
          </p:cNvPr>
          <p:cNvGrpSpPr/>
          <p:nvPr/>
        </p:nvGrpSpPr>
        <p:grpSpPr>
          <a:xfrm>
            <a:off x="247520" y="1362417"/>
            <a:ext cx="5615724" cy="4338200"/>
            <a:chOff x="1414588" y="1716554"/>
            <a:chExt cx="9553328" cy="1284443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C660F0A9-B861-5845-5F26-DF83D0B39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14588" y="1716554"/>
              <a:ext cx="9553328" cy="128444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9D1CC96-7F20-6A49-9796-33982BA8B844}"/>
                </a:ext>
              </a:extLst>
            </p:cNvPr>
            <p:cNvSpPr/>
            <p:nvPr/>
          </p:nvSpPr>
          <p:spPr>
            <a:xfrm>
              <a:off x="1414588" y="1733783"/>
              <a:ext cx="9553328" cy="11937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hậu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mùa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mùa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hậy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chịu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ảnh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hưởng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sâu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sắc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bởi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Iwr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hạ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thấp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đôi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tuyết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rơi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đông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9CD9DEC-1462-C1A5-F2F1-315253C6E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622" y="1362417"/>
            <a:ext cx="5715000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33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C5AEB6-B4A5-283C-8A15-8DFE0E444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64" y="747239"/>
            <a:ext cx="5144756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6895F7-9561-25DA-8766-1621DA48C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880" y="747239"/>
            <a:ext cx="5144756" cy="342983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01A8FDE-A977-BA9A-918F-4AB8186813B6}"/>
              </a:ext>
            </a:extLst>
          </p:cNvPr>
          <p:cNvGrpSpPr/>
          <p:nvPr/>
        </p:nvGrpSpPr>
        <p:grpSpPr>
          <a:xfrm>
            <a:off x="364995" y="4405746"/>
            <a:ext cx="11462009" cy="2188087"/>
            <a:chOff x="5455344" y="558008"/>
            <a:chExt cx="6791478" cy="2226174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AFC52693-837E-F86D-50B7-061D8E75C421}"/>
                </a:ext>
              </a:extLst>
            </p:cNvPr>
            <p:cNvGrpSpPr/>
            <p:nvPr/>
          </p:nvGrpSpPr>
          <p:grpSpPr>
            <a:xfrm>
              <a:off x="5455344" y="558008"/>
              <a:ext cx="6791478" cy="2095864"/>
              <a:chOff x="-115900" y="-105764"/>
              <a:chExt cx="13118733" cy="5045801"/>
            </a:xfrm>
          </p:grpSpPr>
          <p:sp>
            <p:nvSpPr>
              <p:cNvPr id="40" name="Freeform 5">
                <a:extLst>
                  <a:ext uri="{FF2B5EF4-FFF2-40B4-BE49-F238E27FC236}">
                    <a16:creationId xmlns:a16="http://schemas.microsoft.com/office/drawing/2014/main" id="{62FA011C-F6B1-859F-E4FB-4AE9E1478087}"/>
                  </a:ext>
                </a:extLst>
              </p:cNvPr>
              <p:cNvSpPr/>
              <p:nvPr/>
            </p:nvSpPr>
            <p:spPr>
              <a:xfrm>
                <a:off x="-115900" y="-105764"/>
                <a:ext cx="13118733" cy="5045801"/>
              </a:xfrm>
              <a:custGeom>
                <a:avLst/>
                <a:gdLst/>
                <a:ahLst/>
                <a:cxnLst/>
                <a:rect l="l" t="t" r="r" b="b"/>
                <a:pathLst>
                  <a:path w="14459389" h="4541012">
                    <a:moveTo>
                      <a:pt x="13831612" y="4486534"/>
                    </a:moveTo>
                    <a:cubicBezTo>
                      <a:pt x="13831612" y="4486534"/>
                      <a:pt x="13100737" y="4541012"/>
                      <a:pt x="11124817" y="4538390"/>
                    </a:cubicBezTo>
                    <a:cubicBezTo>
                      <a:pt x="5257455" y="4536228"/>
                      <a:pt x="1057074" y="4528403"/>
                      <a:pt x="1057074" y="4528403"/>
                    </a:cubicBezTo>
                    <a:cubicBezTo>
                      <a:pt x="812932" y="4519569"/>
                      <a:pt x="449110" y="4498339"/>
                      <a:pt x="282371" y="4440161"/>
                    </a:cubicBezTo>
                    <a:cubicBezTo>
                      <a:pt x="4469" y="4343198"/>
                      <a:pt x="0" y="4169919"/>
                      <a:pt x="0" y="3382452"/>
                    </a:cubicBezTo>
                    <a:lnTo>
                      <a:pt x="0" y="3382417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795568" y="15681"/>
                      <a:pt x="8961324" y="7673"/>
                    </a:cubicBezTo>
                    <a:cubicBezTo>
                      <a:pt x="12881809" y="0"/>
                      <a:pt x="13598542" y="6979"/>
                      <a:pt x="13598542" y="6979"/>
                    </a:cubicBezTo>
                    <a:cubicBezTo>
                      <a:pt x="13966850" y="14458"/>
                      <a:pt x="14105110" y="42638"/>
                      <a:pt x="14302851" y="165219"/>
                    </a:cubicBezTo>
                    <a:cubicBezTo>
                      <a:pt x="14453867" y="258836"/>
                      <a:pt x="14459389" y="476157"/>
                      <a:pt x="14450248" y="3382416"/>
                    </a:cubicBezTo>
                    <a:lnTo>
                      <a:pt x="14450248" y="3382451"/>
                    </a:lnTo>
                    <a:cubicBezTo>
                      <a:pt x="14450248" y="4287884"/>
                      <a:pt x="14407465" y="4436472"/>
                      <a:pt x="13831612" y="4486534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9" name="Text Box 13">
              <a:extLst>
                <a:ext uri="{FF2B5EF4-FFF2-40B4-BE49-F238E27FC236}">
                  <a16:creationId xmlns:a16="http://schemas.microsoft.com/office/drawing/2014/main" id="{2B8EDFD3-99E7-1019-E292-79EB60D123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22350" y="686185"/>
              <a:ext cx="6485468" cy="2097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/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Tuyết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thường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xuất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khi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nhiệt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độ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không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khí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dưới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2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độ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C.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Tuyết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rơi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ở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ta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thú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vị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thu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hút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nhiều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khách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du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lịch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nhưng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cũng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gây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ảnh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hưởng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sản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xuất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đời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sống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con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người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.</a:t>
              </a:r>
              <a:endParaRPr lang="vi-VN" sz="32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638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E4A520-D9D5-F318-4679-489F7960F869}"/>
              </a:ext>
            </a:extLst>
          </p:cNvPr>
          <p:cNvGrpSpPr/>
          <p:nvPr/>
        </p:nvGrpSpPr>
        <p:grpSpPr>
          <a:xfrm>
            <a:off x="0" y="399511"/>
            <a:ext cx="3751666" cy="1275490"/>
            <a:chOff x="6480770" y="652227"/>
            <a:chExt cx="2619204" cy="679970"/>
          </a:xfrm>
        </p:grpSpPr>
        <p:pic>
          <p:nvPicPr>
            <p:cNvPr id="5" name="Picture 15">
              <a:extLst>
                <a:ext uri="{FF2B5EF4-FFF2-40B4-BE49-F238E27FC236}">
                  <a16:creationId xmlns:a16="http://schemas.microsoft.com/office/drawing/2014/main" id="{88DEBC94-4143-A55B-883B-047590695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201470">
              <a:off x="6789804" y="841263"/>
              <a:ext cx="2076478" cy="49093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FB8885-CC0E-EBA4-E9D6-4ACDC1032D51}"/>
                </a:ext>
              </a:extLst>
            </p:cNvPr>
            <p:cNvSpPr/>
            <p:nvPr/>
          </p:nvSpPr>
          <p:spPr>
            <a:xfrm>
              <a:off x="6480770" y="912087"/>
              <a:ext cx="2619204" cy="3445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ngòi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7" name="Picture 12">
              <a:extLst>
                <a:ext uri="{FF2B5EF4-FFF2-40B4-BE49-F238E27FC236}">
                  <a16:creationId xmlns:a16="http://schemas.microsoft.com/office/drawing/2014/main" id="{E5BFBD46-599F-DC4C-B875-CF4E24A0F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559903" y="652227"/>
              <a:ext cx="460937" cy="33722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981E23C-054C-DC92-D7AA-1C0DFBDE8CBB}"/>
              </a:ext>
            </a:extLst>
          </p:cNvPr>
          <p:cNvGrpSpPr/>
          <p:nvPr/>
        </p:nvGrpSpPr>
        <p:grpSpPr>
          <a:xfrm>
            <a:off x="426661" y="1752454"/>
            <a:ext cx="4300192" cy="4218590"/>
            <a:chOff x="5306166" y="558008"/>
            <a:chExt cx="6791478" cy="1929914"/>
          </a:xfrm>
        </p:grpSpPr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43C08643-22DE-5260-2778-43E32194A1AC}"/>
                </a:ext>
              </a:extLst>
            </p:cNvPr>
            <p:cNvGrpSpPr/>
            <p:nvPr/>
          </p:nvGrpSpPr>
          <p:grpSpPr>
            <a:xfrm>
              <a:off x="5306166" y="558008"/>
              <a:ext cx="6791478" cy="1929914"/>
              <a:chOff x="-404060" y="-105764"/>
              <a:chExt cx="13118733" cy="4646275"/>
            </a:xfrm>
          </p:grpSpPr>
          <p:sp>
            <p:nvSpPr>
              <p:cNvPr id="11" name="Freeform 5">
                <a:extLst>
                  <a:ext uri="{FF2B5EF4-FFF2-40B4-BE49-F238E27FC236}">
                    <a16:creationId xmlns:a16="http://schemas.microsoft.com/office/drawing/2014/main" id="{C583DEC6-ADE8-C948-0F2F-574A2CAB49E3}"/>
                  </a:ext>
                </a:extLst>
              </p:cNvPr>
              <p:cNvSpPr/>
              <p:nvPr/>
            </p:nvSpPr>
            <p:spPr>
              <a:xfrm>
                <a:off x="-404060" y="-105764"/>
                <a:ext cx="13118733" cy="4646275"/>
              </a:xfrm>
              <a:custGeom>
                <a:avLst/>
                <a:gdLst/>
                <a:ahLst/>
                <a:cxnLst/>
                <a:rect l="l" t="t" r="r" b="b"/>
                <a:pathLst>
                  <a:path w="14459389" h="4541012">
                    <a:moveTo>
                      <a:pt x="13831612" y="4486534"/>
                    </a:moveTo>
                    <a:cubicBezTo>
                      <a:pt x="13831612" y="4486534"/>
                      <a:pt x="13100737" y="4541012"/>
                      <a:pt x="11124817" y="4538390"/>
                    </a:cubicBezTo>
                    <a:cubicBezTo>
                      <a:pt x="5257455" y="4536228"/>
                      <a:pt x="1057074" y="4528403"/>
                      <a:pt x="1057074" y="4528403"/>
                    </a:cubicBezTo>
                    <a:cubicBezTo>
                      <a:pt x="812932" y="4519569"/>
                      <a:pt x="449110" y="4498339"/>
                      <a:pt x="282371" y="4440161"/>
                    </a:cubicBezTo>
                    <a:cubicBezTo>
                      <a:pt x="4469" y="4343198"/>
                      <a:pt x="0" y="4169919"/>
                      <a:pt x="0" y="3382452"/>
                    </a:cubicBezTo>
                    <a:lnTo>
                      <a:pt x="0" y="3382417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795568" y="15681"/>
                      <a:pt x="8961324" y="7673"/>
                    </a:cubicBezTo>
                    <a:cubicBezTo>
                      <a:pt x="12881809" y="0"/>
                      <a:pt x="13598542" y="6979"/>
                      <a:pt x="13598542" y="6979"/>
                    </a:cubicBezTo>
                    <a:cubicBezTo>
                      <a:pt x="13966850" y="14458"/>
                      <a:pt x="14105110" y="42638"/>
                      <a:pt x="14302851" y="165219"/>
                    </a:cubicBezTo>
                    <a:cubicBezTo>
                      <a:pt x="14453867" y="258836"/>
                      <a:pt x="14459389" y="476157"/>
                      <a:pt x="14450248" y="3382416"/>
                    </a:cubicBezTo>
                    <a:lnTo>
                      <a:pt x="14450248" y="3382451"/>
                    </a:lnTo>
                    <a:cubicBezTo>
                      <a:pt x="14450248" y="4287884"/>
                      <a:pt x="14407465" y="4436472"/>
                      <a:pt x="13831612" y="4486534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 Box 13">
              <a:extLst>
                <a:ext uri="{FF2B5EF4-FFF2-40B4-BE49-F238E27FC236}">
                  <a16:creationId xmlns:a16="http://schemas.microsoft.com/office/drawing/2014/main" id="{02ECE348-E877-2A00-BFB9-DE1A17CD7D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55346" y="646383"/>
              <a:ext cx="6485468" cy="1717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/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Đọc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thông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tin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quan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sát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các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em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:</a:t>
              </a:r>
            </a:p>
            <a:p>
              <a:pPr algn="just"/>
              <a:r>
                <a:rPr lang="vi-VN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-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Xác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định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trên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lược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đồ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con song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lớn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ở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vùng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Trung du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miền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núi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Bắc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Bộ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.</a:t>
              </a:r>
              <a:endParaRPr lang="vi-VN" sz="34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E88D2FB-B59B-59BF-2CC0-2794EA28AA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182" t="13793" r="16955" b="8967"/>
          <a:stretch/>
        </p:blipFill>
        <p:spPr>
          <a:xfrm>
            <a:off x="4754612" y="899001"/>
            <a:ext cx="6932815" cy="529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43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18C275E2-AE07-A780-F404-2400DF39FD24}"/>
              </a:ext>
            </a:extLst>
          </p:cNvPr>
          <p:cNvGrpSpPr/>
          <p:nvPr/>
        </p:nvGrpSpPr>
        <p:grpSpPr>
          <a:xfrm>
            <a:off x="381879" y="2056437"/>
            <a:ext cx="3957291" cy="1959304"/>
            <a:chOff x="193628" y="1076739"/>
            <a:chExt cx="3661518" cy="1262597"/>
          </a:xfrm>
        </p:grpSpPr>
        <p:pic>
          <p:nvPicPr>
            <p:cNvPr id="45" name="Picture 11">
              <a:extLst>
                <a:ext uri="{FF2B5EF4-FFF2-40B4-BE49-F238E27FC236}">
                  <a16:creationId xmlns:a16="http://schemas.microsoft.com/office/drawing/2014/main" id="{4B3B5C0D-11A7-9870-46EC-2A86C0DAC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93628" y="1076739"/>
              <a:ext cx="3661518" cy="126259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20CD869-44C6-CFC5-70A0-106B69176A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628" y="1274889"/>
              <a:ext cx="3661518" cy="952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Vùng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Trung du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miền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núi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3000" b="1" dirty="0" err="1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</a:rPr>
                <a:t>Bắc</a:t>
              </a:r>
              <a:r>
                <a:rPr lang="en-US" altLang="en-US" sz="3000" b="1" dirty="0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</a:rPr>
                <a:t>Bộ</a:t>
              </a:r>
              <a:r>
                <a:rPr lang="en-US" altLang="en-US" sz="3000" b="1" dirty="0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nhiều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sông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ngòi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2676CBD-ADEC-ACDB-3C39-CB458AA5ED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82" t="13793" r="16955" b="8967"/>
          <a:stretch/>
        </p:blipFill>
        <p:spPr>
          <a:xfrm>
            <a:off x="4339170" y="585908"/>
            <a:ext cx="7441998" cy="568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08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14"/>
          <p:cNvPicPr>
            <a:picLocks noChangeAspect="1"/>
          </p:cNvPicPr>
          <p:nvPr/>
        </p:nvPicPr>
        <p:blipFill>
          <a:blip r:embed="rId3"/>
          <a:srcRect l="810" t="38002" r="4497" b="35751"/>
          <a:stretch>
            <a:fillRect/>
          </a:stretch>
        </p:blipFill>
        <p:spPr>
          <a:xfrm>
            <a:off x="0" y="5078095"/>
            <a:ext cx="12191365" cy="1309370"/>
          </a:xfrm>
          <a:prstGeom prst="rect">
            <a:avLst/>
          </a:prstGeom>
        </p:spPr>
      </p:pic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4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-869950" y="2861945"/>
            <a:ext cx="572135" cy="44640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思源黑体 CN Bold" panose="020B0800000000000000" charset="-122"/>
            </a:endParaRPr>
          </a:p>
        </p:txBody>
      </p:sp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5"/>
          <a:srcRect l="49104" t="18712" r="1349" b="16774"/>
          <a:stretch>
            <a:fillRect/>
          </a:stretch>
        </p:blipFill>
        <p:spPr>
          <a:xfrm>
            <a:off x="0" y="50800"/>
            <a:ext cx="4182745" cy="6807200"/>
          </a:xfrm>
          <a:prstGeom prst="rect">
            <a:avLst/>
          </a:prstGeom>
        </p:spPr>
      </p:pic>
      <p:pic>
        <p:nvPicPr>
          <p:cNvPr id="21" name="图片 20" descr="16 (21)"/>
          <p:cNvPicPr>
            <a:picLocks noChangeAspect="1"/>
          </p:cNvPicPr>
          <p:nvPr/>
        </p:nvPicPr>
        <p:blipFill>
          <a:blip r:embed="rId6"/>
          <a:srcRect l="7247" t="16023" r="81067" b="66881"/>
          <a:stretch>
            <a:fillRect/>
          </a:stretch>
        </p:blipFill>
        <p:spPr>
          <a:xfrm>
            <a:off x="2223770" y="50800"/>
            <a:ext cx="1175385" cy="85979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1929110" y="326390"/>
            <a:ext cx="107950" cy="5344795"/>
            <a:chOff x="18803" y="514"/>
            <a:chExt cx="170" cy="8417"/>
          </a:xfrm>
        </p:grpSpPr>
        <p:cxnSp>
          <p:nvCxnSpPr>
            <p:cNvPr id="25" name="直接连接符 24"/>
            <p:cNvCxnSpPr/>
            <p:nvPr/>
          </p:nvCxnSpPr>
          <p:spPr>
            <a:xfrm>
              <a:off x="18888" y="531"/>
              <a:ext cx="0" cy="8400"/>
            </a:xfrm>
            <a:prstGeom prst="line">
              <a:avLst/>
            </a:prstGeom>
            <a:ln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椭圆 25"/>
            <p:cNvSpPr/>
            <p:nvPr/>
          </p:nvSpPr>
          <p:spPr>
            <a:xfrm>
              <a:off x="18803" y="514"/>
              <a:ext cx="171" cy="1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sp>
        <p:nvSpPr>
          <p:cNvPr id="28" name="任意多边形 27"/>
          <p:cNvSpPr/>
          <p:nvPr/>
        </p:nvSpPr>
        <p:spPr>
          <a:xfrm>
            <a:off x="4067175" y="1315085"/>
            <a:ext cx="905510" cy="916305"/>
          </a:xfrm>
          <a:custGeom>
            <a:avLst/>
            <a:gdLst>
              <a:gd name="connisteX0" fmla="*/ 186888 w 905708"/>
              <a:gd name="connsiteY0" fmla="*/ 916308 h 916308"/>
              <a:gd name="connisteX1" fmla="*/ 45283 w 905708"/>
              <a:gd name="connsiteY1" fmla="*/ 88903 h 916308"/>
              <a:gd name="connisteX2" fmla="*/ 905708 w 905708"/>
              <a:gd name="connsiteY2" fmla="*/ 55883 h 91630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905709" h="916308">
                <a:moveTo>
                  <a:pt x="186889" y="916308"/>
                </a:moveTo>
                <a:cubicBezTo>
                  <a:pt x="141169" y="751208"/>
                  <a:pt x="-98226" y="260988"/>
                  <a:pt x="45284" y="88903"/>
                </a:cubicBezTo>
                <a:cubicBezTo>
                  <a:pt x="188794" y="-83182"/>
                  <a:pt x="731084" y="45723"/>
                  <a:pt x="905709" y="55883"/>
                </a:cubicBezTo>
              </a:path>
            </a:pathLst>
          </a:custGeom>
          <a:noFill/>
          <a:ln>
            <a:solidFill>
              <a:srgbClr val="43C1B4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2" name="图片 11" descr="21"/>
          <p:cNvPicPr>
            <a:picLocks noChangeAspect="1"/>
          </p:cNvPicPr>
          <p:nvPr/>
        </p:nvPicPr>
        <p:blipFill>
          <a:blip r:embed="rId7"/>
          <a:srcRect t="61854" r="65246"/>
          <a:stretch>
            <a:fillRect/>
          </a:stretch>
        </p:blipFill>
        <p:spPr>
          <a:xfrm>
            <a:off x="1905" y="4803140"/>
            <a:ext cx="3931285" cy="2054860"/>
          </a:xfrm>
          <a:prstGeom prst="rect">
            <a:avLst/>
          </a:prstGeom>
        </p:spPr>
      </p:pic>
      <p:pic>
        <p:nvPicPr>
          <p:cNvPr id="29" name="图片 28" descr="21"/>
          <p:cNvPicPr>
            <a:picLocks noChangeAspect="1"/>
          </p:cNvPicPr>
          <p:nvPr/>
        </p:nvPicPr>
        <p:blipFill>
          <a:blip r:embed="rId7"/>
          <a:srcRect l="86130" t="83674" r="285"/>
          <a:stretch>
            <a:fillRect/>
          </a:stretch>
        </p:blipFill>
        <p:spPr>
          <a:xfrm>
            <a:off x="10655300" y="5978525"/>
            <a:ext cx="1536700" cy="879475"/>
          </a:xfrm>
          <a:prstGeom prst="rect">
            <a:avLst/>
          </a:prstGeom>
        </p:spPr>
      </p:pic>
      <p:pic>
        <p:nvPicPr>
          <p:cNvPr id="18" name="图片 17" descr="588ku_d86e2212d3e726cc7abb62f88b3a8de2_12503752"/>
          <p:cNvPicPr>
            <a:picLocks noChangeAspect="1"/>
          </p:cNvPicPr>
          <p:nvPr/>
        </p:nvPicPr>
        <p:blipFill>
          <a:blip r:embed="rId8"/>
          <a:srcRect t="26402" r="12823" b="18074"/>
          <a:stretch>
            <a:fillRect/>
          </a:stretch>
        </p:blipFill>
        <p:spPr>
          <a:xfrm>
            <a:off x="-74453" y="-61407"/>
            <a:ext cx="12056586" cy="7583497"/>
          </a:xfrm>
          <a:prstGeom prst="rect">
            <a:avLst/>
          </a:prstGeom>
        </p:spPr>
      </p:pic>
      <p:sp>
        <p:nvSpPr>
          <p:cNvPr id="7" name="Google Shape;1424;p41">
            <a:extLst>
              <a:ext uri="{FF2B5EF4-FFF2-40B4-BE49-F238E27FC236}">
                <a16:creationId xmlns:a16="http://schemas.microsoft.com/office/drawing/2014/main" id="{C655B690-2670-C1D6-BD68-B40AB8B98D7F}"/>
              </a:ext>
            </a:extLst>
          </p:cNvPr>
          <p:cNvSpPr txBox="1">
            <a:spLocks/>
          </p:cNvSpPr>
          <p:nvPr/>
        </p:nvSpPr>
        <p:spPr>
          <a:xfrm>
            <a:off x="2863691" y="1613093"/>
            <a:ext cx="8375968" cy="4906535"/>
          </a:xfrm>
          <a:prstGeom prst="roundRect">
            <a:avLst/>
          </a:prstGeom>
          <a:solidFill>
            <a:schemeClr val="bg1"/>
          </a:solidFill>
          <a:ln w="19050">
            <a:noFill/>
            <a:prstDash val="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500"/>
              <a:buFontTx/>
              <a:buChar char="-"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Xác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định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được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vị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trí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địa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lí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,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một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số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địa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danh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tiêu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biểu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(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ví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dụ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: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dãy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núi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Hoàng Liên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Sơn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,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đỉnh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Phan –xi –pang,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cao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nguyên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Mộc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Châu,...)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của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vùng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Trung du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và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miền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núi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Bắc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Bộ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trên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bản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đồ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hoặc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lược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đồ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500"/>
              <a:buFontTx/>
              <a:buChar char="-"/>
              <a:tabLst/>
              <a:defRPr/>
            </a:pPr>
            <a:r>
              <a:rPr lang="en-US" sz="3200" baseline="0" dirty="0">
                <a:solidFill>
                  <a:prstClr val="black"/>
                </a:solidFill>
                <a:latin typeface="Cambria" panose="02040503050406030204" pitchFamily="18" charset="0"/>
              </a:rPr>
              <a:t>Quan </a:t>
            </a:r>
            <a:r>
              <a:rPr lang="en-US" sz="3200" baseline="0" dirty="0" err="1">
                <a:solidFill>
                  <a:prstClr val="black"/>
                </a:solidFill>
                <a:latin typeface="Cambria" panose="02040503050406030204" pitchFamily="18" charset="0"/>
              </a:rPr>
              <a:t>sát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lược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đồ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tranh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ảnh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mô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tả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đặc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điểm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thiên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nhiên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(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ví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dụ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địa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khí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hậu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sông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ngòi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,...)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vùng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Trung du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miền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núi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Bắc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Bộ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sym typeface="Poppins ExtraBol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9AA456-D2BE-5B1E-601E-8F730080D2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5849" y="753303"/>
            <a:ext cx="6498899" cy="1579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363D79-CBE5-454E-0145-68384887A71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5351"/>
            <a:ext cx="3214485" cy="26784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D2DF9E-7D3C-6D06-53BB-38310DB7BB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57" t="-166" r="3574" b="166"/>
          <a:stretch/>
        </p:blipFill>
        <p:spPr>
          <a:xfrm>
            <a:off x="5386647" y="1159618"/>
            <a:ext cx="6312430" cy="45538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2DD47E8-5B16-13E2-13A4-43CDE275129C}"/>
              </a:ext>
            </a:extLst>
          </p:cNvPr>
          <p:cNvGrpSpPr/>
          <p:nvPr/>
        </p:nvGrpSpPr>
        <p:grpSpPr>
          <a:xfrm>
            <a:off x="7474489" y="5885946"/>
            <a:ext cx="2136746" cy="558088"/>
            <a:chOff x="1801599" y="1022781"/>
            <a:chExt cx="7341450" cy="692508"/>
          </a:xfrm>
        </p:grpSpPr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1F76DBAA-9564-F0A5-77C3-C74E9DB0F5A9}"/>
                </a:ext>
              </a:extLst>
            </p:cNvPr>
            <p:cNvGrpSpPr/>
            <p:nvPr/>
          </p:nvGrpSpPr>
          <p:grpSpPr>
            <a:xfrm>
              <a:off x="1801599" y="1022781"/>
              <a:ext cx="7341450" cy="692508"/>
              <a:chOff x="1" y="418003"/>
              <a:chExt cx="10609054" cy="1123109"/>
            </a:xfrm>
          </p:grpSpPr>
          <p:sp>
            <p:nvSpPr>
              <p:cNvPr id="8" name="Freeform 5">
                <a:extLst>
                  <a:ext uri="{FF2B5EF4-FFF2-40B4-BE49-F238E27FC236}">
                    <a16:creationId xmlns:a16="http://schemas.microsoft.com/office/drawing/2014/main" id="{5910103F-2C75-3870-7ED8-864EAEDAA1D6}"/>
                  </a:ext>
                </a:extLst>
              </p:cNvPr>
              <p:cNvSpPr/>
              <p:nvPr/>
            </p:nvSpPr>
            <p:spPr>
              <a:xfrm>
                <a:off x="1" y="418003"/>
                <a:ext cx="10609054" cy="11231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Text Box 9">
              <a:extLst>
                <a:ext uri="{FF2B5EF4-FFF2-40B4-BE49-F238E27FC236}">
                  <a16:creationId xmlns:a16="http://schemas.microsoft.com/office/drawing/2014/main" id="{2ABFD0C8-5EFF-1B0F-B139-C87CBDF9C9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1599" y="1022781"/>
              <a:ext cx="7228632" cy="572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Sông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Đà</a:t>
              </a:r>
              <a:endPara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8514119-0314-25C1-3D7D-8A02397CF77E}"/>
              </a:ext>
            </a:extLst>
          </p:cNvPr>
          <p:cNvGrpSpPr/>
          <p:nvPr/>
        </p:nvGrpSpPr>
        <p:grpSpPr>
          <a:xfrm>
            <a:off x="18535" y="1159618"/>
            <a:ext cx="5368112" cy="4723200"/>
            <a:chOff x="1445108" y="1652596"/>
            <a:chExt cx="9978997" cy="1190855"/>
          </a:xfrm>
        </p:grpSpPr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6BFDFC2D-A0AE-83FB-001B-554426038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445108" y="1652596"/>
              <a:ext cx="9553328" cy="1190855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49E967C-2A48-F02A-C242-1A1763435260}"/>
                </a:ext>
              </a:extLst>
            </p:cNvPr>
            <p:cNvSpPr/>
            <p:nvPr/>
          </p:nvSpPr>
          <p:spPr>
            <a:xfrm>
              <a:off x="1870777" y="1731974"/>
              <a:ext cx="9553328" cy="1016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lớn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son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song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Lô,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Gâm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,...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thác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ghềnh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khả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triển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thủy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1853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09BC510-4B30-C355-D228-434E9D52EFE7}"/>
              </a:ext>
            </a:extLst>
          </p:cNvPr>
          <p:cNvGrpSpPr/>
          <p:nvPr/>
        </p:nvGrpSpPr>
        <p:grpSpPr>
          <a:xfrm>
            <a:off x="159354" y="399511"/>
            <a:ext cx="3748110" cy="1346154"/>
            <a:chOff x="6592021" y="652227"/>
            <a:chExt cx="2616721" cy="717641"/>
          </a:xfrm>
        </p:grpSpPr>
        <p:pic>
          <p:nvPicPr>
            <p:cNvPr id="23" name="Picture 15">
              <a:extLst>
                <a:ext uri="{FF2B5EF4-FFF2-40B4-BE49-F238E27FC236}">
                  <a16:creationId xmlns:a16="http://schemas.microsoft.com/office/drawing/2014/main" id="{CC4FD436-71B3-FC3F-11D8-D8AEE3553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201470">
              <a:off x="6592021" y="878934"/>
              <a:ext cx="2616721" cy="490934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2B822E4-5EF5-1279-DBB7-2F219C61C635}"/>
                </a:ext>
              </a:extLst>
            </p:cNvPr>
            <p:cNvSpPr/>
            <p:nvPr/>
          </p:nvSpPr>
          <p:spPr>
            <a:xfrm>
              <a:off x="6751292" y="952120"/>
              <a:ext cx="2298179" cy="3445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d)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Khoáng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sản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76715789-18B8-75DA-3077-6B499AD13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669913" y="652227"/>
              <a:ext cx="460937" cy="33722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9161F38-0E8E-237E-25FC-3A8B7FCFE9F1}"/>
              </a:ext>
            </a:extLst>
          </p:cNvPr>
          <p:cNvGrpSpPr/>
          <p:nvPr/>
        </p:nvGrpSpPr>
        <p:grpSpPr>
          <a:xfrm>
            <a:off x="426661" y="1752454"/>
            <a:ext cx="4300192" cy="4218590"/>
            <a:chOff x="5306166" y="558008"/>
            <a:chExt cx="6791478" cy="1929914"/>
          </a:xfrm>
        </p:grpSpPr>
        <p:grpSp>
          <p:nvGrpSpPr>
            <p:cNvPr id="27" name="Group 4">
              <a:extLst>
                <a:ext uri="{FF2B5EF4-FFF2-40B4-BE49-F238E27FC236}">
                  <a16:creationId xmlns:a16="http://schemas.microsoft.com/office/drawing/2014/main" id="{343D7841-FD44-D2E3-EAC8-5138C724F5C4}"/>
                </a:ext>
              </a:extLst>
            </p:cNvPr>
            <p:cNvGrpSpPr/>
            <p:nvPr/>
          </p:nvGrpSpPr>
          <p:grpSpPr>
            <a:xfrm>
              <a:off x="5306166" y="558008"/>
              <a:ext cx="6791478" cy="1929914"/>
              <a:chOff x="-404060" y="-105764"/>
              <a:chExt cx="13118733" cy="4646275"/>
            </a:xfrm>
          </p:grpSpPr>
          <p:sp>
            <p:nvSpPr>
              <p:cNvPr id="29" name="Freeform 5">
                <a:extLst>
                  <a:ext uri="{FF2B5EF4-FFF2-40B4-BE49-F238E27FC236}">
                    <a16:creationId xmlns:a16="http://schemas.microsoft.com/office/drawing/2014/main" id="{43B7FC2C-DC25-2D91-E83E-2E359A104198}"/>
                  </a:ext>
                </a:extLst>
              </p:cNvPr>
              <p:cNvSpPr/>
              <p:nvPr/>
            </p:nvSpPr>
            <p:spPr>
              <a:xfrm>
                <a:off x="-404060" y="-105764"/>
                <a:ext cx="13118733" cy="4646275"/>
              </a:xfrm>
              <a:custGeom>
                <a:avLst/>
                <a:gdLst/>
                <a:ahLst/>
                <a:cxnLst/>
                <a:rect l="l" t="t" r="r" b="b"/>
                <a:pathLst>
                  <a:path w="14459389" h="4541012">
                    <a:moveTo>
                      <a:pt x="13831612" y="4486534"/>
                    </a:moveTo>
                    <a:cubicBezTo>
                      <a:pt x="13831612" y="4486534"/>
                      <a:pt x="13100737" y="4541012"/>
                      <a:pt x="11124817" y="4538390"/>
                    </a:cubicBezTo>
                    <a:cubicBezTo>
                      <a:pt x="5257455" y="4536228"/>
                      <a:pt x="1057074" y="4528403"/>
                      <a:pt x="1057074" y="4528403"/>
                    </a:cubicBezTo>
                    <a:cubicBezTo>
                      <a:pt x="812932" y="4519569"/>
                      <a:pt x="449110" y="4498339"/>
                      <a:pt x="282371" y="4440161"/>
                    </a:cubicBezTo>
                    <a:cubicBezTo>
                      <a:pt x="4469" y="4343198"/>
                      <a:pt x="0" y="4169919"/>
                      <a:pt x="0" y="3382452"/>
                    </a:cubicBezTo>
                    <a:lnTo>
                      <a:pt x="0" y="3382417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795568" y="15681"/>
                      <a:pt x="8961324" y="7673"/>
                    </a:cubicBezTo>
                    <a:cubicBezTo>
                      <a:pt x="12881809" y="0"/>
                      <a:pt x="13598542" y="6979"/>
                      <a:pt x="13598542" y="6979"/>
                    </a:cubicBezTo>
                    <a:cubicBezTo>
                      <a:pt x="13966850" y="14458"/>
                      <a:pt x="14105110" y="42638"/>
                      <a:pt x="14302851" y="165219"/>
                    </a:cubicBezTo>
                    <a:cubicBezTo>
                      <a:pt x="14453867" y="258836"/>
                      <a:pt x="14459389" y="476157"/>
                      <a:pt x="14450248" y="3382416"/>
                    </a:cubicBezTo>
                    <a:lnTo>
                      <a:pt x="14450248" y="3382451"/>
                    </a:lnTo>
                    <a:cubicBezTo>
                      <a:pt x="14450248" y="4287884"/>
                      <a:pt x="14407465" y="4436472"/>
                      <a:pt x="13831612" y="4486534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" name="Text Box 13">
              <a:extLst>
                <a:ext uri="{FF2B5EF4-FFF2-40B4-BE49-F238E27FC236}">
                  <a16:creationId xmlns:a16="http://schemas.microsoft.com/office/drawing/2014/main" id="{C4439034-4D4D-9E34-ECE0-B275371225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55346" y="646383"/>
              <a:ext cx="6485468" cy="1717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/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Đọc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thông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tin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quan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sát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các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em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:</a:t>
              </a:r>
            </a:p>
            <a:p>
              <a:pPr algn="just"/>
              <a:r>
                <a:rPr lang="vi-VN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-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Xác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định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trên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lược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đồ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con song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lớn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ở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vùng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Trung du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miền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núi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Bắc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Bộ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.</a:t>
              </a:r>
              <a:endParaRPr lang="vi-VN" sz="34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BA1D954-F070-53FA-5C73-A534535A7AB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182" t="13793" r="16955" b="8967"/>
          <a:stretch/>
        </p:blipFill>
        <p:spPr>
          <a:xfrm>
            <a:off x="4754612" y="899001"/>
            <a:ext cx="6932815" cy="529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98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26723FE-F5D9-F45D-9D70-BD40D30FCE23}"/>
              </a:ext>
            </a:extLst>
          </p:cNvPr>
          <p:cNvGrpSpPr/>
          <p:nvPr/>
        </p:nvGrpSpPr>
        <p:grpSpPr>
          <a:xfrm>
            <a:off x="381879" y="2056437"/>
            <a:ext cx="3957291" cy="3130705"/>
            <a:chOff x="193628" y="1076739"/>
            <a:chExt cx="3661518" cy="2017460"/>
          </a:xfrm>
        </p:grpSpPr>
        <p:pic>
          <p:nvPicPr>
            <p:cNvPr id="6" name="Picture 11">
              <a:extLst>
                <a:ext uri="{FF2B5EF4-FFF2-40B4-BE49-F238E27FC236}">
                  <a16:creationId xmlns:a16="http://schemas.microsoft.com/office/drawing/2014/main" id="{3E3AFEEF-E195-7766-2C03-2E9B3B654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93628" y="1076739"/>
              <a:ext cx="3661518" cy="201746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7D94C49-C879-0C1F-9DF9-B770A3DF3C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628" y="1274889"/>
              <a:ext cx="3661518" cy="1547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Vùng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Trung du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miền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núi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3000" b="1" dirty="0" err="1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</a:rPr>
                <a:t>Bắc</a:t>
              </a:r>
              <a:r>
                <a:rPr lang="en-US" altLang="en-US" sz="3000" b="1" dirty="0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</a:rPr>
                <a:t>Bộ</a:t>
              </a:r>
              <a:r>
                <a:rPr lang="en-US" altLang="en-US" sz="3000" b="1" dirty="0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tài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nguyên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khoáng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sản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phong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phú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bậc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nhất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nước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ta.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C69BC36-6529-BDBA-A4B7-101B76BB81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82" t="13793" r="16955" b="8967"/>
          <a:stretch/>
        </p:blipFill>
        <p:spPr>
          <a:xfrm>
            <a:off x="4339170" y="621721"/>
            <a:ext cx="7348257" cy="561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09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265A20-3D4F-5A1B-00D4-751CD236044C}"/>
              </a:ext>
            </a:extLst>
          </p:cNvPr>
          <p:cNvSpPr/>
          <p:nvPr/>
        </p:nvSpPr>
        <p:spPr>
          <a:xfrm>
            <a:off x="498448" y="849083"/>
            <a:ext cx="4389435" cy="5471220"/>
          </a:xfrm>
          <a:prstGeom prst="roundRect">
            <a:avLst>
              <a:gd name="adj" fmla="val 15373"/>
            </a:avLst>
          </a:prstGeom>
          <a:ln w="38100">
            <a:solidFill>
              <a:srgbClr val="21AEBD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Trung du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và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miền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núi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Bắc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Bộ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có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tài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nguyên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khoáng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sản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phong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phú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bậc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nhất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nước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ta.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Các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khoáng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sản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chính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là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than,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sắt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, a – pa –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tít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(Apatite),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đá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vôi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,..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#9Slide03 Arima Madurai ExtraBo" panose="00000900000000000000" pitchFamily="2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B2E2994-5546-676A-A9C3-90D5647857C2}"/>
              </a:ext>
            </a:extLst>
          </p:cNvPr>
          <p:cNvGrpSpPr/>
          <p:nvPr/>
        </p:nvGrpSpPr>
        <p:grpSpPr>
          <a:xfrm>
            <a:off x="6599990" y="5651968"/>
            <a:ext cx="4139738" cy="668335"/>
            <a:chOff x="1801599" y="1022781"/>
            <a:chExt cx="7341450" cy="103114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F5280492-F671-576F-F087-198E8E98E510}"/>
                </a:ext>
              </a:extLst>
            </p:cNvPr>
            <p:cNvGrpSpPr/>
            <p:nvPr/>
          </p:nvGrpSpPr>
          <p:grpSpPr>
            <a:xfrm>
              <a:off x="1801599" y="1022781"/>
              <a:ext cx="7341450" cy="692508"/>
              <a:chOff x="1" y="418003"/>
              <a:chExt cx="10609054" cy="1123109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6B2C6294-2E74-8CDD-4501-3CBE9C12115E}"/>
                  </a:ext>
                </a:extLst>
              </p:cNvPr>
              <p:cNvSpPr/>
              <p:nvPr/>
            </p:nvSpPr>
            <p:spPr>
              <a:xfrm>
                <a:off x="1" y="418003"/>
                <a:ext cx="10609054" cy="11231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Text Box 9">
              <a:extLst>
                <a:ext uri="{FF2B5EF4-FFF2-40B4-BE49-F238E27FC236}">
                  <a16:creationId xmlns:a16="http://schemas.microsoft.com/office/drawing/2014/main" id="{EB450A91-DC91-32A4-5382-048F7959BD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1599" y="1022781"/>
              <a:ext cx="7228632" cy="1031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Khai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thác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than ở 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Quảng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Ninh</a:t>
              </a:r>
              <a:endPara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pic>
        <p:nvPicPr>
          <p:cNvPr id="8196" name="Picture 4" descr="Đóng cửa mỏ than lộ thiên lớn nhất Hạ Long">
            <a:extLst>
              <a:ext uri="{FF2B5EF4-FFF2-40B4-BE49-F238E27FC236}">
                <a16:creationId xmlns:a16="http://schemas.microsoft.com/office/drawing/2014/main" id="{762C10E3-636C-C340-98B9-C27C07F80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261" y="1194260"/>
            <a:ext cx="6387291" cy="419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48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6632431-A098-449E-B6CF-9B91AAB4572F}"/>
              </a:ext>
            </a:extLst>
          </p:cNvPr>
          <p:cNvGrpSpPr/>
          <p:nvPr/>
        </p:nvGrpSpPr>
        <p:grpSpPr>
          <a:xfrm>
            <a:off x="-685835" y="4532825"/>
            <a:ext cx="13336022" cy="2377509"/>
            <a:chOff x="-533101" y="4543792"/>
            <a:chExt cx="13336022" cy="23775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DBA6DE7-D683-4B98-A59F-6DCCE378E3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90" b="27659"/>
            <a:stretch/>
          </p:blipFill>
          <p:spPr>
            <a:xfrm>
              <a:off x="-533101" y="4573835"/>
              <a:ext cx="5746401" cy="234746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0DCCE49-FEB2-49DD-8D9E-A03192525D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90" b="27659"/>
            <a:stretch/>
          </p:blipFill>
          <p:spPr>
            <a:xfrm>
              <a:off x="3074990" y="4573835"/>
              <a:ext cx="5746401" cy="234746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72090E-739A-451E-A4DC-827C5348D8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90" b="27659"/>
            <a:stretch/>
          </p:blipFill>
          <p:spPr>
            <a:xfrm>
              <a:off x="7056520" y="4543792"/>
              <a:ext cx="5746401" cy="2347466"/>
            </a:xfrm>
            <a:prstGeom prst="rect">
              <a:avLst/>
            </a:prstGeom>
          </p:spPr>
        </p:pic>
      </p:grpSp>
      <p:sp>
        <p:nvSpPr>
          <p:cNvPr id="6" name="!!2">
            <a:extLst>
              <a:ext uri="{FF2B5EF4-FFF2-40B4-BE49-F238E27FC236}">
                <a16:creationId xmlns:a16="http://schemas.microsoft.com/office/drawing/2014/main" id="{6F2D3D57-AFBD-4285-A036-E64B9E672361}"/>
              </a:ext>
            </a:extLst>
          </p:cNvPr>
          <p:cNvSpPr/>
          <p:nvPr/>
        </p:nvSpPr>
        <p:spPr>
          <a:xfrm>
            <a:off x="3029803" y="1426481"/>
            <a:ext cx="6802450" cy="3023967"/>
          </a:xfrm>
          <a:custGeom>
            <a:avLst/>
            <a:gdLst>
              <a:gd name="connsiteX0" fmla="*/ 0 w 10170980"/>
              <a:gd name="connsiteY0" fmla="*/ 0 h 406309"/>
              <a:gd name="connsiteX1" fmla="*/ 10170980 w 10170980"/>
              <a:gd name="connsiteY1" fmla="*/ 0 h 406309"/>
              <a:gd name="connsiteX2" fmla="*/ 10170980 w 10170980"/>
              <a:gd name="connsiteY2" fmla="*/ 406309 h 406309"/>
              <a:gd name="connsiteX3" fmla="*/ 0 w 10170980"/>
              <a:gd name="connsiteY3" fmla="*/ 406309 h 40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70980" h="406309">
                <a:moveTo>
                  <a:pt x="0" y="0"/>
                </a:moveTo>
                <a:lnTo>
                  <a:pt x="10170980" y="0"/>
                </a:lnTo>
                <a:lnTo>
                  <a:pt x="10170980" y="406309"/>
                </a:lnTo>
                <a:lnTo>
                  <a:pt x="0" y="406309"/>
                </a:lnTo>
                <a:close/>
              </a:path>
            </a:pathLst>
          </a:custGeom>
          <a:solidFill>
            <a:srgbClr val="FEE9B9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B2F378-C5AC-4ED4-90C4-9DCAFAF555A2}"/>
              </a:ext>
            </a:extLst>
          </p:cNvPr>
          <p:cNvCxnSpPr>
            <a:cxnSpLocks/>
          </p:cNvCxnSpPr>
          <p:nvPr/>
        </p:nvCxnSpPr>
        <p:spPr>
          <a:xfrm flipV="1">
            <a:off x="6637609" y="1921811"/>
            <a:ext cx="0" cy="2528637"/>
          </a:xfrm>
          <a:prstGeom prst="line">
            <a:avLst/>
          </a:prstGeom>
          <a:ln w="762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F66D3B-4754-45CB-90BF-1368FB0C0327}"/>
              </a:ext>
            </a:extLst>
          </p:cNvPr>
          <p:cNvCxnSpPr>
            <a:cxnSpLocks/>
          </p:cNvCxnSpPr>
          <p:nvPr/>
        </p:nvCxnSpPr>
        <p:spPr>
          <a:xfrm flipV="1">
            <a:off x="9714660" y="1942615"/>
            <a:ext cx="0" cy="2487027"/>
          </a:xfrm>
          <a:prstGeom prst="line">
            <a:avLst/>
          </a:prstGeom>
          <a:ln w="762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6630466-5A87-419B-83BF-A97F362DD6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9005155" y="1243420"/>
            <a:ext cx="1162320" cy="8822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6ACDF6-D97D-4C4F-99DC-97093DDC89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10951757" y="4683500"/>
            <a:ext cx="1105552" cy="8391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3B3B36-84CE-41C7-AAAE-BF11AD68F8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6007450" y="1417004"/>
            <a:ext cx="1144284" cy="8685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01D3171-2656-44CA-82B0-5179D64661B0}"/>
              </a:ext>
            </a:extLst>
          </p:cNvPr>
          <p:cNvSpPr txBox="1"/>
          <p:nvPr/>
        </p:nvSpPr>
        <p:spPr>
          <a:xfrm>
            <a:off x="3096138" y="2208142"/>
            <a:ext cx="356317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Chia sẻ những kiến thức bổ ích đã học với người thân.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4D2EA3-9815-785B-5904-4188753E4437}"/>
              </a:ext>
            </a:extLst>
          </p:cNvPr>
          <p:cNvSpPr txBox="1"/>
          <p:nvPr/>
        </p:nvSpPr>
        <p:spPr>
          <a:xfrm>
            <a:off x="6767649" y="2288068"/>
            <a:ext cx="25853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Chuẩn bị bài mới.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ACA5AD-B19B-CEDA-DCC1-0DB83D1503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7725" y="198294"/>
            <a:ext cx="3779848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30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EF3BA0A-FE40-FCBC-9282-1FBD18984B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0173" y="3187301"/>
            <a:ext cx="2850352" cy="36986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6FB4D1E-AF45-78A5-729C-39C4C88CB1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05" r="79346" b="58015"/>
          <a:stretch/>
        </p:blipFill>
        <p:spPr>
          <a:xfrm>
            <a:off x="9413091" y="3792645"/>
            <a:ext cx="2836984" cy="3395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9BDF98-C6B2-FDA9-15D3-14A3C489B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082" y="541407"/>
            <a:ext cx="10473836" cy="52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712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3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4"/>
          <a:srcRect l="49104" t="18712" r="1349" b="16774"/>
          <a:stretch>
            <a:fillRect/>
          </a:stretch>
        </p:blipFill>
        <p:spPr>
          <a:xfrm flipH="1">
            <a:off x="8009255" y="50800"/>
            <a:ext cx="4182745" cy="6807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EEEC4A-DE04-0DAC-88B2-FDA9DBB6F4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" y="1588754"/>
            <a:ext cx="9748349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70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312537B-F1F1-00AA-3F61-B4C3087DFD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82" t="13793" r="16955" b="8967"/>
          <a:stretch/>
        </p:blipFill>
        <p:spPr>
          <a:xfrm>
            <a:off x="3960778" y="531349"/>
            <a:ext cx="7862762" cy="600767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5254AEB-F22C-CAF1-CDB7-26D995D60EAD}"/>
              </a:ext>
            </a:extLst>
          </p:cNvPr>
          <p:cNvGrpSpPr/>
          <p:nvPr/>
        </p:nvGrpSpPr>
        <p:grpSpPr>
          <a:xfrm>
            <a:off x="48974" y="1227102"/>
            <a:ext cx="3993520" cy="3594280"/>
            <a:chOff x="445613" y="2241193"/>
            <a:chExt cx="5099167" cy="222339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A0CBF48-E622-5A3E-4A50-CA9D7DA4221A}"/>
                </a:ext>
              </a:extLst>
            </p:cNvPr>
            <p:cNvGrpSpPr/>
            <p:nvPr/>
          </p:nvGrpSpPr>
          <p:grpSpPr>
            <a:xfrm>
              <a:off x="701510" y="2473498"/>
              <a:ext cx="4843270" cy="1991090"/>
              <a:chOff x="701510" y="2436267"/>
              <a:chExt cx="4843270" cy="1991090"/>
            </a:xfrm>
          </p:grpSpPr>
          <p:sp>
            <p:nvSpPr>
              <p:cNvPr id="8" name="Freeform 9">
                <a:extLst>
                  <a:ext uri="{FF2B5EF4-FFF2-40B4-BE49-F238E27FC236}">
                    <a16:creationId xmlns:a16="http://schemas.microsoft.com/office/drawing/2014/main" id="{43BF4C7E-0B96-CC4A-1EDA-DC4A32493BB6}"/>
                  </a:ext>
                </a:extLst>
              </p:cNvPr>
              <p:cNvSpPr/>
              <p:nvPr/>
            </p:nvSpPr>
            <p:spPr>
              <a:xfrm>
                <a:off x="896692" y="2436267"/>
                <a:ext cx="4648088" cy="1991090"/>
              </a:xfrm>
              <a:custGeom>
                <a:avLst/>
                <a:gdLst/>
                <a:ahLst/>
                <a:cxnLst/>
                <a:rect l="l" t="t" r="r" b="b"/>
                <a:pathLst>
                  <a:path w="5059528" h="3582822">
                    <a:moveTo>
                      <a:pt x="5059528" y="3582822"/>
                    </a:moveTo>
                    <a:lnTo>
                      <a:pt x="0" y="3575202"/>
                    </a:lnTo>
                    <a:lnTo>
                      <a:pt x="0" y="1255843"/>
                    </a:lnTo>
                    <a:lnTo>
                      <a:pt x="17780" y="19050"/>
                    </a:lnTo>
                    <a:lnTo>
                      <a:pt x="2520981" y="0"/>
                    </a:lnTo>
                    <a:lnTo>
                      <a:pt x="5040478" y="508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8100">
                <a:solidFill>
                  <a:sysClr val="windowText" lastClr="000000"/>
                </a:solidFill>
                <a:prstDash val="dash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B1A8BCC-17F9-0778-1AC4-AEF0FDF8E512}"/>
                  </a:ext>
                </a:extLst>
              </p:cNvPr>
              <p:cNvSpPr/>
              <p:nvPr/>
            </p:nvSpPr>
            <p:spPr>
              <a:xfrm>
                <a:off x="701510" y="2580405"/>
                <a:ext cx="4843270" cy="17706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2C80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Kể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tên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các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vùng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,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quốc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gia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tiếp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giáp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với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vùng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Trung du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và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miền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núi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Bắc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Bộ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99C6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7" name="Picture 12">
              <a:extLst>
                <a:ext uri="{FF2B5EF4-FFF2-40B4-BE49-F238E27FC236}">
                  <a16:creationId xmlns:a16="http://schemas.microsoft.com/office/drawing/2014/main" id="{E745A9BB-2EE8-DFEE-99B1-44B155E3A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946406">
              <a:off x="445613" y="2241193"/>
              <a:ext cx="902157" cy="4646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7469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5254AEB-F22C-CAF1-CDB7-26D995D60EAD}"/>
              </a:ext>
            </a:extLst>
          </p:cNvPr>
          <p:cNvGrpSpPr/>
          <p:nvPr/>
        </p:nvGrpSpPr>
        <p:grpSpPr>
          <a:xfrm>
            <a:off x="132100" y="844717"/>
            <a:ext cx="4007637" cy="4824561"/>
            <a:chOff x="445613" y="2241193"/>
            <a:chExt cx="5099167" cy="298443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A0CBF48-E622-5A3E-4A50-CA9D7DA4221A}"/>
                </a:ext>
              </a:extLst>
            </p:cNvPr>
            <p:cNvGrpSpPr/>
            <p:nvPr/>
          </p:nvGrpSpPr>
          <p:grpSpPr>
            <a:xfrm>
              <a:off x="701510" y="2473497"/>
              <a:ext cx="4843270" cy="2752134"/>
              <a:chOff x="701510" y="2436266"/>
              <a:chExt cx="4843270" cy="2752134"/>
            </a:xfrm>
          </p:grpSpPr>
          <p:sp>
            <p:nvSpPr>
              <p:cNvPr id="8" name="Freeform 9">
                <a:extLst>
                  <a:ext uri="{FF2B5EF4-FFF2-40B4-BE49-F238E27FC236}">
                    <a16:creationId xmlns:a16="http://schemas.microsoft.com/office/drawing/2014/main" id="{43BF4C7E-0B96-CC4A-1EDA-DC4A32493BB6}"/>
                  </a:ext>
                </a:extLst>
              </p:cNvPr>
              <p:cNvSpPr/>
              <p:nvPr/>
            </p:nvSpPr>
            <p:spPr>
              <a:xfrm>
                <a:off x="896692" y="2436266"/>
                <a:ext cx="4648088" cy="2752134"/>
              </a:xfrm>
              <a:custGeom>
                <a:avLst/>
                <a:gdLst/>
                <a:ahLst/>
                <a:cxnLst/>
                <a:rect l="l" t="t" r="r" b="b"/>
                <a:pathLst>
                  <a:path w="5059528" h="3582822">
                    <a:moveTo>
                      <a:pt x="5059528" y="3582822"/>
                    </a:moveTo>
                    <a:lnTo>
                      <a:pt x="0" y="3575202"/>
                    </a:lnTo>
                    <a:lnTo>
                      <a:pt x="0" y="1255843"/>
                    </a:lnTo>
                    <a:lnTo>
                      <a:pt x="17780" y="19050"/>
                    </a:lnTo>
                    <a:lnTo>
                      <a:pt x="2520981" y="0"/>
                    </a:lnTo>
                    <a:lnTo>
                      <a:pt x="5040478" y="508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8100">
                <a:solidFill>
                  <a:sysClr val="windowText" lastClr="000000"/>
                </a:solidFill>
                <a:prstDash val="dash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B1A8BCC-17F9-0778-1AC4-AEF0FDF8E512}"/>
                  </a:ext>
                </a:extLst>
              </p:cNvPr>
              <p:cNvSpPr/>
              <p:nvPr/>
            </p:nvSpPr>
            <p:spPr>
              <a:xfrm>
                <a:off x="701510" y="2580405"/>
                <a:ext cx="4843270" cy="24560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 err="1">
                    <a:latin typeface="Cambria" panose="02040503050406030204" pitchFamily="18" charset="0"/>
                  </a:rPr>
                  <a:t>Vùng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tiếp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giáp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với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các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quốc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gia</a:t>
                </a:r>
                <a:r>
                  <a:rPr lang="en-US" sz="3600" b="1" dirty="0">
                    <a:latin typeface="Cambria" panose="02040503050406030204" pitchFamily="18" charset="0"/>
                  </a:rPr>
                  <a:t>: Trung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Quốc</a:t>
                </a:r>
                <a:r>
                  <a:rPr lang="en-US" sz="3600" b="1" dirty="0">
                    <a:latin typeface="Cambria" panose="02040503050406030204" pitchFamily="18" charset="0"/>
                  </a:rPr>
                  <a:t>,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Lào</a:t>
                </a:r>
                <a:r>
                  <a:rPr lang="en-US" sz="3600" b="1" dirty="0">
                    <a:latin typeface="Cambria" panose="02040503050406030204" pitchFamily="18" charset="0"/>
                  </a:rPr>
                  <a:t>;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tiếp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giáp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với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các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vùng</a:t>
                </a:r>
                <a:r>
                  <a:rPr lang="en-US" sz="3600" b="1" dirty="0">
                    <a:latin typeface="Cambria" panose="02040503050406030204" pitchFamily="18" charset="0"/>
                  </a:rPr>
                  <a:t>: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Đồng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bằng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Bắc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Bộ</a:t>
                </a:r>
                <a:r>
                  <a:rPr lang="en-US" sz="3600" b="1" dirty="0">
                    <a:latin typeface="Cambria" panose="02040503050406030204" pitchFamily="18" charset="0"/>
                  </a:rPr>
                  <a:t>,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Duyên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hải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miền</a:t>
                </a:r>
                <a:r>
                  <a:rPr lang="en-US" sz="3600" b="1" dirty="0">
                    <a:latin typeface="Cambria" panose="02040503050406030204" pitchFamily="18" charset="0"/>
                  </a:rPr>
                  <a:t> Trung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7" name="Picture 12">
              <a:extLst>
                <a:ext uri="{FF2B5EF4-FFF2-40B4-BE49-F238E27FC236}">
                  <a16:creationId xmlns:a16="http://schemas.microsoft.com/office/drawing/2014/main" id="{E745A9BB-2EE8-DFEE-99B1-44B155E3A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946406">
              <a:off x="445613" y="2241193"/>
              <a:ext cx="902157" cy="46460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FB3E7C-620D-7472-C36A-872ABE5CFA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82" t="13793" r="16955" b="8967"/>
          <a:stretch/>
        </p:blipFill>
        <p:spPr>
          <a:xfrm>
            <a:off x="4395085" y="576353"/>
            <a:ext cx="7584811" cy="579530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B0C9925-82DE-F54A-1397-5E3D1F7B4099}"/>
              </a:ext>
            </a:extLst>
          </p:cNvPr>
          <p:cNvSpPr/>
          <p:nvPr/>
        </p:nvSpPr>
        <p:spPr>
          <a:xfrm>
            <a:off x="6770434" y="486346"/>
            <a:ext cx="1839190" cy="73390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27D2DB8-05CF-842D-5B96-5411842C239F}"/>
              </a:ext>
            </a:extLst>
          </p:cNvPr>
          <p:cNvSpPr/>
          <p:nvPr/>
        </p:nvSpPr>
        <p:spPr>
          <a:xfrm>
            <a:off x="4546447" y="3535326"/>
            <a:ext cx="1365255" cy="73390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87AD682-4DB4-956D-BE03-4CB71ACFAE20}"/>
              </a:ext>
            </a:extLst>
          </p:cNvPr>
          <p:cNvSpPr/>
          <p:nvPr/>
        </p:nvSpPr>
        <p:spPr>
          <a:xfrm>
            <a:off x="8769231" y="3887209"/>
            <a:ext cx="1215361" cy="733907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54C8F9F-494D-B26A-5D87-7E7110E4C0A3}"/>
              </a:ext>
            </a:extLst>
          </p:cNvPr>
          <p:cNvSpPr/>
          <p:nvPr/>
        </p:nvSpPr>
        <p:spPr>
          <a:xfrm>
            <a:off x="7801227" y="4798573"/>
            <a:ext cx="1215361" cy="733907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F027A5F-F304-ABEA-F73D-BD4715A88B91}"/>
              </a:ext>
            </a:extLst>
          </p:cNvPr>
          <p:cNvSpPr/>
          <p:nvPr/>
        </p:nvSpPr>
        <p:spPr>
          <a:xfrm rot="19327779">
            <a:off x="10501245" y="4443512"/>
            <a:ext cx="1485823" cy="707401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178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6266A32-8903-2054-81D6-52B097858767}"/>
              </a:ext>
            </a:extLst>
          </p:cNvPr>
          <p:cNvGrpSpPr/>
          <p:nvPr/>
        </p:nvGrpSpPr>
        <p:grpSpPr>
          <a:xfrm>
            <a:off x="381588" y="920620"/>
            <a:ext cx="4386261" cy="5016757"/>
            <a:chOff x="629782" y="3984547"/>
            <a:chExt cx="5264840" cy="148508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99E4345-E341-17F2-11A2-53E9B0B57274}"/>
                </a:ext>
              </a:extLst>
            </p:cNvPr>
            <p:cNvSpPr/>
            <p:nvPr/>
          </p:nvSpPr>
          <p:spPr>
            <a:xfrm>
              <a:off x="629782" y="3984547"/>
              <a:ext cx="5264840" cy="1485080"/>
            </a:xfrm>
            <a:prstGeom prst="roundRect">
              <a:avLst/>
            </a:prstGeom>
            <a:solidFill>
              <a:srgbClr val="E5F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" name="文本框 179">
              <a:extLst>
                <a:ext uri="{FF2B5EF4-FFF2-40B4-BE49-F238E27FC236}">
                  <a16:creationId xmlns:a16="http://schemas.microsoft.com/office/drawing/2014/main" id="{BCCA3E41-85EA-E806-F5AE-4F1282448E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777255" y="3984547"/>
              <a:ext cx="4882692" cy="1485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	Trung du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và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miền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núi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Bắc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Bộ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là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vùng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lãnh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thổ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nằm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ở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phía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bắc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đất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nước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.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Vùng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này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không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chỉ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có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phần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đất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liền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rộng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lớn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mà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còn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có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cả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vùng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biển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giàu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tiềm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năng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ở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phía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đông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na</a:t>
              </a:r>
              <a:r>
                <a:rPr lang="en-US" altLang="zh-CN" sz="3200" b="1" dirty="0"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m.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思源黑体 CN Bold" panose="020B0800000000000000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AF4BCDD-BEC2-ADCC-63F7-D334F7BE16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82" t="13793" r="16955" b="8967"/>
          <a:stretch/>
        </p:blipFill>
        <p:spPr>
          <a:xfrm>
            <a:off x="4754612" y="899001"/>
            <a:ext cx="6932815" cy="529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109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CBBFE68B-4FE2-D03D-28E2-2DDAB3812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03619" y="445352"/>
            <a:ext cx="9373906" cy="749874"/>
          </a:xfrm>
          <a:prstGeom prst="rect">
            <a:avLst/>
          </a:prstGeom>
        </p:spPr>
      </p:pic>
      <p:pic>
        <p:nvPicPr>
          <p:cNvPr id="3" name="Picture 14">
            <a:extLst>
              <a:ext uri="{FF2B5EF4-FFF2-40B4-BE49-F238E27FC236}">
                <a16:creationId xmlns:a16="http://schemas.microsoft.com/office/drawing/2014/main" id="{1E696D0A-C702-3153-68DE-EC9F01FF7D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53815" y="30628"/>
            <a:ext cx="1108543" cy="376905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9882FD78-BFD0-C84C-DE6E-5BF03D5D756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90328">
            <a:off x="3021323" y="65176"/>
            <a:ext cx="440138" cy="447460"/>
          </a:xfrm>
          <a:prstGeom prst="rect">
            <a:avLst/>
          </a:prstGeom>
        </p:spPr>
      </p:pic>
      <p:pic>
        <p:nvPicPr>
          <p:cNvPr id="5" name="Picture 19">
            <a:extLst>
              <a:ext uri="{FF2B5EF4-FFF2-40B4-BE49-F238E27FC236}">
                <a16:creationId xmlns:a16="http://schemas.microsoft.com/office/drawing/2014/main" id="{CE633450-7F71-8083-C421-5BED1ACB9BE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90328">
            <a:off x="9012313" y="343211"/>
            <a:ext cx="424124" cy="431179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85F24A93-04AA-7CD9-181F-3B0D70462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342" y="548895"/>
            <a:ext cx="80226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cột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cờ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Lũng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Cú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 Box 20">
            <a:extLst>
              <a:ext uri="{FF2B5EF4-FFF2-40B4-BE49-F238E27FC236}">
                <a16:creationId xmlns:a16="http://schemas.microsoft.com/office/drawing/2014/main" id="{8BA398C8-B64C-B960-CF54-F5757D42C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847" y="1522573"/>
            <a:ext cx="4974908" cy="4524315"/>
          </a:xfrm>
          <a:prstGeom prst="rect">
            <a:avLst/>
          </a:prstGeom>
          <a:solidFill>
            <a:srgbClr val="B4ECF2">
              <a:alpha val="50000"/>
            </a:srgbClr>
          </a:solidFill>
          <a:ln w="28575">
            <a:solidFill>
              <a:srgbClr val="000000"/>
            </a:solidFill>
            <a:prstDash val="dash"/>
            <a:miter lim="800000"/>
            <a:headEnd/>
            <a:tailE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dirty="0" err="1">
                <a:latin typeface="Cambria" panose="02040503050406030204" pitchFamily="18" charset="0"/>
              </a:rPr>
              <a:t>Điểm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cực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Bắc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của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nước</a:t>
            </a:r>
            <a:r>
              <a:rPr lang="en-US" altLang="en-US" sz="3600" dirty="0">
                <a:latin typeface="Cambria" panose="02040503050406030204" pitchFamily="18" charset="0"/>
              </a:rPr>
              <a:t> ta </a:t>
            </a:r>
            <a:r>
              <a:rPr lang="en-US" altLang="en-US" sz="3600" dirty="0" err="1">
                <a:latin typeface="Cambria" panose="02040503050406030204" pitchFamily="18" charset="0"/>
              </a:rPr>
              <a:t>nằm</a:t>
            </a:r>
            <a:r>
              <a:rPr lang="en-US" altLang="en-US" sz="3600" dirty="0">
                <a:latin typeface="Cambria" panose="02040503050406030204" pitchFamily="18" charset="0"/>
              </a:rPr>
              <a:t> ở </a:t>
            </a:r>
            <a:r>
              <a:rPr lang="en-US" altLang="en-US" sz="3600" dirty="0" err="1">
                <a:latin typeface="Cambria" panose="02040503050406030204" pitchFamily="18" charset="0"/>
              </a:rPr>
              <a:t>xã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Lũng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Cú</a:t>
            </a:r>
            <a:r>
              <a:rPr lang="en-US" altLang="en-US" sz="3600" dirty="0">
                <a:latin typeface="Cambria" panose="02040503050406030204" pitchFamily="18" charset="0"/>
              </a:rPr>
              <a:t>, </a:t>
            </a:r>
            <a:r>
              <a:rPr lang="en-US" altLang="en-US" sz="3600" dirty="0" err="1">
                <a:latin typeface="Cambria" panose="02040503050406030204" pitchFamily="18" charset="0"/>
              </a:rPr>
              <a:t>huyện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Đồng</a:t>
            </a:r>
            <a:r>
              <a:rPr lang="en-US" altLang="en-US" sz="3600" dirty="0">
                <a:latin typeface="Cambria" panose="02040503050406030204" pitchFamily="18" charset="0"/>
              </a:rPr>
              <a:t> Văn, </a:t>
            </a:r>
            <a:r>
              <a:rPr lang="en-US" altLang="en-US" sz="3600" dirty="0" err="1">
                <a:latin typeface="Cambria" panose="02040503050406030204" pitchFamily="18" charset="0"/>
              </a:rPr>
              <a:t>tỉnh</a:t>
            </a:r>
            <a:r>
              <a:rPr lang="en-US" altLang="en-US" sz="3600" dirty="0">
                <a:latin typeface="Cambria" panose="02040503050406030204" pitchFamily="18" charset="0"/>
              </a:rPr>
              <a:t> Hà Giang. </a:t>
            </a:r>
            <a:r>
              <a:rPr lang="en-US" altLang="en-US" sz="3600" dirty="0" err="1">
                <a:latin typeface="Cambria" panose="02040503050406030204" pitchFamily="18" charset="0"/>
              </a:rPr>
              <a:t>Cột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cờ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Lũng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Cú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là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cột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cờ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quốc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gia</a:t>
            </a:r>
            <a:r>
              <a:rPr lang="en-US" altLang="en-US" sz="3600" dirty="0">
                <a:latin typeface="Cambria" panose="02040503050406030204" pitchFamily="18" charset="0"/>
              </a:rPr>
              <a:t>, </a:t>
            </a:r>
            <a:r>
              <a:rPr lang="en-US" altLang="en-US" sz="3600" dirty="0" err="1">
                <a:latin typeface="Cambria" panose="02040503050406030204" pitchFamily="18" charset="0"/>
              </a:rPr>
              <a:t>nằm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ccahs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điểm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cực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Bắc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nước</a:t>
            </a:r>
            <a:r>
              <a:rPr lang="en-US" altLang="en-US" sz="3600" dirty="0">
                <a:latin typeface="Cambria" panose="02040503050406030204" pitchFamily="18" charset="0"/>
              </a:rPr>
              <a:t> ta </a:t>
            </a:r>
            <a:r>
              <a:rPr lang="en-US" altLang="en-US" sz="3600" dirty="0" err="1">
                <a:latin typeface="Cambria" panose="02040503050406030204" pitchFamily="18" charset="0"/>
              </a:rPr>
              <a:t>khoảng</a:t>
            </a:r>
            <a:r>
              <a:rPr lang="en-US" altLang="en-US" sz="3600" dirty="0">
                <a:latin typeface="Cambria" panose="02040503050406030204" pitchFamily="18" charset="0"/>
              </a:rPr>
              <a:t>  3,3 km </a:t>
            </a:r>
            <a:r>
              <a:rPr lang="en-US" altLang="en-US" sz="3600" dirty="0" err="1">
                <a:latin typeface="Cambria" panose="02040503050406030204" pitchFamily="18" charset="0"/>
              </a:rPr>
              <a:t>theo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đường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chim</a:t>
            </a:r>
            <a:r>
              <a:rPr lang="en-US" altLang="en-US" sz="3600" dirty="0">
                <a:latin typeface="Cambria" panose="02040503050406030204" pitchFamily="18" charset="0"/>
              </a:rPr>
              <a:t> bay.</a:t>
            </a:r>
            <a:endParaRPr kumimoji="0" lang="en-US" alt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A26708-D329-7A9C-9B85-0190ADB6881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724" t="-1" r="11011" b="1634"/>
          <a:stretch/>
        </p:blipFill>
        <p:spPr>
          <a:xfrm>
            <a:off x="5690990" y="1522573"/>
            <a:ext cx="6151418" cy="446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30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3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4"/>
          <a:srcRect l="49104" t="18712" r="1349" b="16774"/>
          <a:stretch>
            <a:fillRect/>
          </a:stretch>
        </p:blipFill>
        <p:spPr>
          <a:xfrm flipH="1">
            <a:off x="8009255" y="50800"/>
            <a:ext cx="4182745" cy="680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7D937B-F932-61B7-8E12-7157E51E1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91" y="957576"/>
            <a:ext cx="11796782" cy="44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64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C035F8-AFCF-909F-8C00-B3E0A4D2FB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82" t="13793" r="16955" b="8967"/>
          <a:stretch/>
        </p:blipFill>
        <p:spPr>
          <a:xfrm>
            <a:off x="2198914" y="433493"/>
            <a:ext cx="8040713" cy="614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21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826</Words>
  <Application>Microsoft Office PowerPoint</Application>
  <PresentationFormat>Widescreen</PresentationFormat>
  <Paragraphs>39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思源黑体 CN Bold</vt:lpstr>
      <vt:lpstr>Calibri Light</vt:lpstr>
      <vt:lpstr>Cambria</vt:lpstr>
      <vt:lpstr>Arial</vt:lpstr>
      <vt:lpstr>#9Slide07 HoneyCream</vt:lpstr>
      <vt:lpstr>Calibri</vt:lpstr>
      <vt:lpstr>Office Theme</vt:lpstr>
      <vt:lpstr>Office 主题</vt:lpstr>
      <vt:lpstr>1_Office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MANGNONTEAM;MNT</cp:keywords>
  <cp:lastModifiedBy>Ngọc Đỗ</cp:lastModifiedBy>
  <cp:revision>26</cp:revision>
  <dcterms:created xsi:type="dcterms:W3CDTF">2023-06-19T12:34:56Z</dcterms:created>
  <dcterms:modified xsi:type="dcterms:W3CDTF">2023-09-22T14:34:45Z</dcterms:modified>
  <cp:contentStatus/>
</cp:coreProperties>
</file>