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696" r:id="rId2"/>
  </p:sldMasterIdLst>
  <p:sldIdLst>
    <p:sldId id="256" r:id="rId3"/>
    <p:sldId id="260" r:id="rId4"/>
    <p:sldId id="266" r:id="rId5"/>
    <p:sldId id="267" r:id="rId6"/>
    <p:sldId id="268" r:id="rId7"/>
    <p:sldId id="269" r:id="rId8"/>
    <p:sldId id="258" r:id="rId9"/>
    <p:sldId id="263" r:id="rId10"/>
    <p:sldId id="259" r:id="rId11"/>
    <p:sldId id="270" r:id="rId12"/>
    <p:sldId id="271" r:id="rId13"/>
    <p:sldId id="272" r:id="rId14"/>
    <p:sldId id="273" r:id="rId15"/>
    <p:sldId id="264" r:id="rId16"/>
    <p:sldId id="261" r:id="rId17"/>
    <p:sldId id="274" r:id="rId18"/>
    <p:sldId id="275" r:id="rId19"/>
    <p:sldId id="265" r:id="rId20"/>
    <p:sldId id="277" r:id="rId21"/>
    <p:sldId id="278" r:id="rId22"/>
    <p:sldId id="257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2" d="100"/>
          <a:sy n="82" d="100"/>
        </p:scale>
        <p:origin x="1098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10" Type="http://schemas.openxmlformats.org/officeDocument/2006/relationships/image" Target="../media/image41.wmf"/><Relationship Id="rId4" Type="http://schemas.openxmlformats.org/officeDocument/2006/relationships/image" Target="../media/image35.wmf"/><Relationship Id="rId9" Type="http://schemas.openxmlformats.org/officeDocument/2006/relationships/image" Target="../media/image4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4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90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2C19C-F38A-4175-96AD-757E23AA6C4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73F84-2BF0-4A73-B3DD-523121A00BB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27280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FEF0A-BC0D-4649-A295-F7FCA0ACEB0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BF791-DA32-444E-B3F9-9D2FF788E14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7599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DC9FF-9B7F-4BC7-AA07-BEFDEA2EAF8E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99CE0-9026-4148-A039-A0EED6BDC1E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28869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1736-F063-4C52-B5B8-7552E7947D6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90FA-50B6-4936-8CD7-7DED5D67A11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806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2C237-3E39-4A33-AAC8-757FA4FB10C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34B74-8011-4FAB-A44A-A2EC42C9BF7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6049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78AF-4316-49A4-926F-8B7D767CA22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2C2F1-2475-410D-9555-7D546CE6FBE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98468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84A55-C173-4B57-BC74-C3F4DF3C566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A70E-1400-4B78-BE9C-1CBFC135C19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199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CCCB6-5067-49C5-9A3F-13473A50974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1DC11-298B-4FF8-B10D-C5CEA094F34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572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02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BFF7-1437-4F52-8B25-C1E2D98E34D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304FC-C8F0-452E-8E55-E4B9436F0D0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49508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2FD80-F827-4301-8D21-407B2F376A3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80F2A-9C08-4BA0-9A18-4FD02C7DFA7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882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C0510-BD0D-4664-9680-DA57D608312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4AA43-50E8-4454-973D-8B4A74C0D59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3409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9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6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87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9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5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47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7EA6E-F47E-49C8-9E96-0AFD7BAD17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1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7ADE29-DC3F-4A73-B01F-678C3689DA4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BC1167-510C-489F-94FA-340B6763B0B5}" type="slidenum">
              <a:rPr lang="es-E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3993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4.w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image" Target="../media/image23.png"/><Relationship Id="rId21" Type="http://schemas.openxmlformats.org/officeDocument/2006/relationships/image" Target="../media/image38.wmf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6.wmf"/><Relationship Id="rId25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4.bin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30.png"/><Relationship Id="rId15" Type="http://schemas.openxmlformats.org/officeDocument/2006/relationships/image" Target="../media/image35.wmf"/><Relationship Id="rId23" Type="http://schemas.openxmlformats.org/officeDocument/2006/relationships/image" Target="../media/image39.wmf"/><Relationship Id="rId10" Type="http://schemas.openxmlformats.org/officeDocument/2006/relationships/image" Target="../media/image33.wmf"/><Relationship Id="rId19" Type="http://schemas.openxmlformats.org/officeDocument/2006/relationships/image" Target="../media/image37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m and Jerry được làm lại dưới dạng live-action, kể về nguồn gốc cuộc  chiến và tình bạn mèo chuột | Tinh t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ạc phim Tom and Jer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96308" y="7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6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ractur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4560570"/>
            <a:ext cx="12247519" cy="23623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569" y="3704045"/>
            <a:ext cx="3855494" cy="2300187"/>
          </a:xfrm>
          <a:prstGeom prst="rect">
            <a:avLst/>
          </a:prstGeom>
        </p:spPr>
      </p:pic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587182" y="93390"/>
            <a:ext cx="962564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1658619" y="1236390"/>
            <a:ext cx="9430521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1763395" y="2189580"/>
            <a:ext cx="8077166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1658620" y="2906496"/>
            <a:ext cx="9613116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0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426051" y="3606467"/>
            <a:ext cx="9989048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50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9471" y="2539472"/>
            <a:ext cx="7005713" cy="1926771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37360" y="424498"/>
            <a:ext cx="900112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43 : 52 = ?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So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chia?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43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52</a:t>
            </a:r>
          </a:p>
          <a:p>
            <a:pPr algn="just" eaLnBrk="1" hangingPunct="1"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   		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43 (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43,0 (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		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43,0 : 52                            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(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17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07315" y="1510698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43970" y="1937626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1  4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18645" y="1956676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72555" y="2303737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3 6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875690" y="1774223"/>
            <a:ext cx="38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970940" y="1769460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161440" y="1769460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  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56440" y="1153510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4 3, 0         5 2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3685190" y="1197960"/>
            <a:ext cx="0" cy="1830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267745" y="1491648"/>
            <a:ext cx="671512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4 3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209190" y="1366235"/>
            <a:ext cx="5810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nhân 52 bằng 0, 43 trừ 0 bằng 43, viết 43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113940" y="1726598"/>
            <a:ext cx="4433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dấu phẩy vào bên phải số 0.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685190" y="180121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985353" y="943960"/>
            <a:ext cx="3563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220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43 chia 52 được 0, viết 0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947253" y="1942498"/>
            <a:ext cx="5291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0 ; 430 chia 52 được 8, viết 8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125053" y="2374298"/>
            <a:ext cx="5905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nhân 52 bằng 416, 430 trừ 416 bằng 14, viết 14.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4909153" y="3382360"/>
            <a:ext cx="6257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thêm chữ số 0 vào bên phải 14 được   140 ; 140 chia cho 52 được 2, viết 2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5125053" y="4174523"/>
            <a:ext cx="5857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2 nhân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bằng 104, 140 trừ 104 bằng 36 viết 36.</a:t>
            </a: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3685190" y="1769460"/>
            <a:ext cx="1114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065940" y="3382360"/>
            <a:ext cx="2857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735013" indent="-735013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lain" startAt="43"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52  =  0,82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3526878" y="245139"/>
            <a:ext cx="478155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490538" indent="-490538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2: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43 : 52 = ?</a:t>
            </a:r>
          </a:p>
        </p:txBody>
      </p:sp>
    </p:spTree>
    <p:extLst>
      <p:ext uri="{BB962C8B-B14F-4D97-AF65-F5344CB8AC3E}">
        <p14:creationId xmlns:p14="http://schemas.microsoft.com/office/powerpoint/2010/main" val="149774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1755064" y="1395085"/>
            <a:ext cx="85582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Khi chia một số tự nhiên cho một số tự nhiên mà còn dư, ta tiếp tục chia như sau:</a:t>
            </a:r>
          </a:p>
        </p:txBody>
      </p:sp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1826501" y="2609522"/>
            <a:ext cx="817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49"/>
          <p:cNvSpPr txBox="1">
            <a:spLocks noChangeArrowheads="1"/>
          </p:cNvSpPr>
          <p:nvPr/>
        </p:nvSpPr>
        <p:spPr bwMode="auto">
          <a:xfrm>
            <a:off x="1826501" y="3109585"/>
            <a:ext cx="8477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- Viết thêm vào bên phải số dư một chữ số 0 rồi chia tiếp.</a:t>
            </a:r>
          </a:p>
        </p:txBody>
      </p:sp>
      <p:sp>
        <p:nvSpPr>
          <p:cNvPr id="7" name="Text Box 50"/>
          <p:cNvSpPr txBox="1">
            <a:spLocks noChangeArrowheads="1"/>
          </p:cNvSpPr>
          <p:nvPr/>
        </p:nvSpPr>
        <p:spPr bwMode="auto">
          <a:xfrm>
            <a:off x="1826501" y="4252585"/>
            <a:ext cx="845026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- Nếu còn dư nữa, ta lại viết thêm vào bên phải số dư mới một chữ số 0 rồi tiếp tục chia, và có thể cứ làm như thế mãi.</a:t>
            </a:r>
          </a:p>
        </p:txBody>
      </p:sp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4506639" y="550535"/>
            <a:ext cx="2487613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3615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E919139-991F-4AC8-ADFF-B5EEC7F03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16" y="1049025"/>
            <a:ext cx="991905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57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820806" y="579629"/>
            <a:ext cx="2147317" cy="816428"/>
          </a:xfrm>
          <a:prstGeom prst="rect">
            <a:avLst/>
          </a:prstGeom>
        </p:spPr>
      </p:pic>
      <p:pic>
        <p:nvPicPr>
          <p:cNvPr id="5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1845772" y="-84434"/>
            <a:ext cx="2027811" cy="770991"/>
          </a:xfrm>
          <a:prstGeom prst="rect">
            <a:avLst/>
          </a:prstGeom>
        </p:spPr>
      </p:pic>
      <p:pic>
        <p:nvPicPr>
          <p:cNvPr id="13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9251323" y="-84434"/>
            <a:ext cx="2027811" cy="770991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9471" y="2539472"/>
            <a:ext cx="7005713" cy="1926771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849304" y="4183191"/>
            <a:ext cx="1678157" cy="2906956"/>
            <a:chOff x="1559385" y="1344012"/>
            <a:chExt cx="2692063" cy="3949206"/>
          </a:xfrm>
        </p:grpSpPr>
        <p:sp>
          <p:nvSpPr>
            <p:cNvPr id="19" name="Flowchart: Connector 18"/>
            <p:cNvSpPr/>
            <p:nvPr/>
          </p:nvSpPr>
          <p:spPr>
            <a:xfrm>
              <a:off x="2220686" y="1923074"/>
              <a:ext cx="1191985" cy="103496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385" y="1344012"/>
              <a:ext cx="2692063" cy="3949206"/>
            </a:xfrm>
            <a:prstGeom prst="rect">
              <a:avLst/>
            </a:prstGeom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97083" y="1058393"/>
            <a:ext cx="495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439108" y="2453805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8 8 2      3 6</a:t>
            </a:r>
          </a:p>
        </p:txBody>
      </p:sp>
      <p:sp>
        <p:nvSpPr>
          <p:cNvPr id="16" name="Line 44"/>
          <p:cNvSpPr>
            <a:spLocks noChangeShapeType="1"/>
          </p:cNvSpPr>
          <p:nvPr/>
        </p:nvSpPr>
        <p:spPr bwMode="auto">
          <a:xfrm>
            <a:off x="2438483" y="2942755"/>
            <a:ext cx="809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21" name="Line 62"/>
          <p:cNvSpPr>
            <a:spLocks noChangeShapeType="1"/>
          </p:cNvSpPr>
          <p:nvPr/>
        </p:nvSpPr>
        <p:spPr bwMode="auto">
          <a:xfrm>
            <a:off x="2438483" y="2574455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22" name="Text Box 63"/>
          <p:cNvSpPr txBox="1">
            <a:spLocks noChangeArrowheads="1"/>
          </p:cNvSpPr>
          <p:nvPr/>
        </p:nvSpPr>
        <p:spPr bwMode="auto">
          <a:xfrm>
            <a:off x="1576471" y="2412530"/>
            <a:ext cx="1504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12     5</a:t>
            </a:r>
          </a:p>
        </p:txBody>
      </p:sp>
      <p:sp>
        <p:nvSpPr>
          <p:cNvPr id="23" name="Text Box 65"/>
          <p:cNvSpPr txBox="1">
            <a:spLocks noChangeArrowheads="1"/>
          </p:cNvSpPr>
          <p:nvPr/>
        </p:nvSpPr>
        <p:spPr bwMode="auto">
          <a:xfrm>
            <a:off x="2562308" y="287925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4" name="Text Box 67"/>
          <p:cNvSpPr txBox="1">
            <a:spLocks noChangeArrowheads="1"/>
          </p:cNvSpPr>
          <p:nvPr/>
        </p:nvSpPr>
        <p:spPr bwMode="auto">
          <a:xfrm>
            <a:off x="1752683" y="287925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Text Box 68"/>
          <p:cNvSpPr txBox="1">
            <a:spLocks noChangeArrowheads="1"/>
          </p:cNvSpPr>
          <p:nvPr/>
        </p:nvSpPr>
        <p:spPr bwMode="auto">
          <a:xfrm>
            <a:off x="2771858" y="2879255"/>
            <a:ext cx="53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6" name="Text Box 69"/>
          <p:cNvSpPr txBox="1">
            <a:spLocks noChangeArrowheads="1"/>
          </p:cNvSpPr>
          <p:nvPr/>
        </p:nvSpPr>
        <p:spPr bwMode="auto">
          <a:xfrm>
            <a:off x="2009858" y="287925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7" name="Text Box 70"/>
          <p:cNvSpPr txBox="1">
            <a:spLocks noChangeArrowheads="1"/>
          </p:cNvSpPr>
          <p:nvPr/>
        </p:nvSpPr>
        <p:spPr bwMode="auto">
          <a:xfrm>
            <a:off x="2914733" y="287925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8" name="Text Box 71"/>
          <p:cNvSpPr txBox="1">
            <a:spLocks noChangeArrowheads="1"/>
          </p:cNvSpPr>
          <p:nvPr/>
        </p:nvSpPr>
        <p:spPr bwMode="auto">
          <a:xfrm>
            <a:off x="2016208" y="3323755"/>
            <a:ext cx="422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9" name="Text Box 73"/>
          <p:cNvSpPr txBox="1">
            <a:spLocks noChangeArrowheads="1"/>
          </p:cNvSpPr>
          <p:nvPr/>
        </p:nvSpPr>
        <p:spPr bwMode="auto">
          <a:xfrm>
            <a:off x="1533608" y="4485805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12 : 5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2,4</a:t>
            </a:r>
          </a:p>
        </p:txBody>
      </p:sp>
      <p:sp>
        <p:nvSpPr>
          <p:cNvPr id="30" name="Text Box 74"/>
          <p:cNvSpPr txBox="1">
            <a:spLocks noChangeArrowheads="1"/>
          </p:cNvSpPr>
          <p:nvPr/>
        </p:nvSpPr>
        <p:spPr bwMode="auto">
          <a:xfrm>
            <a:off x="4740358" y="2460155"/>
            <a:ext cx="163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2 3      4 </a:t>
            </a:r>
          </a:p>
        </p:txBody>
      </p:sp>
      <p:sp>
        <p:nvSpPr>
          <p:cNvPr id="31" name="Line 75"/>
          <p:cNvSpPr>
            <a:spLocks noChangeShapeType="1"/>
          </p:cNvSpPr>
          <p:nvPr/>
        </p:nvSpPr>
        <p:spPr bwMode="auto">
          <a:xfrm>
            <a:off x="5819858" y="2625255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32" name="Line 76"/>
          <p:cNvSpPr>
            <a:spLocks noChangeShapeType="1"/>
          </p:cNvSpPr>
          <p:nvPr/>
        </p:nvSpPr>
        <p:spPr bwMode="auto">
          <a:xfrm>
            <a:off x="5819858" y="3006255"/>
            <a:ext cx="857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33" name="Text Box 77"/>
          <p:cNvSpPr txBox="1">
            <a:spLocks noChangeArrowheads="1"/>
          </p:cNvSpPr>
          <p:nvPr/>
        </p:nvSpPr>
        <p:spPr bwMode="auto">
          <a:xfrm>
            <a:off x="5857958" y="2942755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4" name="Text Box 78"/>
          <p:cNvSpPr txBox="1">
            <a:spLocks noChangeArrowheads="1"/>
          </p:cNvSpPr>
          <p:nvPr/>
        </p:nvSpPr>
        <p:spPr bwMode="auto">
          <a:xfrm>
            <a:off x="4995946" y="2942755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5" name="Text Box 79"/>
          <p:cNvSpPr txBox="1">
            <a:spLocks noChangeArrowheads="1"/>
          </p:cNvSpPr>
          <p:nvPr/>
        </p:nvSpPr>
        <p:spPr bwMode="auto">
          <a:xfrm>
            <a:off x="6057983" y="2866555"/>
            <a:ext cx="30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6" name="Text Box 80"/>
          <p:cNvSpPr txBox="1">
            <a:spLocks noChangeArrowheads="1"/>
          </p:cNvSpPr>
          <p:nvPr/>
        </p:nvSpPr>
        <p:spPr bwMode="auto">
          <a:xfrm>
            <a:off x="5242008" y="294275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7" name="Text Box 81"/>
          <p:cNvSpPr txBox="1">
            <a:spLocks noChangeArrowheads="1"/>
          </p:cNvSpPr>
          <p:nvPr/>
        </p:nvSpPr>
        <p:spPr bwMode="auto">
          <a:xfrm>
            <a:off x="6153233" y="294275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38" name="Text Box 82"/>
          <p:cNvSpPr txBox="1">
            <a:spLocks noChangeArrowheads="1"/>
          </p:cNvSpPr>
          <p:nvPr/>
        </p:nvSpPr>
        <p:spPr bwMode="auto">
          <a:xfrm>
            <a:off x="5219783" y="329835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9" name="Text Box 83"/>
          <p:cNvSpPr txBox="1">
            <a:spLocks noChangeArrowheads="1"/>
          </p:cNvSpPr>
          <p:nvPr/>
        </p:nvSpPr>
        <p:spPr bwMode="auto">
          <a:xfrm>
            <a:off x="5486483" y="329835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0" name="Text Box 84"/>
          <p:cNvSpPr txBox="1">
            <a:spLocks noChangeArrowheads="1"/>
          </p:cNvSpPr>
          <p:nvPr/>
        </p:nvSpPr>
        <p:spPr bwMode="auto">
          <a:xfrm>
            <a:off x="6377071" y="294275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1" name="Text Box 85"/>
          <p:cNvSpPr txBox="1">
            <a:spLocks noChangeArrowheads="1"/>
          </p:cNvSpPr>
          <p:nvPr/>
        </p:nvSpPr>
        <p:spPr bwMode="auto">
          <a:xfrm>
            <a:off x="5476958" y="362379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2" name="Text Box 87"/>
          <p:cNvSpPr txBox="1">
            <a:spLocks noChangeArrowheads="1"/>
          </p:cNvSpPr>
          <p:nvPr/>
        </p:nvSpPr>
        <p:spPr bwMode="auto">
          <a:xfrm>
            <a:off x="4405396" y="4466755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23 : 4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5,75</a:t>
            </a: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3" name="Line 90"/>
          <p:cNvSpPr>
            <a:spLocks noChangeShapeType="1"/>
          </p:cNvSpPr>
          <p:nvPr/>
        </p:nvSpPr>
        <p:spPr bwMode="auto">
          <a:xfrm>
            <a:off x="8867858" y="3069755"/>
            <a:ext cx="114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44" name="Line 91"/>
          <p:cNvSpPr>
            <a:spLocks noChangeShapeType="1"/>
          </p:cNvSpPr>
          <p:nvPr/>
        </p:nvSpPr>
        <p:spPr bwMode="auto">
          <a:xfrm>
            <a:off x="8867858" y="2434755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45" name="Text Box 93"/>
          <p:cNvSpPr txBox="1">
            <a:spLocks noChangeArrowheads="1"/>
          </p:cNvSpPr>
          <p:nvPr/>
        </p:nvSpPr>
        <p:spPr bwMode="auto">
          <a:xfrm>
            <a:off x="8867858" y="3025305"/>
            <a:ext cx="42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6" name="Text Box 94"/>
          <p:cNvSpPr txBox="1">
            <a:spLocks noChangeArrowheads="1"/>
          </p:cNvSpPr>
          <p:nvPr/>
        </p:nvSpPr>
        <p:spPr bwMode="auto">
          <a:xfrm>
            <a:off x="7743908" y="291576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7" name="Text Box 95"/>
          <p:cNvSpPr txBox="1">
            <a:spLocks noChangeArrowheads="1"/>
          </p:cNvSpPr>
          <p:nvPr/>
        </p:nvSpPr>
        <p:spPr bwMode="auto">
          <a:xfrm>
            <a:off x="7472446" y="2915768"/>
            <a:ext cx="29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8" name="Text Box 96"/>
          <p:cNvSpPr txBox="1">
            <a:spLocks noChangeArrowheads="1"/>
          </p:cNvSpPr>
          <p:nvPr/>
        </p:nvSpPr>
        <p:spPr bwMode="auto">
          <a:xfrm>
            <a:off x="8045533" y="290148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9" name="Text Box 97"/>
          <p:cNvSpPr txBox="1">
            <a:spLocks noChangeArrowheads="1"/>
          </p:cNvSpPr>
          <p:nvPr/>
        </p:nvSpPr>
        <p:spPr bwMode="auto">
          <a:xfrm>
            <a:off x="9105983" y="300625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0" name="Text Box 98"/>
          <p:cNvSpPr txBox="1">
            <a:spLocks noChangeArrowheads="1"/>
          </p:cNvSpPr>
          <p:nvPr/>
        </p:nvSpPr>
        <p:spPr bwMode="auto">
          <a:xfrm>
            <a:off x="8048708" y="3298355"/>
            <a:ext cx="533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1" name="Text Box 99"/>
          <p:cNvSpPr txBox="1">
            <a:spLocks noChangeArrowheads="1"/>
          </p:cNvSpPr>
          <p:nvPr/>
        </p:nvSpPr>
        <p:spPr bwMode="auto">
          <a:xfrm>
            <a:off x="7767721" y="3298355"/>
            <a:ext cx="368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2" name="Text Box 101"/>
          <p:cNvSpPr txBox="1">
            <a:spLocks noChangeArrowheads="1"/>
          </p:cNvSpPr>
          <p:nvPr/>
        </p:nvSpPr>
        <p:spPr bwMode="auto">
          <a:xfrm>
            <a:off x="9296483" y="2942755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" name="Text Box 102"/>
          <p:cNvSpPr txBox="1">
            <a:spLocks noChangeArrowheads="1"/>
          </p:cNvSpPr>
          <p:nvPr/>
        </p:nvSpPr>
        <p:spPr bwMode="auto">
          <a:xfrm>
            <a:off x="8336046" y="3298355"/>
            <a:ext cx="533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4" name="Text Box 103"/>
          <p:cNvSpPr txBox="1">
            <a:spLocks noChangeArrowheads="1"/>
          </p:cNvSpPr>
          <p:nvPr/>
        </p:nvSpPr>
        <p:spPr bwMode="auto">
          <a:xfrm>
            <a:off x="9439358" y="3006255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5" name="Text Box 104"/>
          <p:cNvSpPr txBox="1">
            <a:spLocks noChangeArrowheads="1"/>
          </p:cNvSpPr>
          <p:nvPr/>
        </p:nvSpPr>
        <p:spPr bwMode="auto">
          <a:xfrm>
            <a:off x="8369383" y="3688880"/>
            <a:ext cx="428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6" name="Text Box 105"/>
          <p:cNvSpPr txBox="1">
            <a:spLocks noChangeArrowheads="1"/>
          </p:cNvSpPr>
          <p:nvPr/>
        </p:nvSpPr>
        <p:spPr bwMode="auto">
          <a:xfrm>
            <a:off x="8075696" y="3703168"/>
            <a:ext cx="361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7" name="Text Box 106"/>
          <p:cNvSpPr txBox="1">
            <a:spLocks noChangeArrowheads="1"/>
          </p:cNvSpPr>
          <p:nvPr/>
        </p:nvSpPr>
        <p:spPr bwMode="auto">
          <a:xfrm>
            <a:off x="1438358" y="1609255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a)  12 : 5	        23 : 4                    882 : 36	</a:t>
            </a:r>
          </a:p>
        </p:txBody>
      </p:sp>
      <p:sp>
        <p:nvSpPr>
          <p:cNvPr id="58" name="Text Box 107"/>
          <p:cNvSpPr txBox="1">
            <a:spLocks noChangeArrowheads="1"/>
          </p:cNvSpPr>
          <p:nvPr/>
        </p:nvSpPr>
        <p:spPr bwMode="auto">
          <a:xfrm>
            <a:off x="7285121" y="4530255"/>
            <a:ext cx="3048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882 : 36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24,5</a:t>
            </a:r>
          </a:p>
        </p:txBody>
      </p:sp>
    </p:spTree>
    <p:extLst>
      <p:ext uri="{BB962C8B-B14F-4D97-AF65-F5344CB8AC3E}">
        <p14:creationId xmlns:p14="http://schemas.microsoft.com/office/powerpoint/2010/main" val="48784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6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60"/>
                            </p:stCondLst>
                            <p:childTnLst>
                              <p:par>
                                <p:cTn id="6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60"/>
                            </p:stCondLst>
                            <p:childTnLst>
                              <p:par>
                                <p:cTn id="6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6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60"/>
                            </p:stCondLst>
                            <p:childTnLst>
                              <p:par>
                                <p:cTn id="7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16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60"/>
                            </p:stCondLst>
                            <p:childTnLst>
                              <p:par>
                                <p:cTn id="8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160"/>
                            </p:stCondLst>
                            <p:childTnLst>
                              <p:par>
                                <p:cTn id="8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500"/>
                            </p:stCondLst>
                            <p:childTnLst>
                              <p:par>
                                <p:cTn id="1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3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4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00"/>
                            </p:stCondLst>
                            <p:childTnLst>
                              <p:par>
                                <p:cTn id="20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500"/>
                            </p:stCondLst>
                            <p:childTnLst>
                              <p:par>
                                <p:cTn id="2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2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3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9471" y="2539472"/>
            <a:ext cx="7005713" cy="19267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92" y="4805215"/>
            <a:ext cx="2622170" cy="2052785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0600" y="1281825"/>
            <a:ext cx="9804333" cy="9144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en-US" sz="36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b) 15 : 8                 75 : 12                81 : 4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88061" y="2154949"/>
            <a:ext cx="24479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2208E2"/>
                </a:solidFill>
                <a:latin typeface="Times New Roman" panose="02020603050405020304" pitchFamily="18" charset="0"/>
              </a:rPr>
              <a:t>1 5          8 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19836" y="2786774"/>
            <a:ext cx="27336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7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latin typeface="Times New Roman" panose="02020603050405020304" pitchFamily="18" charset="0"/>
              </a:rPr>
              <a:t>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1, 8 7 5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</a:t>
            </a: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937661" y="2121612"/>
            <a:ext cx="2220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7 5       12 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110698" y="2674062"/>
            <a:ext cx="262413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 </a:t>
            </a:r>
            <a:r>
              <a:rPr lang="en-US" altLang="en-US" sz="2800" b="1" dirty="0">
                <a:latin typeface="Times New Roman" panose="02020603050405020304" pitchFamily="18" charset="0"/>
              </a:rPr>
              <a:t>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6, 2 5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941211" y="2166062"/>
            <a:ext cx="2157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2208E2"/>
                </a:solidFill>
                <a:latin typeface="Times New Roman" panose="02020603050405020304" pitchFamily="18" charset="0"/>
              </a:rPr>
              <a:t>  8 1      4 </a:t>
            </a:r>
          </a:p>
        </p:txBody>
      </p: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3131086" y="2335924"/>
            <a:ext cx="1095375" cy="2044700"/>
            <a:chOff x="1619250" y="3733800"/>
            <a:chExt cx="1095375" cy="2044700"/>
          </a:xfrm>
        </p:grpSpPr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1619250" y="3733800"/>
              <a:ext cx="0" cy="2044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/>
            </a:p>
          </p:txBody>
        </p:sp>
        <p:sp>
          <p:nvSpPr>
            <p:cNvPr id="26" name="Line 9"/>
            <p:cNvSpPr>
              <a:spLocks noChangeShapeType="1"/>
            </p:cNvSpPr>
            <p:nvPr/>
          </p:nvSpPr>
          <p:spPr bwMode="auto">
            <a:xfrm flipV="1">
              <a:off x="1619250" y="4064000"/>
              <a:ext cx="1095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/>
            </a:p>
          </p:txBody>
        </p:sp>
      </p:grpSp>
      <p:grpSp>
        <p:nvGrpSpPr>
          <p:cNvPr id="27" name="Group 2"/>
          <p:cNvGrpSpPr>
            <a:grpSpLocks/>
          </p:cNvGrpSpPr>
          <p:nvPr/>
        </p:nvGrpSpPr>
        <p:grpSpPr bwMode="auto">
          <a:xfrm>
            <a:off x="6048911" y="2207337"/>
            <a:ext cx="1143000" cy="2032000"/>
            <a:chOff x="4524375" y="3619500"/>
            <a:chExt cx="1143000" cy="2032000"/>
          </a:xfrm>
        </p:grpSpPr>
        <p:sp>
          <p:nvSpPr>
            <p:cNvPr id="28" name="Line 10"/>
            <p:cNvSpPr>
              <a:spLocks noChangeShapeType="1"/>
            </p:cNvSpPr>
            <p:nvPr/>
          </p:nvSpPr>
          <p:spPr bwMode="auto">
            <a:xfrm>
              <a:off x="4524375" y="3619500"/>
              <a:ext cx="0" cy="203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/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>
              <a:off x="4524375" y="4064000"/>
              <a:ext cx="1143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/>
            </a:p>
          </p:txBody>
        </p:sp>
      </p:grpSp>
      <p:grpSp>
        <p:nvGrpSpPr>
          <p:cNvPr id="30" name="Group 1"/>
          <p:cNvGrpSpPr>
            <a:grpSpLocks/>
          </p:cNvGrpSpPr>
          <p:nvPr/>
        </p:nvGrpSpPr>
        <p:grpSpPr bwMode="auto">
          <a:xfrm>
            <a:off x="9122311" y="2221624"/>
            <a:ext cx="1057275" cy="1778000"/>
            <a:chOff x="7610475" y="3619500"/>
            <a:chExt cx="1057275" cy="1778000"/>
          </a:xfrm>
        </p:grpSpPr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7620000" y="3619500"/>
              <a:ext cx="0" cy="177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/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7610475" y="4127500"/>
              <a:ext cx="10572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/>
            </a:p>
          </p:txBody>
        </p:sp>
      </p:grp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8042811" y="2751849"/>
            <a:ext cx="27241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2 0, 2 5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079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21" grpId="0"/>
      <p:bldP spid="22" grpId="0"/>
      <p:bldP spid="23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4560570"/>
            <a:ext cx="12247519" cy="2362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406" y="3927669"/>
            <a:ext cx="2783594" cy="2919224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43720" y="293961"/>
            <a:ext cx="89296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May 25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70 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222328" y="1439343"/>
            <a:ext cx="401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3608333" y="1933056"/>
            <a:ext cx="546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1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4751661" y="2552443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70 : 25 = 2,8 (m)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608333" y="3109341"/>
            <a:ext cx="568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4493665" y="3665732"/>
            <a:ext cx="419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2,8 × 6 = 16,8 (m)</a:t>
            </a: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6693502" y="4222917"/>
            <a:ext cx="3003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16,8 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67" y="126694"/>
            <a:ext cx="1846046" cy="18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3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99C63D6-C8EC-4C48-9027-340189CD2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73" y="1440155"/>
            <a:ext cx="9900762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78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4560570"/>
            <a:ext cx="12247519" cy="2362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406" y="3927669"/>
            <a:ext cx="2783594" cy="2919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67" y="126694"/>
            <a:ext cx="1846046" cy="1836524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78313" y="126694"/>
            <a:ext cx="8958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5" name="Object 2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74807934"/>
              </p:ext>
            </p:extLst>
          </p:nvPr>
        </p:nvGraphicFramePr>
        <p:xfrm>
          <a:off x="2159300" y="2187551"/>
          <a:ext cx="33337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6" imgW="152334" imgH="393529" progId="Equation.DSMT4">
                  <p:embed/>
                </p:oleObj>
              </mc:Choice>
              <mc:Fallback>
                <p:oleObj name="Equation" r:id="rId6" imgW="152334" imgH="393529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300" y="2187551"/>
                        <a:ext cx="333375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5188250" y="2738131"/>
            <a:ext cx="1809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</a:endParaRPr>
          </a:p>
        </p:txBody>
      </p:sp>
      <p:graphicFrame>
        <p:nvGraphicFramePr>
          <p:cNvPr id="1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947272"/>
              </p:ext>
            </p:extLst>
          </p:nvPr>
        </p:nvGraphicFramePr>
        <p:xfrm>
          <a:off x="2149775" y="3486629"/>
          <a:ext cx="407988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8" imgW="152334" imgH="393529" progId="Equation.DSMT4">
                  <p:embed/>
                </p:oleObj>
              </mc:Choice>
              <mc:Fallback>
                <p:oleObj name="Equation" r:id="rId8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775" y="3486629"/>
                        <a:ext cx="407988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507564"/>
              </p:ext>
            </p:extLst>
          </p:nvPr>
        </p:nvGraphicFramePr>
        <p:xfrm>
          <a:off x="4886569" y="883664"/>
          <a:ext cx="454025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9" imgW="152334" imgH="393529" progId="Equation.DSMT4">
                  <p:embed/>
                </p:oleObj>
              </mc:Choice>
              <mc:Fallback>
                <p:oleObj name="Equation" r:id="rId9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569" y="883664"/>
                        <a:ext cx="454025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365050"/>
              </p:ext>
            </p:extLst>
          </p:nvPr>
        </p:nvGraphicFramePr>
        <p:xfrm>
          <a:off x="2087862" y="858813"/>
          <a:ext cx="47625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11" imgW="152334" imgH="393529" progId="Equation.DSMT4">
                  <p:embed/>
                </p:oleObj>
              </mc:Choice>
              <mc:Fallback>
                <p:oleObj name="Equation" r:id="rId11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862" y="858813"/>
                        <a:ext cx="47625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810037"/>
              </p:ext>
            </p:extLst>
          </p:nvPr>
        </p:nvGraphicFramePr>
        <p:xfrm>
          <a:off x="7947845" y="915712"/>
          <a:ext cx="36512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12" imgW="203112" imgH="393529" progId="Equation.DSMT4">
                  <p:embed/>
                </p:oleObj>
              </mc:Choice>
              <mc:Fallback>
                <p:oleObj name="Equation" r:id="rId12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7845" y="915712"/>
                        <a:ext cx="365125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2448225" y="2503464"/>
            <a:ext cx="2286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2 : 5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0,4</a:t>
            </a:r>
          </a:p>
        </p:txBody>
      </p:sp>
      <p:graphicFrame>
        <p:nvGraphicFramePr>
          <p:cNvPr id="22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078543"/>
              </p:ext>
            </p:extLst>
          </p:nvPr>
        </p:nvGraphicFramePr>
        <p:xfrm>
          <a:off x="2768900" y="3486629"/>
          <a:ext cx="4762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14" imgW="203112" imgH="393529" progId="Equation.DSMT4">
                  <p:embed/>
                </p:oleObj>
              </mc:Choice>
              <mc:Fallback>
                <p:oleObj name="Equation" r:id="rId14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8900" y="3486629"/>
                        <a:ext cx="47625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47"/>
          <p:cNvSpPr txBox="1">
            <a:spLocks noChangeArrowheads="1"/>
          </p:cNvSpPr>
          <p:nvPr/>
        </p:nvSpPr>
        <p:spPr bwMode="auto">
          <a:xfrm>
            <a:off x="2483150" y="3802542"/>
            <a:ext cx="381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  <a:endParaRPr lang="en-US" altLang="en-US" sz="400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3189588" y="3789842"/>
            <a:ext cx="1143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0,4</a:t>
            </a:r>
          </a:p>
        </p:txBody>
      </p:sp>
      <p:graphicFrame>
        <p:nvGraphicFramePr>
          <p:cNvPr id="2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035409"/>
              </p:ext>
            </p:extLst>
          </p:nvPr>
        </p:nvGraphicFramePr>
        <p:xfrm>
          <a:off x="4956475" y="2258989"/>
          <a:ext cx="38417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16" imgW="152334" imgH="393529" progId="Equation.DSMT4">
                  <p:embed/>
                </p:oleObj>
              </mc:Choice>
              <mc:Fallback>
                <p:oleObj name="Equation" r:id="rId16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475" y="2258989"/>
                        <a:ext cx="384175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5250163" y="2547914"/>
            <a:ext cx="246697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3 : 4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0,75</a:t>
            </a:r>
          </a:p>
        </p:txBody>
      </p:sp>
      <p:graphicFrame>
        <p:nvGraphicFramePr>
          <p:cNvPr id="27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020416"/>
              </p:ext>
            </p:extLst>
          </p:nvPr>
        </p:nvGraphicFramePr>
        <p:xfrm>
          <a:off x="7920338" y="2258989"/>
          <a:ext cx="457200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18" imgW="203112" imgH="393529" progId="Equation.DSMT4">
                  <p:embed/>
                </p:oleObj>
              </mc:Choice>
              <mc:Fallback>
                <p:oleObj name="Equation" r:id="rId18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0338" y="2258989"/>
                        <a:ext cx="457200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8352138" y="2533626"/>
            <a:ext cx="248443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18 : 5 =</a:t>
            </a:r>
            <a:r>
              <a:rPr lang="en-US" altLang="en-US" b="1"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3,6</a:t>
            </a:r>
          </a:p>
        </p:txBody>
      </p:sp>
      <p:graphicFrame>
        <p:nvGraphicFramePr>
          <p:cNvPr id="29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999554"/>
              </p:ext>
            </p:extLst>
          </p:nvPr>
        </p:nvGraphicFramePr>
        <p:xfrm>
          <a:off x="4804075" y="3423129"/>
          <a:ext cx="407988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20" imgW="152334" imgH="393529" progId="Equation.DSMT4">
                  <p:embed/>
                </p:oleObj>
              </mc:Choice>
              <mc:Fallback>
                <p:oleObj name="Equation" r:id="rId20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4075" y="3423129"/>
                        <a:ext cx="407988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897987"/>
              </p:ext>
            </p:extLst>
          </p:nvPr>
        </p:nvGraphicFramePr>
        <p:xfrm>
          <a:off x="5493050" y="3408842"/>
          <a:ext cx="887413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22" imgW="279279" imgH="393529" progId="Equation.DSMT4">
                  <p:embed/>
                </p:oleObj>
              </mc:Choice>
              <mc:Fallback>
                <p:oleObj name="Equation" r:id="rId22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3050" y="3408842"/>
                        <a:ext cx="887413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56"/>
          <p:cNvSpPr txBox="1">
            <a:spLocks noChangeArrowheads="1"/>
          </p:cNvSpPr>
          <p:nvPr/>
        </p:nvSpPr>
        <p:spPr bwMode="auto">
          <a:xfrm>
            <a:off x="5167613" y="3726342"/>
            <a:ext cx="38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32" name="Text Box 57"/>
          <p:cNvSpPr txBox="1">
            <a:spLocks noChangeArrowheads="1"/>
          </p:cNvSpPr>
          <p:nvPr/>
        </p:nvSpPr>
        <p:spPr bwMode="auto">
          <a:xfrm>
            <a:off x="6358238" y="3754917"/>
            <a:ext cx="15621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0,75</a:t>
            </a:r>
          </a:p>
        </p:txBody>
      </p:sp>
      <p:graphicFrame>
        <p:nvGraphicFramePr>
          <p:cNvPr id="33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590060"/>
              </p:ext>
            </p:extLst>
          </p:nvPr>
        </p:nvGraphicFramePr>
        <p:xfrm>
          <a:off x="7828263" y="3423129"/>
          <a:ext cx="544512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24" imgW="203112" imgH="393529" progId="Equation.DSMT4">
                  <p:embed/>
                </p:oleObj>
              </mc:Choice>
              <mc:Fallback>
                <p:oleObj name="Equation" r:id="rId24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8263" y="3423129"/>
                        <a:ext cx="544512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656344"/>
              </p:ext>
            </p:extLst>
          </p:nvPr>
        </p:nvGraphicFramePr>
        <p:xfrm>
          <a:off x="8650588" y="3423129"/>
          <a:ext cx="6127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26" imgW="215713" imgH="393359" progId="Equation.DSMT4">
                  <p:embed/>
                </p:oleObj>
              </mc:Choice>
              <mc:Fallback>
                <p:oleObj name="Equation" r:id="rId26" imgW="215713" imgH="39335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0588" y="3423129"/>
                        <a:ext cx="6127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60"/>
          <p:cNvSpPr txBox="1">
            <a:spLocks noChangeArrowheads="1"/>
          </p:cNvSpPr>
          <p:nvPr/>
        </p:nvSpPr>
        <p:spPr bwMode="auto">
          <a:xfrm>
            <a:off x="8348963" y="3726342"/>
            <a:ext cx="38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36" name="Text Box 61"/>
          <p:cNvSpPr txBox="1">
            <a:spLocks noChangeArrowheads="1"/>
          </p:cNvSpPr>
          <p:nvPr/>
        </p:nvSpPr>
        <p:spPr bwMode="auto">
          <a:xfrm>
            <a:off x="9255425" y="3713642"/>
            <a:ext cx="1143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3,6</a:t>
            </a:r>
          </a:p>
        </p:txBody>
      </p:sp>
    </p:spTree>
    <p:extLst>
      <p:ext uri="{BB962C8B-B14F-4D97-AF65-F5344CB8AC3E}">
        <p14:creationId xmlns:p14="http://schemas.microsoft.com/office/powerpoint/2010/main" val="216806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6" grpId="0"/>
      <p:bldP spid="28" grpId="0"/>
      <p:bldP spid="31" grpId="0"/>
      <p:bldP spid="32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15C550F-DCA4-4FA8-925D-379BDA3A7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21" y="1017823"/>
            <a:ext cx="1113835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22762"/>
      </p:ext>
    </p:extLst>
  </p:cSld>
  <p:clrMapOvr>
    <a:masterClrMapping/>
  </p:clrMapOvr>
  <p:transition spd="slow" advTm="4000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920" y="1747838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1920" y="4227513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Tom and Jerry được làm lại dưới dạng live-action, kể về nguồn gốc cuộc  chiến và tình bạn mèo chuột | Tinh t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79449" y="415925"/>
            <a:ext cx="8607425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73644" y="2174876"/>
            <a:ext cx="10039678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35628" y="3320033"/>
            <a:ext cx="873355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735628" y="3962971"/>
            <a:ext cx="11456372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662603" y="4605909"/>
            <a:ext cx="11317671" cy="107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  - Nếu còn dư nữa, ta lại viết thêm vào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bên phải số dư mới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một chữ số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rồi tiếp tục chia, và có thể cứ làm như thế mãi.</a:t>
            </a:r>
          </a:p>
        </p:txBody>
      </p:sp>
    </p:spTree>
    <p:extLst>
      <p:ext uri="{BB962C8B-B14F-4D97-AF65-F5344CB8AC3E}">
        <p14:creationId xmlns:p14="http://schemas.microsoft.com/office/powerpoint/2010/main" val="42827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Nhạc phim Tom and Jer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96308" y="7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"/>
    </mc:Choice>
    <mc:Fallback xmlns="">
      <p:transition spd="slow" advTm="5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3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7664"/>
            <a:ext cx="5973852" cy="373386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640330" y="2352844"/>
            <a:ext cx="4513615" cy="4333333"/>
            <a:chOff x="-1832993" y="-58888"/>
            <a:chExt cx="5228571" cy="4333333"/>
          </a:xfrm>
        </p:grpSpPr>
        <p:sp>
          <p:nvSpPr>
            <p:cNvPr id="19" name="Flowchart: Connector 18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1E2F482-7282-4ECA-AE80-40C9AA8E1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661" y="-114416"/>
            <a:ext cx="7364606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77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3909" y="2172494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850946" y="856376"/>
            <a:ext cx="16557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3210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8663940" y="794820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321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5511722" y="856377"/>
            <a:ext cx="18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3,21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06181" y="218241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32,1 : 10 =</a:t>
            </a: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6B442-874B-44EF-8618-A122E9DDD6C4}"/>
              </a:ext>
            </a:extLst>
          </p:cNvPr>
          <p:cNvSpPr/>
          <p:nvPr/>
        </p:nvSpPr>
        <p:spPr>
          <a:xfrm>
            <a:off x="10906443" y="41277"/>
            <a:ext cx="1008062" cy="87788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18" y="2120711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72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3909" y="2172494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850946" y="856376"/>
            <a:ext cx="20238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0,2468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4932046" y="825597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2,468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8938975" y="824843"/>
            <a:ext cx="18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24,68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559641" y="238604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246,8 : 100</a:t>
            </a:r>
            <a:r>
              <a:rPr lang="vi-VN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=</a:t>
            </a: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6B442-874B-44EF-8618-A122E9DDD6C4}"/>
              </a:ext>
            </a:extLst>
          </p:cNvPr>
          <p:cNvSpPr/>
          <p:nvPr/>
        </p:nvSpPr>
        <p:spPr>
          <a:xfrm>
            <a:off x="10906443" y="41277"/>
            <a:ext cx="1008062" cy="87788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65" y="2133133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97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84664" y="2235756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5340409" y="843741"/>
            <a:ext cx="20730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41,35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1297188" y="782185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0,4135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8793480" y="812964"/>
            <a:ext cx="21129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4,135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793480" y="238604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 sz="6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413,5 : 1000 =</a:t>
            </a:r>
          </a:p>
          <a:p>
            <a:pPr algn="ctr">
              <a:defRPr/>
            </a:pP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16" y="2022157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498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545701" y="3677772"/>
            <a:ext cx="4334276" cy="2573064"/>
            <a:chOff x="7477805" y="1283866"/>
            <a:chExt cx="5324475" cy="4257675"/>
          </a:xfrm>
        </p:grpSpPr>
        <p:sp>
          <p:nvSpPr>
            <p:cNvPr id="19" name="Rectangle 18"/>
            <p:cNvSpPr/>
            <p:nvPr/>
          </p:nvSpPr>
          <p:spPr>
            <a:xfrm>
              <a:off x="8752114" y="2906486"/>
              <a:ext cx="2514600" cy="2155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805" y="1283866"/>
              <a:ext cx="5324475" cy="4257675"/>
            </a:xfrm>
            <a:prstGeom prst="rect">
              <a:avLst/>
            </a:prstGeom>
          </p:spPr>
        </p:pic>
      </p:grpSp>
      <p:pic>
        <p:nvPicPr>
          <p:cNvPr id="28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27760" y="4964304"/>
            <a:ext cx="12247519" cy="1893696"/>
          </a:xfrm>
          <a:prstGeom prst="rect">
            <a:avLst/>
          </a:prstGeom>
        </p:spPr>
      </p:pic>
      <p:pic>
        <p:nvPicPr>
          <p:cNvPr id="29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6871611" y="394640"/>
            <a:ext cx="2147317" cy="816428"/>
          </a:xfrm>
          <a:prstGeom prst="rect">
            <a:avLst/>
          </a:prstGeom>
        </p:spPr>
      </p:pic>
      <p:pic>
        <p:nvPicPr>
          <p:cNvPr id="3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1" t="-1" r="9133" b="45035"/>
          <a:stretch>
            <a:fillRect/>
          </a:stretch>
        </p:blipFill>
        <p:spPr>
          <a:xfrm>
            <a:off x="10949931" y="8912"/>
            <a:ext cx="1573763" cy="3769567"/>
          </a:xfrm>
          <a:prstGeom prst="rect">
            <a:avLst/>
          </a:prstGeom>
        </p:spPr>
      </p:pic>
      <p:pic>
        <p:nvPicPr>
          <p:cNvPr id="31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9564" y="64790"/>
            <a:ext cx="2027811" cy="77099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DDB567E-A909-4AAF-98C2-9E083085F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0550" y="-235903"/>
            <a:ext cx="12900269" cy="401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1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28AE6E0-5C4F-46EF-98F1-0D4D1276D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02" y="1014775"/>
            <a:ext cx="10370195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5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631" y="1620611"/>
            <a:ext cx="5048250" cy="448627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5303520"/>
            <a:ext cx="12247519" cy="1619376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65860" y="119842"/>
            <a:ext cx="142875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90538" indent="-490538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418398" y="95041"/>
            <a:ext cx="7670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 cái sân hình vuông có chu vi 27 m. Hỏi cạnh của sân dài bao nhiêu mét?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2013585" y="817353"/>
            <a:ext cx="49291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 thực hiện phép chia: 27 : 4 = ? (m)</a:t>
            </a:r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2013585" y="1239628"/>
            <a:ext cx="57546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Thông thường ta đặt tính rồi làm như sau:</a:t>
            </a:r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1489710" y="1811128"/>
            <a:ext cx="5143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3" name="Line 40"/>
          <p:cNvSpPr>
            <a:spLocks noChangeShapeType="1"/>
          </p:cNvSpPr>
          <p:nvPr/>
        </p:nvSpPr>
        <p:spPr bwMode="auto">
          <a:xfrm>
            <a:off x="2346960" y="1811128"/>
            <a:ext cx="0" cy="8382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" name="Line 41"/>
          <p:cNvSpPr>
            <a:spLocks noChangeShapeType="1"/>
          </p:cNvSpPr>
          <p:nvPr/>
        </p:nvSpPr>
        <p:spPr bwMode="auto">
          <a:xfrm>
            <a:off x="2346960" y="2319128"/>
            <a:ext cx="990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" name="Text Box 42"/>
          <p:cNvSpPr txBox="1">
            <a:spLocks noChangeArrowheads="1"/>
          </p:cNvSpPr>
          <p:nvPr/>
        </p:nvSpPr>
        <p:spPr bwMode="auto">
          <a:xfrm>
            <a:off x="2346960" y="1811128"/>
            <a:ext cx="5334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3870960" y="1747628"/>
            <a:ext cx="3619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27 chia 4 được 6, viết 6;</a:t>
            </a: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2346960" y="2255628"/>
            <a:ext cx="457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1651635" y="2192128"/>
            <a:ext cx="457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2516823" y="2111166"/>
            <a:ext cx="38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0" name="Text Box 47"/>
          <p:cNvSpPr txBox="1">
            <a:spLocks noChangeArrowheads="1"/>
          </p:cNvSpPr>
          <p:nvPr/>
        </p:nvSpPr>
        <p:spPr bwMode="auto">
          <a:xfrm>
            <a:off x="2013585" y="2958891"/>
            <a:ext cx="45561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Text Box 48"/>
          <p:cNvSpPr txBox="1">
            <a:spLocks noChangeArrowheads="1"/>
          </p:cNvSpPr>
          <p:nvPr/>
        </p:nvSpPr>
        <p:spPr bwMode="auto">
          <a:xfrm>
            <a:off x="2585085" y="2255628"/>
            <a:ext cx="381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Text Box 49"/>
          <p:cNvSpPr txBox="1">
            <a:spLocks noChangeArrowheads="1"/>
          </p:cNvSpPr>
          <p:nvPr/>
        </p:nvSpPr>
        <p:spPr bwMode="auto">
          <a:xfrm>
            <a:off x="3870960" y="2601703"/>
            <a:ext cx="6143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Để chia tiếp, ta viết dấu phẩy vào bên phải 6 và viết thêm chữ số 0 vào bên phải 3 để được 30.</a:t>
            </a:r>
          </a:p>
        </p:txBody>
      </p:sp>
      <p:sp>
        <p:nvSpPr>
          <p:cNvPr id="23" name="Text Box 50"/>
          <p:cNvSpPr txBox="1">
            <a:spLocks noChangeArrowheads="1"/>
          </p:cNvSpPr>
          <p:nvPr/>
        </p:nvSpPr>
        <p:spPr bwMode="auto">
          <a:xfrm>
            <a:off x="3985260" y="2179428"/>
            <a:ext cx="5410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 nhân 4 bằng 24; 27 trừ 24 bằng 3, viết 3.</a:t>
            </a: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>
            <a:off x="3966210" y="3409741"/>
            <a:ext cx="3524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30 chia 4 được 7, viết 7;</a:t>
            </a:r>
          </a:p>
        </p:txBody>
      </p:sp>
      <p:sp>
        <p:nvSpPr>
          <p:cNvPr id="25" name="Text Box 52"/>
          <p:cNvSpPr txBox="1">
            <a:spLocks noChangeArrowheads="1"/>
          </p:cNvSpPr>
          <p:nvPr/>
        </p:nvSpPr>
        <p:spPr bwMode="auto">
          <a:xfrm>
            <a:off x="3966210" y="3879641"/>
            <a:ext cx="5410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 nhân 4 bằng 28; 30 trừ 28 bằng 2, viết 2.</a:t>
            </a:r>
          </a:p>
        </p:txBody>
      </p:sp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1823085" y="2573128"/>
            <a:ext cx="381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 Box 54"/>
          <p:cNvSpPr txBox="1">
            <a:spLocks noChangeArrowheads="1"/>
          </p:cNvSpPr>
          <p:nvPr/>
        </p:nvSpPr>
        <p:spPr bwMode="auto">
          <a:xfrm>
            <a:off x="1994535" y="2573128"/>
            <a:ext cx="304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3918585" y="4387641"/>
            <a:ext cx="6170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Viết thêm chữ số 0 vào bên phải 2 được 20;</a:t>
            </a:r>
          </a:p>
        </p:txBody>
      </p:sp>
      <p:sp>
        <p:nvSpPr>
          <p:cNvPr id="29" name="Text Box 56"/>
          <p:cNvSpPr txBox="1">
            <a:spLocks noChangeArrowheads="1"/>
          </p:cNvSpPr>
          <p:nvPr/>
        </p:nvSpPr>
        <p:spPr bwMode="auto">
          <a:xfrm>
            <a:off x="2775585" y="2255628"/>
            <a:ext cx="457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Text Box 57"/>
          <p:cNvSpPr txBox="1">
            <a:spLocks noChangeArrowheads="1"/>
          </p:cNvSpPr>
          <p:nvPr/>
        </p:nvSpPr>
        <p:spPr bwMode="auto">
          <a:xfrm>
            <a:off x="3966210" y="4781341"/>
            <a:ext cx="5562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 chia 4 được 5, viết 5;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1823085" y="2192128"/>
            <a:ext cx="457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3966210" y="5170278"/>
            <a:ext cx="5791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 nhân 4 bằng 20; 20 trừ 20 bằng 0, viết 0.</a:t>
            </a:r>
          </a:p>
        </p:txBody>
      </p:sp>
      <p:sp>
        <p:nvSpPr>
          <p:cNvPr id="33" name="Text Box 61"/>
          <p:cNvSpPr txBox="1">
            <a:spLocks noChangeArrowheads="1"/>
          </p:cNvSpPr>
          <p:nvPr/>
        </p:nvSpPr>
        <p:spPr bwMode="auto">
          <a:xfrm>
            <a:off x="1143635" y="3843128"/>
            <a:ext cx="3124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Vậy: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27 : 4 =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Text Box 62"/>
          <p:cNvSpPr txBox="1">
            <a:spLocks noChangeArrowheads="1"/>
          </p:cNvSpPr>
          <p:nvPr/>
        </p:nvSpPr>
        <p:spPr bwMode="auto">
          <a:xfrm>
            <a:off x="2831148" y="3843128"/>
            <a:ext cx="762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6,75</a:t>
            </a:r>
          </a:p>
        </p:txBody>
      </p:sp>
      <p:sp>
        <p:nvSpPr>
          <p:cNvPr id="35" name="Text Box 65"/>
          <p:cNvSpPr txBox="1">
            <a:spLocks noChangeArrowheads="1"/>
          </p:cNvSpPr>
          <p:nvPr/>
        </p:nvSpPr>
        <p:spPr bwMode="auto">
          <a:xfrm>
            <a:off x="3405823" y="3847891"/>
            <a:ext cx="762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(m)</a:t>
            </a:r>
            <a:endParaRPr lang="en-US" altLang="en-US" sz="2400" b="1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5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"/>
                            </p:stCondLst>
                            <p:childTnLst>
                              <p:par>
                                <p:cTn id="1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5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"/>
                            </p:stCondLst>
                            <p:childTnLst>
                              <p:par>
                                <p:cTn id="1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4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5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9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0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4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5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</TotalTime>
  <Words>963</Words>
  <Application>Microsoft Office PowerPoint</Application>
  <PresentationFormat>Màn hình rộng</PresentationFormat>
  <Paragraphs>149</Paragraphs>
  <Slides>21</Slides>
  <Notes>0</Notes>
  <HiddenSlides>0</HiddenSlides>
  <MMClips>3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9" baseType="lpstr">
      <vt:lpstr>Calibri</vt:lpstr>
      <vt:lpstr>Times New Roman</vt:lpstr>
      <vt:lpstr>Calibri Light</vt:lpstr>
      <vt:lpstr>Arial</vt:lpstr>
      <vt:lpstr>Wingdings</vt:lpstr>
      <vt:lpstr>Office Theme</vt:lpstr>
      <vt:lpstr>Tema de Office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b) 15 : 8                 75 : 12                81 : 4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Vip1815</cp:lastModifiedBy>
  <cp:revision>14</cp:revision>
  <dcterms:created xsi:type="dcterms:W3CDTF">2021-11-11T08:04:55Z</dcterms:created>
  <dcterms:modified xsi:type="dcterms:W3CDTF">2021-11-24T02:36:16Z</dcterms:modified>
</cp:coreProperties>
</file>