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0"/>
  </p:notesMasterIdLst>
  <p:handoutMasterIdLst>
    <p:handoutMasterId r:id="rId21"/>
  </p:handoutMasterIdLst>
  <p:sldIdLst>
    <p:sldId id="445" r:id="rId3"/>
    <p:sldId id="447" r:id="rId4"/>
    <p:sldId id="448" r:id="rId5"/>
    <p:sldId id="359" r:id="rId6"/>
    <p:sldId id="455" r:id="rId7"/>
    <p:sldId id="454" r:id="rId8"/>
    <p:sldId id="453" r:id="rId9"/>
    <p:sldId id="402" r:id="rId10"/>
    <p:sldId id="449" r:id="rId11"/>
    <p:sldId id="456" r:id="rId12"/>
    <p:sldId id="451" r:id="rId13"/>
    <p:sldId id="457" r:id="rId14"/>
    <p:sldId id="450" r:id="rId15"/>
    <p:sldId id="322" r:id="rId16"/>
    <p:sldId id="458" r:id="rId17"/>
    <p:sldId id="459" r:id="rId18"/>
    <p:sldId id="460" r:id="rId19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827"/>
    <a:srgbClr val="E9F1F4"/>
    <a:srgbClr val="08332C"/>
    <a:srgbClr val="F1A533"/>
    <a:srgbClr val="6AB93E"/>
    <a:srgbClr val="278279"/>
    <a:srgbClr val="0BA789"/>
    <a:srgbClr val="0BA587"/>
    <a:srgbClr val="009944"/>
    <a:srgbClr val="70A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58" autoAdjust="0"/>
    <p:restoredTop sz="94660" autoAdjust="0"/>
  </p:normalViewPr>
  <p:slideViewPr>
    <p:cSldViewPr>
      <p:cViewPr varScale="1">
        <p:scale>
          <a:sx n="110" d="100"/>
          <a:sy n="110" d="100"/>
        </p:scale>
        <p:origin x="192" y="91"/>
      </p:cViewPr>
      <p:guideLst>
        <p:guide orient="horz" pos="207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5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74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12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3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664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339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25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3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1210" y="-139049"/>
            <a:ext cx="9076806" cy="5230766"/>
            <a:chOff x="21210" y="-139049"/>
            <a:chExt cx="9076806" cy="5230766"/>
          </a:xfrm>
        </p:grpSpPr>
        <p:sp>
          <p:nvSpPr>
            <p:cNvPr id="3" name="圆角矩形 4"/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9"/>
            <p:cNvSpPr/>
            <p:nvPr/>
          </p:nvSpPr>
          <p:spPr>
            <a:xfrm rot="12100884">
              <a:off x="21210" y="143420"/>
              <a:ext cx="782397" cy="229329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5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椭圆 9"/>
            <p:cNvSpPr/>
            <p:nvPr/>
          </p:nvSpPr>
          <p:spPr>
            <a:xfrm rot="16560661">
              <a:off x="-114101" y="38308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3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椭圆 9"/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9"/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9"/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9"/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altLang="en-US"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51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17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89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3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295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70034" y="-7620"/>
            <a:ext cx="1686878" cy="939165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59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06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11">
            <a:extLst>
              <a:ext uri="{FF2B5EF4-FFF2-40B4-BE49-F238E27FC236}">
                <a16:creationId xmlns:a16="http://schemas.microsoft.com/office/drawing/2014/main" id="{A81B3998-6E41-4781-BA16-19A92872CE04}"/>
              </a:ext>
            </a:extLst>
          </p:cNvPr>
          <p:cNvGrpSpPr/>
          <p:nvPr userDrawn="1"/>
        </p:nvGrpSpPr>
        <p:grpSpPr>
          <a:xfrm>
            <a:off x="109744" y="-87266"/>
            <a:ext cx="8924512" cy="5230766"/>
            <a:chOff x="173504" y="-139049"/>
            <a:chExt cx="8924512" cy="5230766"/>
          </a:xfrm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231BA278-C1A6-4F47-998C-89DC35D1CBFD}"/>
                </a:ext>
              </a:extLst>
            </p:cNvPr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7D18BDB3-FB29-4195-BCDF-BF37FF6B6BCB}"/>
                </a:ext>
              </a:extLst>
            </p:cNvPr>
            <p:cNvGrpSpPr/>
            <p:nvPr/>
          </p:nvGrpSpPr>
          <p:grpSpPr>
            <a:xfrm rot="12100884">
              <a:off x="841268" y="206635"/>
              <a:ext cx="817274" cy="356019"/>
              <a:chOff x="444259" y="3705449"/>
              <a:chExt cx="3605003" cy="867132"/>
            </a:xfrm>
          </p:grpSpPr>
          <p:sp>
            <p:nvSpPr>
              <p:cNvPr id="20" name="椭圆 9">
                <a:extLst>
                  <a:ext uri="{FF2B5EF4-FFF2-40B4-BE49-F238E27FC236}">
                    <a16:creationId xmlns:a16="http://schemas.microsoft.com/office/drawing/2014/main" id="{4589A69A-3B92-4266-BE72-420E082742E9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21" name="椭圆 9">
                <a:extLst>
                  <a:ext uri="{FF2B5EF4-FFF2-40B4-BE49-F238E27FC236}">
                    <a16:creationId xmlns:a16="http://schemas.microsoft.com/office/drawing/2014/main" id="{D70B7883-A5D4-4D73-B892-AEFD60DE1A70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grpSp>
          <p:nvGrpSpPr>
            <p:cNvPr id="8" name="组合 22">
              <a:extLst>
                <a:ext uri="{FF2B5EF4-FFF2-40B4-BE49-F238E27FC236}">
                  <a16:creationId xmlns:a16="http://schemas.microsoft.com/office/drawing/2014/main" id="{6997F73C-F058-45B9-8128-BF8437D530F5}"/>
                </a:ext>
              </a:extLst>
            </p:cNvPr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8" name="椭圆 9">
                <a:extLst>
                  <a:ext uri="{FF2B5EF4-FFF2-40B4-BE49-F238E27FC236}">
                    <a16:creationId xmlns:a16="http://schemas.microsoft.com/office/drawing/2014/main" id="{CA56E255-5B8D-4643-8D65-CC0B28A2CA0E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9" name="椭圆 9">
                <a:extLst>
                  <a:ext uri="{FF2B5EF4-FFF2-40B4-BE49-F238E27FC236}">
                    <a16:creationId xmlns:a16="http://schemas.microsoft.com/office/drawing/2014/main" id="{2CC6BBE1-68C7-41CB-AD0C-25264194E46F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9" name="椭圆 9">
              <a:extLst>
                <a:ext uri="{FF2B5EF4-FFF2-40B4-BE49-F238E27FC236}">
                  <a16:creationId xmlns:a16="http://schemas.microsoft.com/office/drawing/2014/main" id="{96C889FA-7DB4-4E56-B06F-4D757D17D2C8}"/>
                </a:ext>
              </a:extLst>
            </p:cNvPr>
            <p:cNvSpPr/>
            <p:nvPr/>
          </p:nvSpPr>
          <p:spPr>
            <a:xfrm rot="16560661">
              <a:off x="738370" y="471982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10" name="组合 30">
              <a:extLst>
                <a:ext uri="{FF2B5EF4-FFF2-40B4-BE49-F238E27FC236}">
                  <a16:creationId xmlns:a16="http://schemas.microsoft.com/office/drawing/2014/main" id="{1E655060-187F-43B4-9DBE-BCF7B1EC09FB}"/>
                </a:ext>
              </a:extLst>
            </p:cNvPr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id="{7107540F-373E-4F21-BCFD-82E460F85D17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7" name="椭圆 9">
                <a:extLst>
                  <a:ext uri="{FF2B5EF4-FFF2-40B4-BE49-F238E27FC236}">
                    <a16:creationId xmlns:a16="http://schemas.microsoft.com/office/drawing/2014/main" id="{6AA760AD-E04A-491C-BE41-B5C34C0CE78B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11" name="椭圆 9">
              <a:extLst>
                <a:ext uri="{FF2B5EF4-FFF2-40B4-BE49-F238E27FC236}">
                  <a16:creationId xmlns:a16="http://schemas.microsoft.com/office/drawing/2014/main" id="{E2193FFC-8E44-4FA2-9595-B44EC8599304}"/>
                </a:ext>
              </a:extLst>
            </p:cNvPr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2" name="椭圆 9">
              <a:extLst>
                <a:ext uri="{FF2B5EF4-FFF2-40B4-BE49-F238E27FC236}">
                  <a16:creationId xmlns:a16="http://schemas.microsoft.com/office/drawing/2014/main" id="{825328DB-F2FE-42CE-8873-A5A48C07068B}"/>
                </a:ext>
              </a:extLst>
            </p:cNvPr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" name="椭圆 9">
              <a:extLst>
                <a:ext uri="{FF2B5EF4-FFF2-40B4-BE49-F238E27FC236}">
                  <a16:creationId xmlns:a16="http://schemas.microsoft.com/office/drawing/2014/main" id="{FD43AD60-1DE0-45FB-AB06-E20DC1F349A2}"/>
                </a:ext>
              </a:extLst>
            </p:cNvPr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4" name="椭圆 9">
              <a:extLst>
                <a:ext uri="{FF2B5EF4-FFF2-40B4-BE49-F238E27FC236}">
                  <a16:creationId xmlns:a16="http://schemas.microsoft.com/office/drawing/2014/main" id="{F8A2025F-8195-4F7C-A193-ADEE50B49620}"/>
                </a:ext>
              </a:extLst>
            </p:cNvPr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5" name="椭圆 9">
              <a:extLst>
                <a:ext uri="{FF2B5EF4-FFF2-40B4-BE49-F238E27FC236}">
                  <a16:creationId xmlns:a16="http://schemas.microsoft.com/office/drawing/2014/main" id="{9EA98ECF-3B5B-4F33-8E1A-4870F6E045D3}"/>
                </a:ext>
              </a:extLst>
            </p:cNvPr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976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117759" y="473869"/>
            <a:ext cx="6081236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2628424"/>
            <a:ext cx="9144000" cy="25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863566" y="1065372"/>
            <a:ext cx="5416868" cy="26941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922145" y="990124"/>
            <a:ext cx="5416868" cy="2694146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149" y="0"/>
            <a:ext cx="9096851" cy="488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30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B97DE05-D52F-41A8-8CB8-9991214EB570}"/>
              </a:ext>
            </a:extLst>
          </p:cNvPr>
          <p:cNvSpPr/>
          <p:nvPr userDrawn="1"/>
        </p:nvSpPr>
        <p:spPr>
          <a:xfrm>
            <a:off x="29262" y="0"/>
            <a:ext cx="9144000" cy="5143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FDE1A63-D9B5-4092-8845-D2B3FBF39D3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0"/>
            <a:ext cx="1381269" cy="1381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BB71AA2-F861-4185-8007-871126B5B5B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0"/>
            <a:ext cx="1381269" cy="1381269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403459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225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●"/>
        <a:defRPr sz="13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●"/>
        <a:tabLst>
          <a:tab pos="1207294" algn="l"/>
          <a:tab pos="1207294" algn="l"/>
          <a:tab pos="1207294" algn="l"/>
          <a:tab pos="1207294" algn="l"/>
        </a:tabLst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●"/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225"/>
        </a:spcAft>
        <a:buFont typeface="Wingdings" panose="05000000000000000000" charset="0"/>
        <a:buChar char=""/>
        <a:defRPr sz="10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225"/>
        </a:spcAft>
        <a:buFont typeface="Arial" panose="020B0604020202020204" pitchFamily="34" charset="0"/>
        <a:buChar char="•"/>
        <a:defRPr sz="10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8.wdp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jpe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8FFA3F7-65C7-487E-98BA-4303F3E3E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b="23762"/>
          <a:stretch/>
        </p:blipFill>
        <p:spPr>
          <a:xfrm>
            <a:off x="1619672" y="-221986"/>
            <a:ext cx="7962591" cy="4130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6C3C80-33F2-4150-B12F-137D755E2E97}"/>
              </a:ext>
            </a:extLst>
          </p:cNvPr>
          <p:cNvSpPr/>
          <p:nvPr/>
        </p:nvSpPr>
        <p:spPr>
          <a:xfrm>
            <a:off x="2807566" y="1114568"/>
            <a:ext cx="5561138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iCiel Cadena" panose="02000503000000020004" pitchFamily="2" charset="0"/>
              </a:rPr>
              <a:t>Chính tả</a:t>
            </a:r>
          </a:p>
          <a:p>
            <a:pPr algn="ctr"/>
            <a:r>
              <a:rPr lang="en-US" sz="5400">
                <a:ln w="0">
                  <a:solidFill>
                    <a:sysClr val="windowText" lastClr="000000"/>
                  </a:solidFill>
                </a:ln>
                <a:solidFill>
                  <a:srgbClr val="E55827"/>
                </a:solidFill>
                <a:latin typeface="UTM Cookies" panose="02040603050506020204" pitchFamily="18" charset="0"/>
              </a:rPr>
              <a:t>Cánh cam lạc mẹ</a:t>
            </a:r>
            <a:endParaRPr lang="en-US" sz="5400" b="0" cap="none" spc="0">
              <a:ln w="0">
                <a:solidFill>
                  <a:sysClr val="windowText" lastClr="000000"/>
                </a:solidFill>
              </a:ln>
              <a:solidFill>
                <a:srgbClr val="E55827"/>
              </a:solidFill>
              <a:latin typeface="UTM Cookies" panose="02040603050506020204" pitchFamily="18" charset="0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50D72FF-1C8A-42B2-8DD5-F476583BAC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071082" y="-29229"/>
            <a:ext cx="2106490" cy="2527788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7A785667-A64C-4AB5-9DC5-2A7262944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87" b="89980" l="3150" r="93393">
                        <a14:foregroundMark x1="6368" y1="36889" x2="9278" y2="39515"/>
                        <a14:foregroundMark x1="3252" y1="37657" x2="3252" y2="37657"/>
                        <a14:foregroundMark x1="26018" y1="24606" x2="28244" y2="35030"/>
                        <a14:foregroundMark x1="28586" y1="42141" x2="31804" y2="49374"/>
                        <a14:foregroundMark x1="12633" y1="84162" x2="12633" y2="84162"/>
                        <a14:foregroundMark x1="13625" y1="84162" x2="14755" y2="85455"/>
                        <a14:foregroundMark x1="14413" y1="81899" x2="15543" y2="80202"/>
                        <a14:foregroundMark x1="11743" y1="84162" x2="11743" y2="84162"/>
                        <a14:foregroundMark x1="11743" y1="84525" x2="12735" y2="85455"/>
                        <a14:foregroundMark x1="15303" y1="84162" x2="16741" y2="87838"/>
                        <a14:foregroundMark x1="15303" y1="81899" x2="16296" y2="85333"/>
                        <a14:foregroundMark x1="34509" y1="77576" x2="36392" y2="81374"/>
                        <a14:foregroundMark x1="32694" y1="30303" x2="36837" y2="35434"/>
                        <a14:foregroundMark x1="24341" y1="29899" x2="26566" y2="33455"/>
                        <a14:foregroundMark x1="64156" y1="25414" x2="67853" y2="33576"/>
                        <a14:foregroundMark x1="70626" y1="8687" x2="70626" y2="8687"/>
                        <a14:foregroundMark x1="90722" y1="37131" x2="90722" y2="37131"/>
                        <a14:foregroundMark x1="73879" y1="24364" x2="76104" y2="32121"/>
                        <a14:foregroundMark x1="52105" y1="75475" x2="50668" y2="82182"/>
                        <a14:foregroundMark x1="78774" y1="86263" x2="86580" y2="84000"/>
                        <a14:foregroundMark x1="93393" y1="37010" x2="93393" y2="37010"/>
                        <a14:foregroundMark x1="93393" y1="34101" x2="93393" y2="34101"/>
                        <a14:foregroundMark x1="55255" y1="75071" x2="54023" y2="77576"/>
                        <a14:foregroundMark x1="77987" y1="84283" x2="77439" y2="80848"/>
                        <a14:foregroundMark x1="3150" y1="40566" x2="3150" y2="4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383720"/>
            <a:ext cx="3600400" cy="30502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95CCB0-DC20-4521-AE6C-A823490A5955}"/>
              </a:ext>
            </a:extLst>
          </p:cNvPr>
          <p:cNvSpPr/>
          <p:nvPr/>
        </p:nvSpPr>
        <p:spPr>
          <a:xfrm>
            <a:off x="4508360" y="3158032"/>
            <a:ext cx="218521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>
                <a:ln w="0"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Thực hiện: Edu five</a:t>
            </a:r>
          </a:p>
        </p:txBody>
      </p:sp>
    </p:spTree>
    <p:extLst>
      <p:ext uri="{BB962C8B-B14F-4D97-AF65-F5344CB8AC3E}">
        <p14:creationId xmlns:p14="http://schemas.microsoft.com/office/powerpoint/2010/main" val="20487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9C81E2-8115-4507-809D-DA88FAFD1EF9}"/>
              </a:ext>
            </a:extLst>
          </p:cNvPr>
          <p:cNvSpPr/>
          <p:nvPr/>
        </p:nvSpPr>
        <p:spPr>
          <a:xfrm>
            <a:off x="4363269" y="514152"/>
            <a:ext cx="30219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Tư thế ngồi viết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B52D19-8618-4C9B-A967-D494D3ACD593}"/>
              </a:ext>
            </a:extLst>
          </p:cNvPr>
          <p:cNvSpPr/>
          <p:nvPr/>
        </p:nvSpPr>
        <p:spPr>
          <a:xfrm>
            <a:off x="3355157" y="1157996"/>
            <a:ext cx="4760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Tư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ngồi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học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thoải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mái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không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gò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bó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C1682E-750A-4179-8CD8-37F30968C5FA}"/>
              </a:ext>
            </a:extLst>
          </p:cNvPr>
          <p:cNvSpPr/>
          <p:nvPr/>
        </p:nvSpPr>
        <p:spPr>
          <a:xfrm>
            <a:off x="3327194" y="1623678"/>
            <a:ext cx="5028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Khoảng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mắt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đến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vở</a:t>
            </a:r>
            <a:r>
              <a:rPr lang="en-US" sz="1800" dirty="0">
                <a:solidFill>
                  <a:srgbClr val="002060"/>
                </a:solidFill>
              </a:rPr>
              <a:t>: 25 </a:t>
            </a:r>
            <a:r>
              <a:rPr lang="en-US" sz="1800" dirty="0" err="1">
                <a:solidFill>
                  <a:srgbClr val="002060"/>
                </a:solidFill>
              </a:rPr>
              <a:t>đến</a:t>
            </a:r>
            <a:r>
              <a:rPr lang="en-US" sz="1800" dirty="0">
                <a:solidFill>
                  <a:srgbClr val="002060"/>
                </a:solidFill>
              </a:rPr>
              <a:t> 30cm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5D6188-9E26-4E9D-AAF0-6048F9C6228D}"/>
              </a:ext>
            </a:extLst>
          </p:cNvPr>
          <p:cNvSpPr/>
          <p:nvPr/>
        </p:nvSpPr>
        <p:spPr>
          <a:xfrm>
            <a:off x="3347864" y="2100459"/>
            <a:ext cx="4617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Cột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sống</a:t>
            </a:r>
            <a:r>
              <a:rPr lang="en-US" sz="1800" dirty="0">
                <a:solidFill>
                  <a:srgbClr val="002060"/>
                </a:solidFill>
              </a:rPr>
              <a:t> ở </a:t>
            </a:r>
            <a:r>
              <a:rPr lang="en-US" sz="1800" dirty="0" err="1">
                <a:solidFill>
                  <a:srgbClr val="002060"/>
                </a:solidFill>
              </a:rPr>
              <a:t>tư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thẳng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đứng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vuông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góc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với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mặt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ngồi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163AA4-20D7-4804-AEC7-F0EEF93DDE0D}"/>
              </a:ext>
            </a:extLst>
          </p:cNvPr>
          <p:cNvSpPr/>
          <p:nvPr/>
        </p:nvSpPr>
        <p:spPr>
          <a:xfrm>
            <a:off x="3327194" y="2874123"/>
            <a:ext cx="5412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Giữ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bằng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hai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vai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đặt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hai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chân</a:t>
            </a:r>
            <a:r>
              <a:rPr lang="en-US" sz="1800" dirty="0">
                <a:solidFill>
                  <a:srgbClr val="002060"/>
                </a:solidFill>
              </a:rPr>
              <a:t> song </a:t>
            </a:r>
            <a:r>
              <a:rPr lang="en-US" sz="1800" dirty="0" err="1">
                <a:solidFill>
                  <a:srgbClr val="002060"/>
                </a:solidFill>
              </a:rPr>
              <a:t>song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ED6BBB-6958-49B1-954B-845C84CFA981}"/>
              </a:ext>
            </a:extLst>
          </p:cNvPr>
          <p:cNvSpPr/>
          <p:nvPr/>
        </p:nvSpPr>
        <p:spPr>
          <a:xfrm>
            <a:off x="3337341" y="3398878"/>
            <a:ext cx="4627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2060"/>
                </a:solidFill>
              </a:rPr>
              <a:t>Không được tì sát ngực vào thành bàn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B17D0D-42C9-428B-BEF4-CDA256703E5F}"/>
              </a:ext>
            </a:extLst>
          </p:cNvPr>
          <p:cNvSpPr/>
          <p:nvPr/>
        </p:nvSpPr>
        <p:spPr>
          <a:xfrm>
            <a:off x="3347864" y="3939902"/>
            <a:ext cx="5412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Ánh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phải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đủ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ngồi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thuận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chiều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ánh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sáng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4" name="Picture 1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6C586BC-A5C3-4305-BD26-52E813751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7" y="1157996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  <p:pic>
        <p:nvPicPr>
          <p:cNvPr id="8" name="Picture 2" descr="Mẫu giấy 5 ô ly - Mẫu giấy luyện viết chữ - Download.vn">
            <a:extLst>
              <a:ext uri="{FF2B5EF4-FFF2-40B4-BE49-F238E27FC236}">
                <a16:creationId xmlns:a16="http://schemas.microsoft.com/office/drawing/2014/main" id="{815B0566-A268-4BDD-8E1B-8805845E3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rgbClr val="B8E9A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05"/>
          <a:stretch/>
        </p:blipFill>
        <p:spPr bwMode="auto">
          <a:xfrm>
            <a:off x="1312838" y="699542"/>
            <a:ext cx="6518324" cy="39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BEC6D7-7089-4A50-AC28-6DAE2513F6A3}"/>
              </a:ext>
            </a:extLst>
          </p:cNvPr>
          <p:cNvSpPr txBox="1"/>
          <p:nvPr/>
        </p:nvSpPr>
        <p:spPr>
          <a:xfrm>
            <a:off x="2296088" y="929523"/>
            <a:ext cx="5913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err="1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Thứ</a:t>
            </a:r>
            <a:r>
              <a:rPr lang="en-US" sz="2000" kern="0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     ngày     </a:t>
            </a:r>
            <a:r>
              <a:rPr lang="en-US" sz="2000" kern="0" err="1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tháng</a:t>
            </a:r>
            <a:r>
              <a:rPr lang="en-US" sz="2000" kern="0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    năm </a:t>
            </a:r>
            <a:r>
              <a:rPr lang="en-US" sz="2000" kern="0" dirty="0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82735-C819-4D13-B527-D318BB6702F7}"/>
              </a:ext>
            </a:extLst>
          </p:cNvPr>
          <p:cNvSpPr txBox="1"/>
          <p:nvPr/>
        </p:nvSpPr>
        <p:spPr>
          <a:xfrm>
            <a:off x="4211960" y="1412983"/>
            <a:ext cx="1653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Chính</a:t>
            </a:r>
            <a:r>
              <a:rPr lang="en-US" sz="2000" kern="0" dirty="0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tả</a:t>
            </a:r>
            <a:endParaRPr lang="en-US" sz="2000" kern="0" dirty="0">
              <a:solidFill>
                <a:srgbClr val="7030A0"/>
              </a:solidFill>
              <a:latin typeface="UTM Aristote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53E8CC-638C-4788-9843-D2FE6206F012}"/>
              </a:ext>
            </a:extLst>
          </p:cNvPr>
          <p:cNvCxnSpPr/>
          <p:nvPr/>
        </p:nvCxnSpPr>
        <p:spPr>
          <a:xfrm>
            <a:off x="2843808" y="2182242"/>
            <a:ext cx="0" cy="2503964"/>
          </a:xfrm>
          <a:prstGeom prst="line">
            <a:avLst/>
          </a:prstGeom>
          <a:noFill/>
          <a:ln w="38100" cap="flat" cmpd="sng" algn="ctr">
            <a:solidFill>
              <a:srgbClr val="08332C"/>
            </a:solidFill>
            <a:prstDash val="soli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50BD95-3AEA-4F72-ABF6-AA2712014428}"/>
              </a:ext>
            </a:extLst>
          </p:cNvPr>
          <p:cNvSpPr txBox="1"/>
          <p:nvPr/>
        </p:nvSpPr>
        <p:spPr>
          <a:xfrm>
            <a:off x="1763688" y="1399320"/>
            <a:ext cx="82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Lỗi</a:t>
            </a:r>
            <a:endParaRPr lang="en-US" sz="2000" kern="0" dirty="0">
              <a:solidFill>
                <a:srgbClr val="7030A0"/>
              </a:solidFill>
              <a:latin typeface="UTM Aristote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DF678B-809E-4325-BD4D-2A806BCEAD57}"/>
              </a:ext>
            </a:extLst>
          </p:cNvPr>
          <p:cNvCxnSpPr/>
          <p:nvPr/>
        </p:nvCxnSpPr>
        <p:spPr>
          <a:xfrm>
            <a:off x="1844333" y="1720766"/>
            <a:ext cx="451755" cy="0"/>
          </a:xfrm>
          <a:prstGeom prst="line">
            <a:avLst/>
          </a:prstGeom>
          <a:noFill/>
          <a:ln w="38100" cap="flat" cmpd="sng" algn="ctr">
            <a:solidFill>
              <a:srgbClr val="08332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071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370C1C-7CCC-4B04-84C5-21587C82E591}"/>
              </a:ext>
            </a:extLst>
          </p:cNvPr>
          <p:cNvSpPr/>
          <p:nvPr/>
        </p:nvSpPr>
        <p:spPr>
          <a:xfrm>
            <a:off x="3004903" y="579731"/>
            <a:ext cx="31341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Cánh cam lạc mẹ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B38DA3-D475-4488-B568-555A815A6BBF}"/>
              </a:ext>
            </a:extLst>
          </p:cNvPr>
          <p:cNvSpPr/>
          <p:nvPr/>
        </p:nvSpPr>
        <p:spPr>
          <a:xfrm>
            <a:off x="706838" y="1131590"/>
            <a:ext cx="3865161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đi lạc mẹ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Gió xô vào vườn hoang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Giữa bao nhiêu gai gó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Lũ ve sầu kêu ran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Chiều nhạt nắng trắng sương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Trời rộng xanh như bể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Tiếng cánh cam gọi mẹ 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Khản đặc trên lối mòn.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C61A45-282E-4DDA-A3FB-506A811BBC32}"/>
              </a:ext>
            </a:extLst>
          </p:cNvPr>
          <p:cNvSpPr/>
          <p:nvPr/>
        </p:nvSpPr>
        <p:spPr>
          <a:xfrm>
            <a:off x="5177936" y="1164063"/>
            <a:ext cx="3259226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Bọ dừa dừng nấu cơm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Cào cào ngưng giã gạo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Xén tóc thôi cắt 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Đều bảo nhau đi tìm.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Khu vườn hoang lặng im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Bỗng râm ran khắp lối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Có điều ai cũng nói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về nhà tôi.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F0D713-EE1D-401A-8BD0-DA074A013225}"/>
              </a:ext>
            </a:extLst>
          </p:cNvPr>
          <p:cNvSpPr/>
          <p:nvPr/>
        </p:nvSpPr>
        <p:spPr>
          <a:xfrm>
            <a:off x="6772629" y="4409410"/>
            <a:ext cx="14943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Ngân Vịnh</a:t>
            </a:r>
          </a:p>
        </p:txBody>
      </p: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45C50F-1A28-4F12-BA9E-3F59BB51481F}"/>
              </a:ext>
            </a:extLst>
          </p:cNvPr>
          <p:cNvSpPr/>
          <p:nvPr/>
        </p:nvSpPr>
        <p:spPr>
          <a:xfrm>
            <a:off x="3939453" y="303230"/>
            <a:ext cx="12650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u="sng" cap="none" spc="0">
                <a:ln w="0"/>
                <a:solidFill>
                  <a:srgbClr val="FF0000"/>
                </a:solidFill>
              </a:rPr>
              <a:t>Soát lỗi: </a:t>
            </a:r>
          </a:p>
        </p:txBody>
      </p:sp>
    </p:spTree>
    <p:extLst>
      <p:ext uri="{BB962C8B-B14F-4D97-AF65-F5344CB8AC3E}">
        <p14:creationId xmlns:p14="http://schemas.microsoft.com/office/powerpoint/2010/main" val="5485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807323" y="925803"/>
            <a:ext cx="548640" cy="361474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altLang="zh-CN" sz="1350">
              <a:solidFill>
                <a:srgbClr val="FFFFFF"/>
              </a:solidFill>
              <a:latin typeface="Arial"/>
              <a:ea typeface="字魂105号-简雅黑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863225" y="2707176"/>
            <a:ext cx="1803083" cy="106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04579" y="1848475"/>
            <a:ext cx="4334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8800">
                <a:ln>
                  <a:solidFill>
                    <a:schemeClr val="tx1"/>
                  </a:solidFill>
                </a:ln>
                <a:solidFill>
                  <a:srgbClr val="6AB93E"/>
                </a:solidFill>
                <a:latin typeface="Coiny" panose="02000903060500060000" pitchFamily="2" charset="0"/>
                <a:ea typeface="字魂105号-简雅黑"/>
              </a:rPr>
              <a:t>Bài tập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EE991A9-2D58-49C6-9223-AF0B244F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56831" y="50452"/>
            <a:ext cx="2106490" cy="2527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0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E1AEC-2DCA-4FED-AF1D-5037AF57BF42}"/>
              </a:ext>
            </a:extLst>
          </p:cNvPr>
          <p:cNvSpPr/>
          <p:nvPr/>
        </p:nvSpPr>
        <p:spPr>
          <a:xfrm>
            <a:off x="539552" y="186481"/>
            <a:ext cx="8064896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rgbClr val="FF0000"/>
                </a:solidFill>
                <a:latin typeface="iCiel Cadena" panose="02000503000000020004" pitchFamily="2" charset="0"/>
              </a:rPr>
              <a:t>Bài tập: </a:t>
            </a:r>
          </a:p>
          <a:p>
            <a:pPr algn="ctr"/>
            <a:r>
              <a:rPr lang="en-US" sz="24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Tìm chữ cái thích hợp với mỗi ngôi sao:</a:t>
            </a:r>
          </a:p>
          <a:p>
            <a:r>
              <a:rPr lang="vi-VN" sz="2400" b="0" cap="none" spc="0">
                <a:ln w="0"/>
                <a:solidFill>
                  <a:srgbClr val="00B0F0"/>
                </a:solidFill>
                <a:latin typeface="iCiel Cadena" panose="02000503000000020004" pitchFamily="2" charset="0"/>
              </a:rPr>
              <a:t>a) r, d hay gi ?</a:t>
            </a:r>
            <a:endParaRPr lang="vi-VN" b="0" cap="none" spc="0">
              <a:ln w="0"/>
              <a:solidFill>
                <a:schemeClr val="tx1"/>
              </a:solidFill>
            </a:endParaRPr>
          </a:p>
          <a:p>
            <a:pPr algn="ctr"/>
            <a:r>
              <a:rPr lang="vi-VN" sz="2000" b="1" cap="none" spc="0">
                <a:ln w="0"/>
                <a:solidFill>
                  <a:srgbClr val="FF0000"/>
                </a:solidFill>
              </a:rPr>
              <a:t>Giữa cơn hoạn nạn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Một chiếc </a:t>
            </a:r>
            <a:r>
              <a:rPr lang="vi-VN" sz="2000">
                <a:ln w="0"/>
              </a:rPr>
              <a:t>thuyền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a đến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ữa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òng sông thì bị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ò. Chỉ trong nháy mắt, thuyền đã ngập nước.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Hành khách nhốn nháo, hoảng hốt, ai nấy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a sức tát nước, cứu thuyền.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uy chỉ có một anh chàng vẫn thản nhiên, coi như không có chuyện gì xảy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a. Một người khách thấy vậy, không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ấu nổi tức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ận, bảo: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</a:t>
            </a:r>
            <a:endParaRPr lang="vi-VN" sz="2000" b="0" cap="none" spc="0">
              <a:ln w="0"/>
              <a:solidFill>
                <a:schemeClr val="tx1"/>
              </a:solidFill>
            </a:endParaRP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-  Thuyền sắp chìm xuống đáy sông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ồi, sao anh vẫn thản nhiên vậ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y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?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Anh chàng nọ trả lời :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-   Việc gì phải lo nhỉ? Thuyền này đâu có phải của tôi !</a:t>
            </a:r>
          </a:p>
          <a:p>
            <a:pPr algn="r"/>
            <a:r>
              <a:rPr lang="vi-VN" sz="1400" b="0" cap="none" spc="0">
                <a:ln w="0"/>
                <a:solidFill>
                  <a:schemeClr val="tx1"/>
                </a:solidFill>
              </a:rPr>
              <a:t>TRUYỆN VUI DÂN GIAN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293AAB5-9ED1-403F-917A-71EA4A288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5311174" y="2221493"/>
            <a:ext cx="348311" cy="34831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713550C-90E4-4720-AC84-AAB9908C20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588725" y="1614888"/>
            <a:ext cx="348311" cy="34831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0B4B4E3-AA17-43C1-8843-4242AA847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547603" y="1591465"/>
            <a:ext cx="348311" cy="34831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0DBD009-505A-40EB-9576-66DA3BF0A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4260754" y="1595753"/>
            <a:ext cx="348311" cy="34831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82B8B74-A1BC-4616-BAF5-3868250EE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206965" y="1614888"/>
            <a:ext cx="348311" cy="34831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2EC9CF2-EFBB-432B-859E-83208070D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1396282" y="2494240"/>
            <a:ext cx="348311" cy="34831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07CA28A-7AD1-4EE1-8F3D-567E6EC25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176688" y="2832097"/>
            <a:ext cx="348311" cy="34831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709A313-BDBD-4A42-97D8-4A3C9B5BE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485445" y="2813642"/>
            <a:ext cx="348311" cy="34831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0F31898-CC41-416E-A53A-249B223CF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4663103" y="3430344"/>
            <a:ext cx="348311" cy="348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F09E43-E188-4A0B-B533-65444539EE63}"/>
              </a:ext>
            </a:extLst>
          </p:cNvPr>
          <p:cNvSpPr/>
          <p:nvPr/>
        </p:nvSpPr>
        <p:spPr>
          <a:xfrm>
            <a:off x="6494058" y="2817171"/>
            <a:ext cx="38504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51168-696D-47A5-A049-0F79D1B5FF34}"/>
              </a:ext>
            </a:extLst>
          </p:cNvPr>
          <p:cNvSpPr/>
          <p:nvPr/>
        </p:nvSpPr>
        <p:spPr>
          <a:xfrm>
            <a:off x="3576547" y="1599376"/>
            <a:ext cx="38504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2C636B-F185-423C-96B1-A2AABC45607C}"/>
              </a:ext>
            </a:extLst>
          </p:cNvPr>
          <p:cNvSpPr/>
          <p:nvPr/>
        </p:nvSpPr>
        <p:spPr>
          <a:xfrm>
            <a:off x="2575907" y="1584419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D04C5-F6A8-4A2C-9306-7B90279C03C8}"/>
              </a:ext>
            </a:extLst>
          </p:cNvPr>
          <p:cNvSpPr/>
          <p:nvPr/>
        </p:nvSpPr>
        <p:spPr>
          <a:xfrm>
            <a:off x="6178714" y="1581939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A348F1-E319-4D84-A62C-B6856A623840}"/>
              </a:ext>
            </a:extLst>
          </p:cNvPr>
          <p:cNvSpPr/>
          <p:nvPr/>
        </p:nvSpPr>
        <p:spPr>
          <a:xfrm>
            <a:off x="2170207" y="2808782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14CD86-EEE9-40C6-AE94-DA7C427E8304}"/>
              </a:ext>
            </a:extLst>
          </p:cNvPr>
          <p:cNvSpPr/>
          <p:nvPr/>
        </p:nvSpPr>
        <p:spPr>
          <a:xfrm>
            <a:off x="4628160" y="3411249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2276D-CBC2-4D51-805A-2352D8E775A7}"/>
              </a:ext>
            </a:extLst>
          </p:cNvPr>
          <p:cNvSpPr/>
          <p:nvPr/>
        </p:nvSpPr>
        <p:spPr>
          <a:xfrm>
            <a:off x="1464611" y="2503972"/>
            <a:ext cx="2386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620E68-4907-4B95-B73B-A47A2EF5BFCD}"/>
              </a:ext>
            </a:extLst>
          </p:cNvPr>
          <p:cNvSpPr/>
          <p:nvPr/>
        </p:nvSpPr>
        <p:spPr>
          <a:xfrm>
            <a:off x="4340363" y="1581722"/>
            <a:ext cx="2386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37EE1F-38E7-4B0B-81A6-7A7ECE0FE96E}"/>
              </a:ext>
            </a:extLst>
          </p:cNvPr>
          <p:cNvSpPr/>
          <p:nvPr/>
        </p:nvSpPr>
        <p:spPr>
          <a:xfrm>
            <a:off x="5445520" y="2195593"/>
            <a:ext cx="2386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E1AEC-2DCA-4FED-AF1D-5037AF57BF42}"/>
              </a:ext>
            </a:extLst>
          </p:cNvPr>
          <p:cNvSpPr/>
          <p:nvPr/>
        </p:nvSpPr>
        <p:spPr>
          <a:xfrm>
            <a:off x="539552" y="555526"/>
            <a:ext cx="8064896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  <a:latin typeface="iCiel Cadena" panose="02000503000000020004" pitchFamily="2" charset="0"/>
              </a:rPr>
              <a:t>Bài tập: </a:t>
            </a:r>
          </a:p>
          <a:p>
            <a:pPr algn="ctr"/>
            <a:r>
              <a:rPr lang="en-US" sz="20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Tìm chữ cái thích hợp với mỗi ngôi sao:</a:t>
            </a:r>
          </a:p>
          <a:p>
            <a:r>
              <a:rPr lang="vi-VN" sz="2000" b="0" cap="none" spc="0">
                <a:ln w="0"/>
                <a:solidFill>
                  <a:srgbClr val="00B0F0"/>
                </a:solidFill>
                <a:latin typeface="iCiel Cadena" panose="02000503000000020004" pitchFamily="2" charset="0"/>
              </a:rPr>
              <a:t>b) o hay ô (thêm dấu thanh thích hợp) ?</a:t>
            </a:r>
          </a:p>
          <a:p>
            <a:pPr algn="ctr"/>
            <a:r>
              <a:rPr lang="vi-VN" sz="2000" b="1" cap="none" spc="0">
                <a:ln w="0"/>
                <a:solidFill>
                  <a:srgbClr val="FF0000"/>
                </a:solidFill>
                <a:latin typeface="+mj-lt"/>
              </a:rPr>
              <a:t>Cánh rừng mùa đông</a:t>
            </a:r>
          </a:p>
          <a:p>
            <a:r>
              <a:rPr lang="vi-VN" sz="2000" b="0" cap="none" spc="0">
                <a:ln w="0"/>
                <a:latin typeface="+mj-lt"/>
              </a:rPr>
              <a:t>Cánh rừng mùa đ</a:t>
            </a:r>
            <a:r>
              <a:rPr lang="en-US" sz="2000" b="0" cap="none" spc="0">
                <a:ln w="0"/>
                <a:latin typeface="+mj-lt"/>
              </a:rPr>
              <a:t>    </a:t>
            </a:r>
            <a:r>
              <a:rPr lang="vi-VN" sz="2000" b="0" cap="none" spc="0">
                <a:ln w="0"/>
                <a:latin typeface="+mj-lt"/>
              </a:rPr>
              <a:t>ng trơ trụi. Những thân cây khẳng khiu vươn nhánh cành kh</a:t>
            </a:r>
            <a:r>
              <a:rPr lang="en-US" sz="2000" b="0" cap="none" spc="0">
                <a:ln w="0"/>
                <a:latin typeface="+mj-lt"/>
              </a:rPr>
              <a:t>    </a:t>
            </a:r>
            <a:r>
              <a:rPr lang="vi-VN" sz="2000" b="0" cap="none" spc="0">
                <a:ln w="0"/>
                <a:latin typeface="+mj-lt"/>
              </a:rPr>
              <a:t>xác trên nền trời xám xịt. Trong h</a:t>
            </a:r>
            <a:r>
              <a:rPr lang="en-US" sz="200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c cây, mấy gia đình chim hoạ mi, chim g</a:t>
            </a:r>
            <a:r>
              <a:rPr lang="en-US" sz="2000" b="0" cap="none" spc="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 kiến ẩn náu. Con nào con nấy gầy xơ xác, l</a:t>
            </a:r>
            <a:r>
              <a:rPr lang="en-US" sz="2000" b="0" cap="none" spc="0">
                <a:ln w="0"/>
                <a:latin typeface="+mj-lt"/>
              </a:rPr>
              <a:t>  </a:t>
            </a:r>
            <a:r>
              <a:rPr lang="vi-VN" sz="2000" b="0" cap="none" spc="0">
                <a:ln w="0"/>
                <a:latin typeface="+mj-lt"/>
              </a:rPr>
              <a:t> đầu ra nhìn trời bằng những cặp mắt ngơ ngác buồn. Bác gấu đen nằm co quắp tr</a:t>
            </a:r>
            <a:r>
              <a:rPr lang="en-US" sz="2000" b="0" cap="none" spc="0">
                <a:ln w="0"/>
                <a:latin typeface="+mj-lt"/>
              </a:rPr>
              <a:t>  </a:t>
            </a:r>
            <a:r>
              <a:rPr lang="vi-VN" sz="2000" b="0" cap="none" spc="0">
                <a:ln w="0"/>
                <a:latin typeface="+mj-lt"/>
              </a:rPr>
              <a:t>ng hang. H</a:t>
            </a:r>
            <a:r>
              <a:rPr lang="en-US" sz="2000" b="0" cap="none" spc="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i cuối thu, bác ta béo núng nính, lông mượt, da căng tr</a:t>
            </a:r>
            <a:r>
              <a:rPr lang="en-US" sz="2000" b="0" cap="none" spc="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n như m</a:t>
            </a:r>
            <a:r>
              <a:rPr lang="en-US" sz="2000" b="0" cap="none" spc="0">
                <a:ln w="0"/>
                <a:latin typeface="+mj-lt"/>
              </a:rPr>
              <a:t>    </a:t>
            </a:r>
            <a:r>
              <a:rPr lang="vi-VN" sz="2000" b="0" cap="none" spc="0">
                <a:ln w="0"/>
                <a:latin typeface="+mj-lt"/>
              </a:rPr>
              <a:t>t trái sim chín, vậy mà bây giờ teo tóp, lông lởm chởm trông thật tội nghi</a:t>
            </a:r>
            <a:r>
              <a:rPr lang="en-US" sz="2000">
                <a:ln w="0"/>
                <a:latin typeface="+mj-lt"/>
              </a:rPr>
              <a:t>ệ</a:t>
            </a:r>
            <a:r>
              <a:rPr lang="vi-VN" sz="2000" b="0" cap="none" spc="0">
                <a:ln w="0"/>
                <a:latin typeface="+mj-lt"/>
              </a:rPr>
              <a:t>p.</a:t>
            </a:r>
          </a:p>
          <a:p>
            <a:pPr algn="r"/>
            <a:r>
              <a:rPr lang="vi-VN" sz="1400" b="0" cap="none" spc="0">
                <a:ln w="0"/>
                <a:latin typeface="+mj-lt"/>
              </a:rPr>
              <a:t>TRẦN HOÀI DƯƠNG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9CA51FF-AB62-4E18-9510-30257AE17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587788" y="1817232"/>
            <a:ext cx="348311" cy="348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B8607B-506C-4E23-9223-44171051DFF2}"/>
              </a:ext>
            </a:extLst>
          </p:cNvPr>
          <p:cNvSpPr/>
          <p:nvPr/>
        </p:nvSpPr>
        <p:spPr>
          <a:xfrm>
            <a:off x="2503872" y="1776965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ô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35DAA5A-125D-4682-A76D-C420F66CF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221085" y="2119431"/>
            <a:ext cx="348311" cy="348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29A981-8F10-4FFB-9CDA-6F575A97C77D}"/>
              </a:ext>
            </a:extLst>
          </p:cNvPr>
          <p:cNvSpPr/>
          <p:nvPr/>
        </p:nvSpPr>
        <p:spPr>
          <a:xfrm>
            <a:off x="2104878" y="2093530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ô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FC193C5-D86A-4321-8920-1DE7175DCB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244999" y="2105820"/>
            <a:ext cx="348311" cy="3483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5F5957-E771-438F-A920-F18C58C47F8D}"/>
              </a:ext>
            </a:extLst>
          </p:cNvPr>
          <p:cNvSpPr/>
          <p:nvPr/>
        </p:nvSpPr>
        <p:spPr>
          <a:xfrm>
            <a:off x="6149249" y="2086726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ố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4F57DCF-BA83-4895-A412-A7BE9F559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390104" y="2426955"/>
            <a:ext cx="348311" cy="3483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BACDA4-AFB3-407C-87B3-03C5EC65BD9C}"/>
              </a:ext>
            </a:extLst>
          </p:cNvPr>
          <p:cNvSpPr/>
          <p:nvPr/>
        </p:nvSpPr>
        <p:spPr>
          <a:xfrm>
            <a:off x="3274732" y="2397333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õ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D37EC22-909B-4E84-9298-F77746611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12560" y="2704331"/>
            <a:ext cx="348311" cy="3483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613206-9E38-41C0-8CE1-3AB8B186C937}"/>
              </a:ext>
            </a:extLst>
          </p:cNvPr>
          <p:cNvSpPr/>
          <p:nvPr/>
        </p:nvSpPr>
        <p:spPr>
          <a:xfrm>
            <a:off x="500045" y="2678433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ộ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87A82B5-8CF0-4892-8C89-438377F58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228011" y="3023457"/>
            <a:ext cx="348311" cy="3483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03B174-BF25-417C-AB8D-797277698EEB}"/>
              </a:ext>
            </a:extLst>
          </p:cNvPr>
          <p:cNvSpPr/>
          <p:nvPr/>
        </p:nvSpPr>
        <p:spPr>
          <a:xfrm>
            <a:off x="2148445" y="3000375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o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4365C22-EF55-470E-9E29-7CEED0DF5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643825" y="3008520"/>
            <a:ext cx="348311" cy="3483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17301A7-18B7-4BF7-9CEE-2CF3E9EAEEB8}"/>
              </a:ext>
            </a:extLst>
          </p:cNvPr>
          <p:cNvSpPr/>
          <p:nvPr/>
        </p:nvSpPr>
        <p:spPr>
          <a:xfrm>
            <a:off x="3543123" y="3000375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ồ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EFB8AFD-CE58-4A5C-8816-6650B7F1E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432350" y="3334124"/>
            <a:ext cx="348311" cy="34831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463D9C-A252-4C78-8A08-6A2C20475F9F}"/>
              </a:ext>
            </a:extLst>
          </p:cNvPr>
          <p:cNvSpPr/>
          <p:nvPr/>
        </p:nvSpPr>
        <p:spPr>
          <a:xfrm>
            <a:off x="2361449" y="3298120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ò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61007EB7-E0FA-4104-9BAA-9040F67B6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583353" y="3364265"/>
            <a:ext cx="348311" cy="3483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7FFB7C-75EB-4FC9-97E9-F48168CD8029}"/>
              </a:ext>
            </a:extLst>
          </p:cNvPr>
          <p:cNvSpPr/>
          <p:nvPr/>
        </p:nvSpPr>
        <p:spPr>
          <a:xfrm>
            <a:off x="3530786" y="3298120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ộ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292BB3-A8E5-44E2-A215-6BC96B5E2218}"/>
              </a:ext>
            </a:extLst>
          </p:cNvPr>
          <p:cNvSpPr/>
          <p:nvPr/>
        </p:nvSpPr>
        <p:spPr>
          <a:xfrm>
            <a:off x="2843808" y="553269"/>
            <a:ext cx="37994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Coiny" panose="02000903060500060000" pitchFamily="2" charset="0"/>
              </a:rPr>
              <a:t>DẶN DÒ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DB91825-CBFA-4EBA-A47F-E471182D8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9632" y="1563638"/>
            <a:ext cx="720080" cy="6921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A5F6DF-5051-4368-BA3C-FD9E54450DC9}"/>
              </a:ext>
            </a:extLst>
          </p:cNvPr>
          <p:cNvSpPr/>
          <p:nvPr/>
        </p:nvSpPr>
        <p:spPr>
          <a:xfrm>
            <a:off x="2194990" y="1671040"/>
            <a:ext cx="5689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cap="none" spc="0">
                <a:ln w="0"/>
                <a:solidFill>
                  <a:srgbClr val="E55827"/>
                </a:solidFill>
                <a:latin typeface="UTM Cookies" panose="02040603050506020204" pitchFamily="18" charset="0"/>
              </a:rPr>
              <a:t>Sửa lại các lỗi sai (nếu có)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37CB1-AB43-4C81-967C-756A8421A1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9632" y="2733769"/>
            <a:ext cx="720080" cy="692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75BCDA-9C82-460E-AAEA-AD3B311B671A}"/>
              </a:ext>
            </a:extLst>
          </p:cNvPr>
          <p:cNvSpPr txBox="1"/>
          <p:nvPr/>
        </p:nvSpPr>
        <p:spPr>
          <a:xfrm>
            <a:off x="2195736" y="2758518"/>
            <a:ext cx="6696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 w="0"/>
                <a:solidFill>
                  <a:srgbClr val="E55827"/>
                </a:solidFill>
                <a:effectLst/>
                <a:uLnTx/>
                <a:uFillTx/>
                <a:latin typeface="UTM Cookies" panose="02040603050506020204" pitchFamily="18" charset="0"/>
                <a:ea typeface="Microsoft YaHei"/>
              </a:rPr>
              <a:t>Chuẩn bị: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 w="0"/>
                <a:solidFill>
                  <a:schemeClr val="accent2"/>
                </a:solidFill>
                <a:effectLst/>
                <a:uLnTx/>
                <a:uFillTx/>
                <a:latin typeface="UTM Cookies" panose="02040603050506020204" pitchFamily="18" charset="0"/>
                <a:ea typeface="Microsoft YaHei"/>
              </a:rPr>
              <a:t>Nghe - viết: Trí dũng song toàn</a:t>
            </a:r>
            <a:endParaRPr lang="en-US" sz="200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292BB3-A8E5-44E2-A215-6BC96B5E2218}"/>
              </a:ext>
            </a:extLst>
          </p:cNvPr>
          <p:cNvSpPr/>
          <p:nvPr/>
        </p:nvSpPr>
        <p:spPr>
          <a:xfrm>
            <a:off x="316781" y="843558"/>
            <a:ext cx="83054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Coiny" panose="02000903060500060000" pitchFamily="2" charset="0"/>
              </a:rPr>
              <a:t>TẠM BIỆT CÁC EM</a:t>
            </a:r>
          </a:p>
        </p:txBody>
      </p:sp>
      <p:pic>
        <p:nvPicPr>
          <p:cNvPr id="8" name="Picture 7" descr="A group of toy figures&#10;&#10;Description automatically generated with low confidence">
            <a:extLst>
              <a:ext uri="{FF2B5EF4-FFF2-40B4-BE49-F238E27FC236}">
                <a16:creationId xmlns:a16="http://schemas.microsoft.com/office/drawing/2014/main" id="{E0AC8259-69B2-48E8-B686-AFFB7D69F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1707654"/>
            <a:ext cx="8100392" cy="33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1760C913-307B-4962-AA78-A281D59C0B3C}"/>
              </a:ext>
            </a:extLst>
          </p:cNvPr>
          <p:cNvSpPr txBox="1"/>
          <p:nvPr/>
        </p:nvSpPr>
        <p:spPr>
          <a:xfrm>
            <a:off x="1691680" y="112052"/>
            <a:ext cx="6143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4800" b="1" spc="450">
                <a:solidFill>
                  <a:srgbClr val="FF0066"/>
                </a:solidFill>
                <a:latin typeface="iCiel Cadena" panose="02000503000000020004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YÊU CẦU CẦN ĐẠT</a:t>
            </a:r>
            <a:endParaRPr lang="zh-CN" altLang="en-US" sz="4800" b="1" spc="450" dirty="0">
              <a:solidFill>
                <a:srgbClr val="FF0066"/>
              </a:solidFill>
              <a:latin typeface="iCiel Cadena" panose="02000503000000020004" pitchFamily="2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15088" y="1045639"/>
            <a:ext cx="5441175" cy="875404"/>
            <a:chOff x="2867282" y="1695672"/>
            <a:chExt cx="7254900" cy="1167207"/>
          </a:xfrm>
        </p:grpSpPr>
        <p:sp>
          <p:nvSpPr>
            <p:cNvPr id="3" name="Rounded Rectangle 2"/>
            <p:cNvSpPr/>
            <p:nvPr/>
          </p:nvSpPr>
          <p:spPr>
            <a:xfrm>
              <a:off x="2867282" y="1695672"/>
              <a:ext cx="7243381" cy="11672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400">
                <a:solidFill>
                  <a:srgbClr val="002060"/>
                </a:solidFill>
                <a:latin typeface="UTM Avo" panose="020406030505060202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9">
              <a:extLst>
                <a:ext uri="{FF2B5EF4-FFF2-40B4-BE49-F238E27FC236}">
                  <a16:creationId xmlns:a16="http://schemas.microsoft.com/office/drawing/2014/main" id="{6BAB6E43-4BF5-4A90-A051-2DE616529B90}"/>
                </a:ext>
              </a:extLst>
            </p:cNvPr>
            <p:cNvSpPr txBox="1"/>
            <p:nvPr/>
          </p:nvSpPr>
          <p:spPr>
            <a:xfrm>
              <a:off x="2980205" y="1744552"/>
              <a:ext cx="7141977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>
                  <a:solidFill>
                    <a:srgbClr val="002060"/>
                  </a:solidFill>
                  <a:latin typeface="UTM Avo" panose="020406030505060202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Viết đúng bài chính tả, không mắc quá 5 lỗi trong bài.</a:t>
              </a:r>
              <a:endParaRPr lang="vi-VN" sz="2400" ker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B03E57-DF7E-44CD-8859-4A0E1B7E8B62}"/>
              </a:ext>
            </a:extLst>
          </p:cNvPr>
          <p:cNvGrpSpPr/>
          <p:nvPr/>
        </p:nvGrpSpPr>
        <p:grpSpPr>
          <a:xfrm>
            <a:off x="2132367" y="2119458"/>
            <a:ext cx="5466242" cy="875405"/>
            <a:chOff x="2132367" y="2119458"/>
            <a:chExt cx="5466242" cy="875405"/>
          </a:xfrm>
        </p:grpSpPr>
        <p:sp>
          <p:nvSpPr>
            <p:cNvPr id="19" name="Rounded Rectangle 18"/>
            <p:cNvSpPr/>
            <p:nvPr/>
          </p:nvSpPr>
          <p:spPr>
            <a:xfrm>
              <a:off x="2132367" y="2119458"/>
              <a:ext cx="5432536" cy="8754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>
                <a:solidFill>
                  <a:srgbClr val="002060"/>
                </a:solidFill>
                <a:latin typeface="UTM Avo" panose="020406030505060202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20">
              <a:extLst>
                <a:ext uri="{FF2B5EF4-FFF2-40B4-BE49-F238E27FC236}">
                  <a16:creationId xmlns:a16="http://schemas.microsoft.com/office/drawing/2014/main" id="{DD9D88E2-526F-4394-934A-EC58067611E5}"/>
                </a:ext>
              </a:extLst>
            </p:cNvPr>
            <p:cNvSpPr txBox="1"/>
            <p:nvPr/>
          </p:nvSpPr>
          <p:spPr>
            <a:xfrm>
              <a:off x="2208420" y="2340619"/>
              <a:ext cx="5390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>
                  <a:solidFill>
                    <a:srgbClr val="002060"/>
                  </a:solidFill>
                  <a:latin typeface="UTM Avo" panose="020406030505060202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Trình bày đúng hình thức bài thơ.</a:t>
              </a:r>
              <a:endParaRPr lang="vi-VN" sz="2400" kern="0">
                <a:solidFill>
                  <a:srgbClr val="002060"/>
                </a:solidFill>
                <a:latin typeface="Times New Roman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07517" y="3243376"/>
            <a:ext cx="5992649" cy="875405"/>
            <a:chOff x="2867282" y="4643551"/>
            <a:chExt cx="7990198" cy="1167207"/>
          </a:xfrm>
        </p:grpSpPr>
        <p:sp>
          <p:nvSpPr>
            <p:cNvPr id="20" name="Rounded Rectangle 19"/>
            <p:cNvSpPr/>
            <p:nvPr/>
          </p:nvSpPr>
          <p:spPr>
            <a:xfrm>
              <a:off x="2867282" y="4643551"/>
              <a:ext cx="7243381" cy="11672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400">
                <a:solidFill>
                  <a:srgbClr val="002060"/>
                </a:solidFill>
                <a:latin typeface="UTM Avo" panose="020406030505060202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6647D842-6D70-4B89-AA0A-93A659DCCA5A}"/>
                </a:ext>
              </a:extLst>
            </p:cNvPr>
            <p:cNvSpPr txBox="1"/>
            <p:nvPr/>
          </p:nvSpPr>
          <p:spPr>
            <a:xfrm>
              <a:off x="2895118" y="4944984"/>
              <a:ext cx="7962362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>
                  <a:solidFill>
                    <a:srgbClr val="002060"/>
                  </a:solidFill>
                  <a:latin typeface="UTM Avo" panose="020406030505060202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Làm được bài tập 2 a/b</a:t>
              </a:r>
              <a:endParaRPr lang="vi-VN" sz="2400" ker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61E9B3-2328-4FD1-8A87-D6A9C527A8A7}"/>
              </a:ext>
            </a:extLst>
          </p:cNvPr>
          <p:cNvGrpSpPr/>
          <p:nvPr/>
        </p:nvGrpSpPr>
        <p:grpSpPr>
          <a:xfrm>
            <a:off x="1025336" y="982776"/>
            <a:ext cx="896478" cy="1053446"/>
            <a:chOff x="1025336" y="982776"/>
            <a:chExt cx="896478" cy="10534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64F374-E0CB-443D-B6FA-8A1825D64069}"/>
                </a:ext>
              </a:extLst>
            </p:cNvPr>
            <p:cNvGrpSpPr/>
            <p:nvPr/>
          </p:nvGrpSpPr>
          <p:grpSpPr>
            <a:xfrm>
              <a:off x="1025336" y="982776"/>
              <a:ext cx="885201" cy="844517"/>
              <a:chOff x="1025336" y="989984"/>
              <a:chExt cx="885201" cy="844517"/>
            </a:xfrm>
          </p:grpSpPr>
          <p:sp>
            <p:nvSpPr>
              <p:cNvPr id="10" name="文本框 44"/>
              <p:cNvSpPr txBox="1"/>
              <p:nvPr/>
            </p:nvSpPr>
            <p:spPr>
              <a:xfrm>
                <a:off x="1269171" y="1017449"/>
                <a:ext cx="6413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altLang="zh-CN" sz="2400" b="1" dirty="0">
                    <a:solidFill>
                      <a:srgbClr val="000000"/>
                    </a:solidFill>
                    <a:latin typeface="Coiny" panose="02000903060500060000" pitchFamily="2" charset="0"/>
                    <a:ea typeface="汉堡包手机字体" panose="020B0604000101010104" pitchFamily="34" charset="-122"/>
                    <a:cs typeface="字魂105号-简雅黑"/>
                    <a:sym typeface="+mn-lt"/>
                  </a:rPr>
                  <a:t>01</a:t>
                </a:r>
                <a:endParaRPr lang="zh-CN" altLang="en-US" sz="33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endParaRPr>
              </a:p>
            </p:txBody>
          </p:sp>
          <p:sp>
            <p:nvSpPr>
              <p:cNvPr id="11" name="椭圆 28">
                <a:extLst>
                  <a:ext uri="{FF2B5EF4-FFF2-40B4-BE49-F238E27FC236}">
                    <a16:creationId xmlns:a16="http://schemas.microsoft.com/office/drawing/2014/main" id="{7FFA4974-44A3-489B-9E3E-A6B47C4F5B0F}"/>
                  </a:ext>
                </a:extLst>
              </p:cNvPr>
              <p:cNvSpPr/>
              <p:nvPr/>
            </p:nvSpPr>
            <p:spPr>
              <a:xfrm>
                <a:off x="1025336" y="989984"/>
                <a:ext cx="879688" cy="844517"/>
              </a:xfrm>
              <a:prstGeom prst="ellipse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srgbClr val="FFFFFF"/>
                  </a:solidFill>
                  <a:latin typeface="Arial"/>
                  <a:ea typeface="字魂105号-简雅黑"/>
                  <a:cs typeface="字魂105号-简雅黑"/>
                  <a:sym typeface="+mn-lt"/>
                </a:endParaRPr>
              </a:p>
            </p:txBody>
          </p:sp>
        </p:grpSp>
        <p:pic>
          <p:nvPicPr>
            <p:cNvPr id="15" name="图片 29">
              <a:extLst>
                <a:ext uri="{FF2B5EF4-FFF2-40B4-BE49-F238E27FC236}">
                  <a16:creationId xmlns:a16="http://schemas.microsoft.com/office/drawing/2014/main" id="{97E41833-CC95-4D6B-90EA-86981A68F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2" t="19793" r="23059" b="18981"/>
            <a:stretch>
              <a:fillRect/>
            </a:stretch>
          </p:blipFill>
          <p:spPr>
            <a:xfrm rot="11792925">
              <a:off x="1183735" y="1246959"/>
              <a:ext cx="738079" cy="7892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93A53-F4A9-4B60-A6EA-E6617E837AE6}"/>
              </a:ext>
            </a:extLst>
          </p:cNvPr>
          <p:cNvGrpSpPr/>
          <p:nvPr/>
        </p:nvGrpSpPr>
        <p:grpSpPr>
          <a:xfrm>
            <a:off x="975844" y="2144144"/>
            <a:ext cx="902438" cy="990317"/>
            <a:chOff x="1008099" y="2141142"/>
            <a:chExt cx="902438" cy="990317"/>
          </a:xfrm>
        </p:grpSpPr>
        <p:sp>
          <p:nvSpPr>
            <p:cNvPr id="8" name="椭圆 22">
              <a:extLst>
                <a:ext uri="{FF2B5EF4-FFF2-40B4-BE49-F238E27FC236}">
                  <a16:creationId xmlns:a16="http://schemas.microsoft.com/office/drawing/2014/main" id="{4A72E58C-7A9C-4960-A31D-1C8C6303C384}"/>
                </a:ext>
              </a:extLst>
            </p:cNvPr>
            <p:cNvSpPr/>
            <p:nvPr/>
          </p:nvSpPr>
          <p:spPr>
            <a:xfrm>
              <a:off x="1579554" y="2751284"/>
              <a:ext cx="325610" cy="325610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r>
                <a:rPr lang="en-US" altLang="zh-CN" sz="1650" kern="0" dirty="0">
                  <a:solidFill>
                    <a:prstClr val="white"/>
                  </a:solidFill>
                  <a:latin typeface="Times New Roman"/>
                  <a:ea typeface="字魂47号-三分行楷"/>
                </a:rPr>
                <a:t>2</a:t>
              </a:r>
              <a:endParaRPr lang="zh-CN" altLang="en-US" sz="1650" kern="0" dirty="0">
                <a:solidFill>
                  <a:prstClr val="white"/>
                </a:solidFill>
                <a:latin typeface="Times New Roman"/>
                <a:ea typeface="字魂47号-三分行楷"/>
              </a:endParaRPr>
            </a:p>
          </p:txBody>
        </p:sp>
        <p:sp>
          <p:nvSpPr>
            <p:cNvPr id="16" name="椭圆 30">
              <a:extLst>
                <a:ext uri="{FF2B5EF4-FFF2-40B4-BE49-F238E27FC236}">
                  <a16:creationId xmlns:a16="http://schemas.microsoft.com/office/drawing/2014/main" id="{AFE84337-5275-45CD-9FA0-915BA333A029}"/>
                </a:ext>
              </a:extLst>
            </p:cNvPr>
            <p:cNvSpPr/>
            <p:nvPr/>
          </p:nvSpPr>
          <p:spPr>
            <a:xfrm>
              <a:off x="1008099" y="2141142"/>
              <a:ext cx="902438" cy="814902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Arial"/>
                <a:ea typeface="字魂105号-简雅黑"/>
                <a:cs typeface="字魂105号-简雅黑"/>
                <a:sym typeface="+mn-lt"/>
              </a:endParaRPr>
            </a:p>
          </p:txBody>
        </p:sp>
        <p:pic>
          <p:nvPicPr>
            <p:cNvPr id="17" name="图片 33">
              <a:extLst>
                <a:ext uri="{FF2B5EF4-FFF2-40B4-BE49-F238E27FC236}">
                  <a16:creationId xmlns:a16="http://schemas.microsoft.com/office/drawing/2014/main" id="{98A88334-DDA7-42D3-B86E-3EBBEA7B9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7" t="18291" r="29573" b="19558"/>
            <a:stretch>
              <a:fillRect/>
            </a:stretch>
          </p:blipFill>
          <p:spPr>
            <a:xfrm rot="16200000">
              <a:off x="1118147" y="2452646"/>
              <a:ext cx="694066" cy="663560"/>
            </a:xfrm>
            <a:prstGeom prst="rect">
              <a:avLst/>
            </a:prstGeom>
          </p:spPr>
        </p:pic>
        <p:sp>
          <p:nvSpPr>
            <p:cNvPr id="18" name="文本框 36">
              <a:extLst>
                <a:ext uri="{FF2B5EF4-FFF2-40B4-BE49-F238E27FC236}">
                  <a16:creationId xmlns:a16="http://schemas.microsoft.com/office/drawing/2014/main" id="{86D4BE19-D737-4BA4-8F86-19BBD3F1F339}"/>
                </a:ext>
              </a:extLst>
            </p:cNvPr>
            <p:cNvSpPr txBox="1"/>
            <p:nvPr/>
          </p:nvSpPr>
          <p:spPr>
            <a:xfrm>
              <a:off x="1198955" y="2166630"/>
              <a:ext cx="657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CN" sz="24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rPr>
                <a:t>02</a:t>
              </a:r>
              <a:endParaRPr lang="zh-CN" altLang="en-US" sz="2400" b="1" dirty="0">
                <a:solidFill>
                  <a:srgbClr val="000000"/>
                </a:solidFill>
                <a:latin typeface="Coiny" panose="02000903060500060000" pitchFamily="2" charset="0"/>
                <a:ea typeface="汉堡包手机字体" panose="020B0604000101010104" pitchFamily="34" charset="-122"/>
                <a:cs typeface="字魂105号-简雅黑"/>
                <a:sym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11A5F4-C933-4EE2-AA37-3A396010AAB5}"/>
              </a:ext>
            </a:extLst>
          </p:cNvPr>
          <p:cNvGrpSpPr/>
          <p:nvPr/>
        </p:nvGrpSpPr>
        <p:grpSpPr>
          <a:xfrm>
            <a:off x="1007288" y="3343528"/>
            <a:ext cx="895672" cy="984676"/>
            <a:chOff x="1007288" y="3343528"/>
            <a:chExt cx="895672" cy="984676"/>
          </a:xfrm>
        </p:grpSpPr>
        <p:sp>
          <p:nvSpPr>
            <p:cNvPr id="22" name="椭圆 31">
              <a:extLst>
                <a:ext uri="{FF2B5EF4-FFF2-40B4-BE49-F238E27FC236}">
                  <a16:creationId xmlns:a16="http://schemas.microsoft.com/office/drawing/2014/main" id="{2EF1D41F-3D1B-450F-AA54-D610078B7D05}"/>
                </a:ext>
              </a:extLst>
            </p:cNvPr>
            <p:cNvSpPr/>
            <p:nvPr/>
          </p:nvSpPr>
          <p:spPr>
            <a:xfrm>
              <a:off x="1007288" y="3343528"/>
              <a:ext cx="895672" cy="775253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Arial"/>
                <a:ea typeface="字魂105号-简雅黑"/>
                <a:cs typeface="字魂105号-简雅黑"/>
                <a:sym typeface="+mn-lt"/>
              </a:endParaRPr>
            </a:p>
          </p:txBody>
        </p:sp>
        <p:pic>
          <p:nvPicPr>
            <p:cNvPr id="23" name="图片 34">
              <a:extLst>
                <a:ext uri="{FF2B5EF4-FFF2-40B4-BE49-F238E27FC236}">
                  <a16:creationId xmlns:a16="http://schemas.microsoft.com/office/drawing/2014/main" id="{B1EDEA63-4533-41E4-B26B-08FBC7586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7" t="12799" r="17775" b="22188"/>
            <a:stretch>
              <a:fillRect/>
            </a:stretch>
          </p:blipFill>
          <p:spPr>
            <a:xfrm rot="14837060">
              <a:off x="1077058" y="3596405"/>
              <a:ext cx="720581" cy="743018"/>
            </a:xfrm>
            <a:prstGeom prst="rect">
              <a:avLst/>
            </a:prstGeom>
          </p:spPr>
        </p:pic>
        <p:sp>
          <p:nvSpPr>
            <p:cNvPr id="24" name="文本框 38">
              <a:extLst>
                <a:ext uri="{FF2B5EF4-FFF2-40B4-BE49-F238E27FC236}">
                  <a16:creationId xmlns:a16="http://schemas.microsoft.com/office/drawing/2014/main" id="{A6A24652-FF55-4C68-A063-6FB1B4C2C590}"/>
                </a:ext>
              </a:extLst>
            </p:cNvPr>
            <p:cNvSpPr txBox="1"/>
            <p:nvPr/>
          </p:nvSpPr>
          <p:spPr>
            <a:xfrm>
              <a:off x="1211845" y="3362682"/>
              <a:ext cx="653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CN" sz="24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rPr>
                <a:t>03</a:t>
              </a:r>
              <a:endParaRPr lang="zh-CN" altLang="en-US" sz="2400" b="1" dirty="0">
                <a:solidFill>
                  <a:srgbClr val="000000"/>
                </a:solidFill>
                <a:latin typeface="Coiny" panose="02000903060500060000" pitchFamily="2" charset="0"/>
                <a:ea typeface="汉堡包手机字体" panose="020B0604000101010104" pitchFamily="34" charset="-122"/>
                <a:cs typeface="字魂105号-简雅黑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1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807323" y="925803"/>
            <a:ext cx="548640" cy="361474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altLang="zh-CN" sz="1350">
              <a:solidFill>
                <a:srgbClr val="FFFFFF"/>
              </a:solidFill>
              <a:latin typeface="Arial"/>
              <a:ea typeface="字魂105号-简雅黑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863225" y="2707176"/>
            <a:ext cx="1803083" cy="106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11760" y="1417588"/>
            <a:ext cx="44470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7200">
                <a:ln>
                  <a:solidFill>
                    <a:schemeClr val="tx1"/>
                  </a:solidFill>
                </a:ln>
                <a:solidFill>
                  <a:srgbClr val="6AB93E"/>
                </a:solidFill>
                <a:latin typeface="Coiny" panose="02000903060500060000" pitchFamily="2" charset="0"/>
                <a:ea typeface="字魂105号-简雅黑"/>
              </a:rPr>
              <a:t>Tìm hiểu </a:t>
            </a:r>
          </a:p>
          <a:p>
            <a:pPr algn="ctr" defTabSz="685800"/>
            <a:r>
              <a:rPr lang="en-GB" sz="7200">
                <a:ln>
                  <a:solidFill>
                    <a:schemeClr val="tx1"/>
                  </a:solidFill>
                </a:ln>
                <a:solidFill>
                  <a:srgbClr val="6AB93E"/>
                </a:solidFill>
                <a:latin typeface="Coiny" panose="02000903060500060000" pitchFamily="2" charset="0"/>
                <a:ea typeface="字魂105号-简雅黑"/>
              </a:rPr>
              <a:t>bài viết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EE991A9-2D58-49C6-9223-AF0B244F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809979" y="23383"/>
            <a:ext cx="2106490" cy="2527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8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370C1C-7CCC-4B04-84C5-21587C82E591}"/>
              </a:ext>
            </a:extLst>
          </p:cNvPr>
          <p:cNvSpPr/>
          <p:nvPr/>
        </p:nvSpPr>
        <p:spPr>
          <a:xfrm>
            <a:off x="2637014" y="326139"/>
            <a:ext cx="38699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Cánh cam lạc mẹ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B38DA3-D475-4488-B568-555A815A6BBF}"/>
              </a:ext>
            </a:extLst>
          </p:cNvPr>
          <p:cNvSpPr/>
          <p:nvPr/>
        </p:nvSpPr>
        <p:spPr>
          <a:xfrm>
            <a:off x="706838" y="1131590"/>
            <a:ext cx="3865161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đi lạc mẹ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Gió xô vào vườn hoang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Giữa bao nhiêu gai gó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Lũ ve sầu kêu ran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Chiều nhạt nắng trắng sương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Trời rộng xanh như bể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Tiếng cánh cam gọi mẹ 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Khản đặc trên lối mòn.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C61A45-282E-4DDA-A3FB-506A811BBC32}"/>
              </a:ext>
            </a:extLst>
          </p:cNvPr>
          <p:cNvSpPr/>
          <p:nvPr/>
        </p:nvSpPr>
        <p:spPr>
          <a:xfrm>
            <a:off x="5177936" y="1164063"/>
            <a:ext cx="3259226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Bọ dừa dừng nấu cơm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Cào cào ngưng giã gạo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Xén tóc thôi cắt 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Đều bảo nhau đi tìm.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Khu vườn hoang lặng im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Bỗng râm ran khắp lối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Có điều ai cũng nói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về nhà tôi.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F0D713-EE1D-401A-8BD0-DA074A013225}"/>
              </a:ext>
            </a:extLst>
          </p:cNvPr>
          <p:cNvSpPr/>
          <p:nvPr/>
        </p:nvSpPr>
        <p:spPr>
          <a:xfrm>
            <a:off x="6772629" y="4409410"/>
            <a:ext cx="14943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Ngân Vịnh</a:t>
            </a:r>
          </a:p>
        </p:txBody>
      </p: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370C1C-7CCC-4B04-84C5-21587C82E591}"/>
              </a:ext>
            </a:extLst>
          </p:cNvPr>
          <p:cNvSpPr/>
          <p:nvPr/>
        </p:nvSpPr>
        <p:spPr>
          <a:xfrm>
            <a:off x="3131840" y="411510"/>
            <a:ext cx="27494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Cánh cam</a:t>
            </a:r>
          </a:p>
        </p:txBody>
      </p: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  <p:pic>
        <p:nvPicPr>
          <p:cNvPr id="1026" name="Picture 2" descr="Bọ cánh cam (bọ rùa) ăn gì? Bọ cánh cam có hại không?">
            <a:extLst>
              <a:ext uri="{FF2B5EF4-FFF2-40B4-BE49-F238E27FC236}">
                <a16:creationId xmlns:a16="http://schemas.microsoft.com/office/drawing/2014/main" id="{75D203FF-C506-4FAC-B21F-A6505F21A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9622"/>
            <a:ext cx="3951055" cy="27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 Bọ cánh cam ý tưởng | bọ rùa, côn trùng, động vật">
            <a:extLst>
              <a:ext uri="{FF2B5EF4-FFF2-40B4-BE49-F238E27FC236}">
                <a16:creationId xmlns:a16="http://schemas.microsoft.com/office/drawing/2014/main" id="{D22585EA-7CCF-4A20-BDD7-F38CE6989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8" y="1424267"/>
            <a:ext cx="4369668" cy="27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13FA9B-6EAB-4935-A3C1-51C453815BC1}"/>
              </a:ext>
            </a:extLst>
          </p:cNvPr>
          <p:cNvSpPr txBox="1"/>
          <p:nvPr/>
        </p:nvSpPr>
        <p:spPr>
          <a:xfrm>
            <a:off x="5076056" y="1242507"/>
            <a:ext cx="3442949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/>
              <a:t>Bọ rùa hay Cánh cam là tên của một họ trong bộ cánh cứng</a:t>
            </a:r>
            <a:r>
              <a:rPr lang="en-US"/>
              <a:t>, </a:t>
            </a:r>
            <a:r>
              <a:rPr lang="vi-VN"/>
              <a:t>thuộc lớp sâu bọ</a:t>
            </a:r>
            <a:r>
              <a:rPr lang="en-US"/>
              <a:t>. </a:t>
            </a:r>
          </a:p>
          <a:p>
            <a:pPr>
              <a:lnSpc>
                <a:spcPct val="150000"/>
              </a:lnSpc>
            </a:pPr>
            <a:r>
              <a:rPr lang="vi-VN"/>
              <a:t>Bọ rùa gồm tới trên 6000 loài khác nhau đã được mô tả, phân bố rộng khắp trên toàn thế giới, đặc biệt phong phú ở vùng nhiệt đới, trong đó có Việt Nam.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E678693-B7C0-48FA-8688-C4BD78483F17}"/>
              </a:ext>
            </a:extLst>
          </p:cNvPr>
          <p:cNvGrpSpPr/>
          <p:nvPr/>
        </p:nvGrpSpPr>
        <p:grpSpPr>
          <a:xfrm>
            <a:off x="971600" y="339502"/>
            <a:ext cx="7920880" cy="1656184"/>
            <a:chOff x="2411760" y="483518"/>
            <a:chExt cx="6408712" cy="28083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F4B3DA-DD7E-46A0-911D-130171528D71}"/>
                </a:ext>
              </a:extLst>
            </p:cNvPr>
            <p:cNvGrpSpPr/>
            <p:nvPr/>
          </p:nvGrpSpPr>
          <p:grpSpPr>
            <a:xfrm>
              <a:off x="2411760" y="483518"/>
              <a:ext cx="6408712" cy="2808312"/>
              <a:chOff x="2391009" y="483518"/>
              <a:chExt cx="6408712" cy="2808312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0CE52DC-BF0B-442A-9578-9B595718FE2D}"/>
                  </a:ext>
                </a:extLst>
              </p:cNvPr>
              <p:cNvSpPr/>
              <p:nvPr/>
            </p:nvSpPr>
            <p:spPr>
              <a:xfrm>
                <a:off x="2391009" y="483518"/>
                <a:ext cx="6408712" cy="28083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55E8CF4-F3FF-40BD-82C9-889C603E5974}"/>
                  </a:ext>
                </a:extLst>
              </p:cNvPr>
              <p:cNvSpPr/>
              <p:nvPr/>
            </p:nvSpPr>
            <p:spPr>
              <a:xfrm>
                <a:off x="2535025" y="869365"/>
                <a:ext cx="6120680" cy="2110431"/>
              </a:xfrm>
              <a:prstGeom prst="roundRect">
                <a:avLst/>
              </a:prstGeom>
              <a:solidFill>
                <a:schemeClr val="bg1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6C3C80-33F2-4150-B12F-137D755E2E97}"/>
                </a:ext>
              </a:extLst>
            </p:cNvPr>
            <p:cNvSpPr/>
            <p:nvPr/>
          </p:nvSpPr>
          <p:spPr>
            <a:xfrm>
              <a:off x="2971209" y="1155139"/>
              <a:ext cx="528981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Bài thơ cho em biết điều gì?</a:t>
              </a:r>
              <a:endParaRPr lang="en-US" sz="4800" b="0" cap="none" spc="0">
                <a:ln w="0">
                  <a:noFill/>
                </a:ln>
                <a:solidFill>
                  <a:srgbClr val="E55827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C073BB0-CDFF-480C-B4A1-39F775CC0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00" b="64200" l="35600" r="65200">
                        <a14:foregroundMark x1="36000" y1="53000" x2="37000" y2="57400"/>
                        <a14:foregroundMark x1="35600" y1="56200" x2="35600" y2="56200"/>
                        <a14:foregroundMark x1="50000" y1="43600" x2="50000" y2="46000"/>
                        <a14:foregroundMark x1="44400" y1="40800" x2="57000" y2="42600"/>
                        <a14:foregroundMark x1="56200" y1="46600" x2="65200" y2="57800"/>
                        <a14:foregroundMark x1="51200" y1="61200" x2="51000" y2="64200"/>
                        <a14:backgroundMark x1="64600" y1="44400" x2="64800" y2="45000"/>
                        <a14:backgroundMark x1="65800" y1="42600" x2="65800" y2="42600"/>
                        <a14:backgroundMark x1="65400" y1="41800" x2="65400" y2="41800"/>
                        <a14:backgroundMark x1="65000" y1="41200" x2="65000" y2="41200"/>
                        <a14:backgroundMark x1="65000" y1="40600" x2="65000" y2="40600"/>
                        <a14:backgroundMark x1="65000" y1="40400" x2="65000" y2="40400"/>
                        <a14:backgroundMark x1="64800" y1="45000" x2="64800" y2="45000"/>
                        <a14:backgroundMark x1="64400" y1="40800" x2="65200" y2="4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37400" r="34600" b="33200"/>
          <a:stretch/>
        </p:blipFill>
        <p:spPr>
          <a:xfrm rot="860181">
            <a:off x="291541" y="1057506"/>
            <a:ext cx="1302868" cy="12436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F38F14-01E6-42A8-BF6C-60AC17B05028}"/>
              </a:ext>
            </a:extLst>
          </p:cNvPr>
          <p:cNvSpPr/>
          <p:nvPr/>
        </p:nvSpPr>
        <p:spPr>
          <a:xfrm>
            <a:off x="323528" y="2597057"/>
            <a:ext cx="6120680" cy="1712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>
                <a:solidFill>
                  <a:srgbClr val="000000"/>
                </a:solidFill>
                <a:effectLst/>
              </a:rPr>
              <a:t>Cánh cam lạc mẹ vẫn được sự che</a:t>
            </a:r>
            <a:r>
              <a:rPr lang="en-US" sz="2800" b="0" i="0">
                <a:solidFill>
                  <a:srgbClr val="000000"/>
                </a:solidFill>
                <a:effectLst/>
              </a:rPr>
              <a:t> </a:t>
            </a:r>
            <a:r>
              <a:rPr lang="vi-VN" sz="2800" b="0" i="0">
                <a:solidFill>
                  <a:srgbClr val="000000"/>
                </a:solidFill>
                <a:effectLst/>
              </a:rPr>
              <a:t>chở, yêu thương của bạn bè.</a:t>
            </a:r>
          </a:p>
        </p:txBody>
      </p:sp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7272FC4-C408-4D04-957D-8567285DC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83718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E678693-B7C0-48FA-8688-C4BD78483F17}"/>
              </a:ext>
            </a:extLst>
          </p:cNvPr>
          <p:cNvGrpSpPr/>
          <p:nvPr/>
        </p:nvGrpSpPr>
        <p:grpSpPr>
          <a:xfrm>
            <a:off x="971599" y="339502"/>
            <a:ext cx="7920880" cy="1656184"/>
            <a:chOff x="2411760" y="483518"/>
            <a:chExt cx="6408712" cy="28083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F4B3DA-DD7E-46A0-911D-130171528D71}"/>
                </a:ext>
              </a:extLst>
            </p:cNvPr>
            <p:cNvGrpSpPr/>
            <p:nvPr/>
          </p:nvGrpSpPr>
          <p:grpSpPr>
            <a:xfrm>
              <a:off x="2411760" y="483518"/>
              <a:ext cx="6408712" cy="2808312"/>
              <a:chOff x="2391009" y="483518"/>
              <a:chExt cx="6408712" cy="2808312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0CE52DC-BF0B-442A-9578-9B595718FE2D}"/>
                  </a:ext>
                </a:extLst>
              </p:cNvPr>
              <p:cNvSpPr/>
              <p:nvPr/>
            </p:nvSpPr>
            <p:spPr>
              <a:xfrm>
                <a:off x="2391009" y="483518"/>
                <a:ext cx="6408712" cy="28083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55E8CF4-F3FF-40BD-82C9-889C603E5974}"/>
                  </a:ext>
                </a:extLst>
              </p:cNvPr>
              <p:cNvSpPr/>
              <p:nvPr/>
            </p:nvSpPr>
            <p:spPr>
              <a:xfrm>
                <a:off x="2535025" y="869365"/>
                <a:ext cx="6120680" cy="2110431"/>
              </a:xfrm>
              <a:prstGeom prst="roundRect">
                <a:avLst/>
              </a:prstGeom>
              <a:solidFill>
                <a:schemeClr val="bg1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6C3C80-33F2-4150-B12F-137D755E2E97}"/>
                </a:ext>
              </a:extLst>
            </p:cNvPr>
            <p:cNvSpPr/>
            <p:nvPr/>
          </p:nvSpPr>
          <p:spPr>
            <a:xfrm>
              <a:off x="3052632" y="1011286"/>
              <a:ext cx="5265659" cy="182658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Chúng ta cần có thái độ như thế nào đối với các</a:t>
              </a:r>
              <a:r>
                <a:rPr lang="en-US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 </a:t>
              </a:r>
              <a:r>
                <a:rPr lang="vi-VN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loài vật</a:t>
              </a:r>
              <a:r>
                <a:rPr lang="en-US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 ?</a:t>
              </a:r>
              <a:endParaRPr lang="en-US" sz="3600" b="0" cap="none" spc="0">
                <a:ln w="0">
                  <a:noFill/>
                </a:ln>
                <a:solidFill>
                  <a:srgbClr val="E55827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C073BB0-CDFF-480C-B4A1-39F775CC0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00" b="64200" l="35600" r="65200">
                        <a14:foregroundMark x1="36000" y1="53000" x2="37000" y2="57400"/>
                        <a14:foregroundMark x1="35600" y1="56200" x2="35600" y2="56200"/>
                        <a14:foregroundMark x1="50000" y1="43600" x2="50000" y2="46000"/>
                        <a14:foregroundMark x1="44400" y1="40800" x2="57000" y2="42600"/>
                        <a14:foregroundMark x1="56200" y1="46600" x2="65200" y2="57800"/>
                        <a14:foregroundMark x1="51200" y1="61200" x2="51000" y2="64200"/>
                        <a14:backgroundMark x1="64600" y1="44400" x2="64800" y2="45000"/>
                        <a14:backgroundMark x1="65800" y1="42600" x2="65800" y2="42600"/>
                        <a14:backgroundMark x1="65400" y1="41800" x2="65400" y2="41800"/>
                        <a14:backgroundMark x1="65000" y1="41200" x2="65000" y2="41200"/>
                        <a14:backgroundMark x1="65000" y1="40600" x2="65000" y2="40600"/>
                        <a14:backgroundMark x1="65000" y1="40400" x2="65000" y2="40400"/>
                        <a14:backgroundMark x1="64800" y1="45000" x2="64800" y2="45000"/>
                        <a14:backgroundMark x1="64400" y1="40800" x2="65200" y2="4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37400" r="34600" b="33200"/>
          <a:stretch/>
        </p:blipFill>
        <p:spPr>
          <a:xfrm rot="860181">
            <a:off x="291541" y="1057506"/>
            <a:ext cx="1302868" cy="12436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F38F14-01E6-42A8-BF6C-60AC17B05028}"/>
              </a:ext>
            </a:extLst>
          </p:cNvPr>
          <p:cNvSpPr/>
          <p:nvPr/>
        </p:nvSpPr>
        <p:spPr>
          <a:xfrm>
            <a:off x="323528" y="2597057"/>
            <a:ext cx="6120680" cy="1712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>
                <a:solidFill>
                  <a:srgbClr val="000000"/>
                </a:solidFill>
                <a:effectLst/>
              </a:rPr>
              <a:t>Phải luôn yêu quý các loài vật trong môi trường thiên nhiên, có ý thức bảo vệ môi trường sống.</a:t>
            </a:r>
            <a:endParaRPr lang="vi-VN" sz="2800" b="0" i="0">
              <a:solidFill>
                <a:srgbClr val="000000"/>
              </a:solidFill>
              <a:effectLst/>
            </a:endParaRPr>
          </a:p>
        </p:txBody>
      </p:sp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7272FC4-C408-4D04-957D-8567285DC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55726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69FBE3-1127-4E52-886B-70F17E5557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7" b="95190" l="2961" r="95339">
                        <a14:foregroundMark x1="49575" y1="4487" x2="53480" y2="9863"/>
                        <a14:foregroundMark x1="61480" y1="7114" x2="61480" y2="7114"/>
                        <a14:foregroundMark x1="71339" y1="15400" x2="63433" y2="43331"/>
                        <a14:foregroundMark x1="91465" y1="59539" x2="91465" y2="59539"/>
                        <a14:foregroundMark x1="95339" y1="63217" x2="94929" y2="64673"/>
                        <a14:foregroundMark x1="52346" y1="54244" x2="52346" y2="54244"/>
                        <a14:foregroundMark x1="48976" y1="16855" x2="57197" y2="28698"/>
                        <a14:foregroundMark x1="9575" y1="29628" x2="27213" y2="15764"/>
                        <a14:foregroundMark x1="27213" y1="15764" x2="27213" y2="15683"/>
                        <a14:foregroundMark x1="6583" y1="31730" x2="6583" y2="31730"/>
                        <a14:foregroundMark x1="14803" y1="89935" x2="16535" y2="93492"/>
                        <a14:foregroundMark x1="44157" y1="92846" x2="44157" y2="92846"/>
                        <a14:foregroundMark x1="43339" y1="94543" x2="43339" y2="95190"/>
                        <a14:foregroundMark x1="65197" y1="13824" x2="65197" y2="13824"/>
                        <a14:backgroundMark x1="4756" y1="60065" x2="4756" y2="60065"/>
                        <a14:backgroundMark x1="5480" y1="59903" x2="4535" y2="58731"/>
                        <a14:backgroundMark x1="4220" y1="58327" x2="5890" y2="59660"/>
                        <a14:backgroundMark x1="4126" y1="58327" x2="4126" y2="58327"/>
                        <a14:backgroundMark x1="3811" y1="58488" x2="4126" y2="58852"/>
                        <a14:backgroundMark x1="6079" y1="60186" x2="6079" y2="60186"/>
                        <a14:backgroundMark x1="3528" y1="58084" x2="3528" y2="5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87516"/>
            <a:ext cx="2292381" cy="1786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9C81E2-8115-4507-809D-DA88FAFD1EF9}"/>
              </a:ext>
            </a:extLst>
          </p:cNvPr>
          <p:cNvSpPr/>
          <p:nvPr/>
        </p:nvSpPr>
        <p:spPr>
          <a:xfrm>
            <a:off x="2774071" y="411510"/>
            <a:ext cx="3595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Từ khó viết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A7BB31-9ED0-4325-87C8-EF0DE5B38126}"/>
              </a:ext>
            </a:extLst>
          </p:cNvPr>
          <p:cNvSpPr/>
          <p:nvPr/>
        </p:nvSpPr>
        <p:spPr>
          <a:xfrm>
            <a:off x="1403648" y="1792537"/>
            <a:ext cx="2376264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xô vào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FA5A03-1C07-481F-90A2-0B5518D751FD}"/>
              </a:ext>
            </a:extLst>
          </p:cNvPr>
          <p:cNvSpPr/>
          <p:nvPr/>
        </p:nvSpPr>
        <p:spPr>
          <a:xfrm>
            <a:off x="3131839" y="3136135"/>
            <a:ext cx="288032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khản đặc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A16505-3E2B-45FE-AF05-34DD2E49D99E}"/>
              </a:ext>
            </a:extLst>
          </p:cNvPr>
          <p:cNvSpPr/>
          <p:nvPr/>
        </p:nvSpPr>
        <p:spPr>
          <a:xfrm>
            <a:off x="5436096" y="1792537"/>
            <a:ext cx="2373992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râm ran</a:t>
            </a:r>
          </a:p>
        </p:txBody>
      </p:sp>
    </p:spTree>
    <p:extLst>
      <p:ext uri="{BB962C8B-B14F-4D97-AF65-F5344CB8AC3E}">
        <p14:creationId xmlns:p14="http://schemas.microsoft.com/office/powerpoint/2010/main" val="91084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807323" y="925803"/>
            <a:ext cx="548640" cy="361474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altLang="zh-CN" sz="1350">
              <a:solidFill>
                <a:srgbClr val="FFFFFF"/>
              </a:solidFill>
              <a:latin typeface="Arial"/>
              <a:ea typeface="字魂105号-简雅黑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863225" y="2707176"/>
            <a:ext cx="1803083" cy="106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21398" y="1988973"/>
            <a:ext cx="5101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6600">
                <a:ln>
                  <a:solidFill>
                    <a:schemeClr val="tx1"/>
                  </a:solidFill>
                </a:ln>
                <a:solidFill>
                  <a:srgbClr val="6AB93E"/>
                </a:solidFill>
                <a:latin typeface="Coiny" panose="02000903060500060000" pitchFamily="2" charset="0"/>
                <a:ea typeface="字魂105号-简雅黑"/>
              </a:rPr>
              <a:t>Nghe – viết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EE991A9-2D58-49C6-9223-AF0B244F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809979" y="23383"/>
            <a:ext cx="2106490" cy="2527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1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  <p:tag name="ISPRING_SCORM_RATE_SLIDES" val="0"/>
  <p:tag name="ISPRING_SCORM_PASSING_SCORE" val="0.000000"/>
  <p:tag name="ISPRING_ULTRA_SCORM_COURSE_ID" val="A36F8476-09EA-4DD1-B430-B0CE1A4DA7E5"/>
  <p:tag name="ISPRINGONLINEFOLDERID" val="0"/>
  <p:tag name="ISPRINGONLINEFOLDERPATH" val="内容列表"/>
  <p:tag name="ISPRINGCLOUDFOLDERID" val="0"/>
  <p:tag name="ISPRINGCLOUDFOLDERPATH" val="资源库"/>
  <p:tag name="ISPRING_OUTPUT_FOLDER" val="G:\第十四批\609422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9B83D"/>
      </a:accent1>
      <a:accent2>
        <a:srgbClr val="0BA688"/>
      </a:accent2>
      <a:accent3>
        <a:srgbClr val="69B83D"/>
      </a:accent3>
      <a:accent4>
        <a:srgbClr val="0BA688"/>
      </a:accent4>
      <a:accent5>
        <a:srgbClr val="69B83D"/>
      </a:accent5>
      <a:accent6>
        <a:srgbClr val="0BA688"/>
      </a:accent6>
      <a:hlink>
        <a:srgbClr val="6FA8B4"/>
      </a:hlink>
      <a:folHlink>
        <a:srgbClr val="EB8050"/>
      </a:folHlink>
    </a:clrScheme>
    <a:fontScheme name="m2xzqpno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796</Words>
  <Application>Microsoft Office PowerPoint</Application>
  <PresentationFormat>On-screen Show (16:9)</PresentationFormat>
  <Paragraphs>130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#9Slide03 Arima Madurai ExtraBo</vt:lpstr>
      <vt:lpstr>Arial</vt:lpstr>
      <vt:lpstr>Calibri</vt:lpstr>
      <vt:lpstr>Coiny</vt:lpstr>
      <vt:lpstr>iCiel Cadena</vt:lpstr>
      <vt:lpstr>Times New Roman</vt:lpstr>
      <vt:lpstr>UTM Aristote</vt:lpstr>
      <vt:lpstr>UTM Avo</vt:lpstr>
      <vt:lpstr>UTM Cookies</vt:lpstr>
      <vt:lpstr>Wingdings</vt:lpstr>
      <vt:lpstr>印品黑体</vt:lpstr>
      <vt:lpstr>字魂55号-龙吟手书</vt:lpstr>
      <vt:lpstr>第一PPT，www.1ppt.com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Ngo Thieu Hanh Dung</cp:lastModifiedBy>
  <cp:revision>277</cp:revision>
  <dcterms:created xsi:type="dcterms:W3CDTF">2015-12-11T17:46:17Z</dcterms:created>
  <dcterms:modified xsi:type="dcterms:W3CDTF">2022-01-15T09:30:42Z</dcterms:modified>
</cp:coreProperties>
</file>