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60" r:id="rId3"/>
    <p:sldId id="261" r:id="rId4"/>
    <p:sldId id="263" r:id="rId5"/>
    <p:sldId id="264" r:id="rId6"/>
    <p:sldId id="265" r:id="rId7"/>
    <p:sldId id="299" r:id="rId8"/>
    <p:sldId id="267" r:id="rId9"/>
    <p:sldId id="266" r:id="rId10"/>
    <p:sldId id="268" r:id="rId11"/>
    <p:sldId id="269" r:id="rId12"/>
    <p:sldId id="270" r:id="rId13"/>
    <p:sldId id="271" r:id="rId14"/>
    <p:sldId id="272" r:id="rId15"/>
    <p:sldId id="301" r:id="rId16"/>
    <p:sldId id="302" r:id="rId17"/>
    <p:sldId id="273" r:id="rId18"/>
    <p:sldId id="303" r:id="rId19"/>
    <p:sldId id="305" r:id="rId20"/>
    <p:sldId id="304" r:id="rId21"/>
    <p:sldId id="306" r:id="rId22"/>
    <p:sldId id="307" r:id="rId23"/>
    <p:sldId id="308" r:id="rId24"/>
    <p:sldId id="309" r:id="rId25"/>
    <p:sldId id="310" r:id="rId26"/>
    <p:sldId id="298" r:id="rId27"/>
    <p:sldId id="274" r:id="rId28"/>
    <p:sldId id="278" r:id="rId29"/>
    <p:sldId id="288" r:id="rId30"/>
    <p:sldId id="290" r:id="rId31"/>
    <p:sldId id="291" r:id="rId32"/>
    <p:sldId id="295" r:id="rId33"/>
    <p:sldId id="297" r:id="rId34"/>
    <p:sldId id="292" r:id="rId35"/>
    <p:sldId id="300" r:id="rId36"/>
    <p:sldId id="280" r:id="rId37"/>
    <p:sldId id="311" r:id="rId38"/>
    <p:sldId id="312" r:id="rId39"/>
    <p:sldId id="313" r:id="rId40"/>
    <p:sldId id="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887"/>
    <a:srgbClr val="F9A450"/>
    <a:srgbClr val="E07020"/>
    <a:srgbClr val="F5AE16"/>
    <a:srgbClr val="FFAC2D"/>
    <a:srgbClr val="E3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369" autoAdjust="0"/>
  </p:normalViewPr>
  <p:slideViewPr>
    <p:cSldViewPr snapToGrid="0">
      <p:cViewPr>
        <p:scale>
          <a:sx n="75" d="100"/>
          <a:sy n="75" d="100"/>
        </p:scale>
        <p:origin x="139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9DEBD-7D75-4A5E-9083-E65450C02C49}"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8FE3-B07E-4208-B994-0B3492D4DF9A}" type="slidenum">
              <a:rPr lang="en-US" smtClean="0"/>
              <a:t>‹#›</a:t>
            </a:fld>
            <a:endParaRPr lang="en-US"/>
          </a:p>
        </p:txBody>
      </p:sp>
    </p:spTree>
    <p:extLst>
      <p:ext uri="{BB962C8B-B14F-4D97-AF65-F5344CB8AC3E}">
        <p14:creationId xmlns:p14="http://schemas.microsoft.com/office/powerpoint/2010/main" val="404475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Hôm nay chúng ta cùng ghé thăm đồn điền Chi Nê và cùng thử thách “Trồng bắp” nhé!</a:t>
            </a:r>
          </a:p>
          <a:p>
            <a:endParaRPr lang="en-US"/>
          </a:p>
        </p:txBody>
      </p:sp>
      <p:sp>
        <p:nvSpPr>
          <p:cNvPr id="4" name="Slide Number Placeholder 3"/>
          <p:cNvSpPr>
            <a:spLocks noGrp="1"/>
          </p:cNvSpPr>
          <p:nvPr>
            <p:ph type="sldNum" sz="quarter" idx="5"/>
          </p:nvPr>
        </p:nvSpPr>
        <p:spPr/>
        <p:txBody>
          <a:bodyPr/>
          <a:lstStyle/>
          <a:p>
            <a:fld id="{5EB38FE3-B07E-4208-B994-0B3492D4DF9A}" type="slidenum">
              <a:rPr lang="en-US" smtClean="0"/>
              <a:t>2</a:t>
            </a:fld>
            <a:endParaRPr lang="en-US"/>
          </a:p>
        </p:txBody>
      </p:sp>
    </p:spTree>
    <p:extLst>
      <p:ext uri="{BB962C8B-B14F-4D97-AF65-F5344CB8AC3E}">
        <p14:creationId xmlns:p14="http://schemas.microsoft.com/office/powerpoint/2010/main" val="283377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cây-slide câu hỏi</a:t>
            </a:r>
          </a:p>
          <a:p>
            <a:r>
              <a:rPr lang="en-US"/>
              <a:t>Bấm hình 3 bé –slide 6 bài mới</a:t>
            </a:r>
          </a:p>
        </p:txBody>
      </p:sp>
      <p:sp>
        <p:nvSpPr>
          <p:cNvPr id="4" name="Slide Number Placeholder 3"/>
          <p:cNvSpPr>
            <a:spLocks noGrp="1"/>
          </p:cNvSpPr>
          <p:nvPr>
            <p:ph type="sldNum" sz="quarter" idx="5"/>
          </p:nvPr>
        </p:nvSpPr>
        <p:spPr/>
        <p:txBody>
          <a:bodyPr/>
          <a:lstStyle/>
          <a:p>
            <a:fld id="{5EB38FE3-B07E-4208-B994-0B3492D4DF9A}" type="slidenum">
              <a:rPr lang="en-US" smtClean="0"/>
              <a:t>3</a:t>
            </a:fld>
            <a:endParaRPr lang="en-US"/>
          </a:p>
        </p:txBody>
      </p:sp>
    </p:spTree>
    <p:extLst>
      <p:ext uri="{BB962C8B-B14F-4D97-AF65-F5344CB8AC3E}">
        <p14:creationId xmlns:p14="http://schemas.microsoft.com/office/powerpoint/2010/main" val="138170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cây-slide câu hỏi</a:t>
            </a:r>
          </a:p>
          <a:p>
            <a:r>
              <a:rPr lang="en-US"/>
              <a:t>Bấm hình 3 bé –slide 6 bài mới</a:t>
            </a:r>
          </a:p>
        </p:txBody>
      </p:sp>
      <p:sp>
        <p:nvSpPr>
          <p:cNvPr id="4" name="Slide Number Placeholder 3"/>
          <p:cNvSpPr>
            <a:spLocks noGrp="1"/>
          </p:cNvSpPr>
          <p:nvPr>
            <p:ph type="sldNum" sz="quarter" idx="5"/>
          </p:nvPr>
        </p:nvSpPr>
        <p:spPr/>
        <p:txBody>
          <a:bodyPr/>
          <a:lstStyle/>
          <a:p>
            <a:fld id="{5EB38FE3-B07E-4208-B994-0B3492D4DF9A}" type="slidenum">
              <a:rPr lang="en-US" smtClean="0"/>
              <a:t>27</a:t>
            </a:fld>
            <a:endParaRPr lang="en-US"/>
          </a:p>
        </p:txBody>
      </p:sp>
    </p:spTree>
    <p:extLst>
      <p:ext uri="{BB962C8B-B14F-4D97-AF65-F5344CB8AC3E}">
        <p14:creationId xmlns:p14="http://schemas.microsoft.com/office/powerpoint/2010/main" val="1979090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b="19452"/>
          <a:stretch/>
        </p:blipFill>
        <p:spPr>
          <a:xfrm>
            <a:off x="0" y="13208"/>
            <a:ext cx="12192000" cy="6844792"/>
          </a:xfrm>
          <a:prstGeom prst="rect">
            <a:avLst/>
          </a:prstGeom>
        </p:spPr>
      </p:pic>
    </p:spTree>
    <p:extLst>
      <p:ext uri="{BB962C8B-B14F-4D97-AF65-F5344CB8AC3E}">
        <p14:creationId xmlns:p14="http://schemas.microsoft.com/office/powerpoint/2010/main" val="13939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BBC1-CEE4-4179-A925-FE338A703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9460DF-7AA4-48A0-9D8E-16A2862A0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49796-EF59-40E7-A71C-E359F6B34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FF6DE-9F5F-4B7F-B47A-BC1275959700}"/>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6" name="Footer Placeholder 5">
            <a:extLst>
              <a:ext uri="{FF2B5EF4-FFF2-40B4-BE49-F238E27FC236}">
                <a16:creationId xmlns:a16="http://schemas.microsoft.com/office/drawing/2014/main" id="{DEB392CC-BAC5-49D0-B82A-6F574F82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2AEDF-2B50-4C3E-A6BB-6FAA77466179}"/>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83476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969B-6088-4677-972E-19114EA58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C4487F-7174-4B86-A0FC-8C97B6D77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C6927-1147-4071-8E02-101DFFE6540A}"/>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7A1AC912-EF60-4F2D-941E-20D620E53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FB3FD-0A56-40DE-B471-2C1E3D443930}"/>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7373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60FC5-B3A7-43B5-9D1B-FF7D71F8A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B865BC-91C2-43BD-A425-033E850C8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646FF-1018-4CC1-AF4E-2F61AD4AA756}"/>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4B255517-BF5B-4F64-826C-9877E52F1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9E8D-54A9-4733-A455-77A889FDD8E4}"/>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7525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b="19452"/>
          <a:stretch/>
        </p:blipFill>
        <p:spPr>
          <a:xfrm>
            <a:off x="0" y="0"/>
            <a:ext cx="12192000" cy="6858000"/>
          </a:xfrm>
          <a:prstGeom prst="rect">
            <a:avLst/>
          </a:prstGeom>
        </p:spPr>
      </p:pic>
    </p:spTree>
    <p:extLst>
      <p:ext uri="{BB962C8B-B14F-4D97-AF65-F5344CB8AC3E}">
        <p14:creationId xmlns:p14="http://schemas.microsoft.com/office/powerpoint/2010/main" val="199893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930A-D014-420D-9995-2AC61A5FC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43A77-32F2-43A5-8D34-6E30D3633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34860-0BBF-4CF7-9C0F-50B14E647DF2}"/>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480DFDC2-9546-4B0E-AA1D-D91119215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50485-59E5-4512-AB18-8A55C77AB298}"/>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735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8" name="Content Placeholder 4">
            <a:extLst>
              <a:ext uri="{FF2B5EF4-FFF2-40B4-BE49-F238E27FC236}">
                <a16:creationId xmlns:a16="http://schemas.microsoft.com/office/drawing/2014/main" id="{BBA9D098-D1D6-458D-A126-6B0BD21B67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
        <p:nvSpPr>
          <p:cNvPr id="10" name="Rectangle: Rounded Corners 9">
            <a:extLst>
              <a:ext uri="{FF2B5EF4-FFF2-40B4-BE49-F238E27FC236}">
                <a16:creationId xmlns:a16="http://schemas.microsoft.com/office/drawing/2014/main" id="{8C8DB500-FDDF-4194-B943-75DAA7287C0F}"/>
              </a:ext>
            </a:extLst>
          </p:cNvPr>
          <p:cNvSpPr/>
          <p:nvPr userDrawn="1"/>
        </p:nvSpPr>
        <p:spPr>
          <a:xfrm>
            <a:off x="171450" y="317499"/>
            <a:ext cx="11849100" cy="6403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47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005B8D9-8D84-4504-8D0F-32FAA2AACC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1" name="Picture 10">
            <a:extLst>
              <a:ext uri="{FF2B5EF4-FFF2-40B4-BE49-F238E27FC236}">
                <a16:creationId xmlns:a16="http://schemas.microsoft.com/office/drawing/2014/main" id="{B2BD9EF7-28FB-44CA-9962-819CC89BB88D}"/>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5" name="图片 2">
            <a:extLst>
              <a:ext uri="{FF2B5EF4-FFF2-40B4-BE49-F238E27FC236}">
                <a16:creationId xmlns:a16="http://schemas.microsoft.com/office/drawing/2014/main" id="{57C0A160-94FF-4B2D-9077-52AA142A0F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6" name="图片 3">
            <a:extLst>
              <a:ext uri="{FF2B5EF4-FFF2-40B4-BE49-F238E27FC236}">
                <a16:creationId xmlns:a16="http://schemas.microsoft.com/office/drawing/2014/main" id="{4292DB5C-03C9-4D1B-B0EE-AC0AA1D495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123478"/>
            <a:ext cx="12192000" cy="1081346"/>
          </a:xfrm>
          <a:prstGeom prst="rect">
            <a:avLst/>
          </a:prstGeom>
        </p:spPr>
      </p:pic>
      <p:pic>
        <p:nvPicPr>
          <p:cNvPr id="8" name="图片 4">
            <a:extLst>
              <a:ext uri="{FF2B5EF4-FFF2-40B4-BE49-F238E27FC236}">
                <a16:creationId xmlns:a16="http://schemas.microsoft.com/office/drawing/2014/main" id="{8250BD86-322A-453F-92B6-24EF9FB521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18839"/>
            <a:ext cx="12192000" cy="2002661"/>
          </a:xfrm>
          <a:prstGeom prst="rect">
            <a:avLst/>
          </a:prstGeom>
        </p:spPr>
      </p:pic>
      <p:pic>
        <p:nvPicPr>
          <p:cNvPr id="10" name="图片 6">
            <a:extLst>
              <a:ext uri="{FF2B5EF4-FFF2-40B4-BE49-F238E27FC236}">
                <a16:creationId xmlns:a16="http://schemas.microsoft.com/office/drawing/2014/main" id="{1EF95EE1-FB84-43D2-B16E-F93D846FAD5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54643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5262BEAB-8E1C-4612-B8A7-E0E61725B91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23" name="Picture 22">
            <a:extLst>
              <a:ext uri="{FF2B5EF4-FFF2-40B4-BE49-F238E27FC236}">
                <a16:creationId xmlns:a16="http://schemas.microsoft.com/office/drawing/2014/main" id="{7236AC77-9EA5-42B3-81FA-92F2111490F0}"/>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24" name="图片 2">
            <a:extLst>
              <a:ext uri="{FF2B5EF4-FFF2-40B4-BE49-F238E27FC236}">
                <a16:creationId xmlns:a16="http://schemas.microsoft.com/office/drawing/2014/main" id="{AB4EE190-A14F-47EF-A01F-17AFB72FE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5" name="图片 3">
            <a:extLst>
              <a:ext uri="{FF2B5EF4-FFF2-40B4-BE49-F238E27FC236}">
                <a16:creationId xmlns:a16="http://schemas.microsoft.com/office/drawing/2014/main" id="{501D10BC-1008-4A8F-8436-AF5CAB4A2C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265553"/>
            <a:ext cx="12192000" cy="1081346"/>
          </a:xfrm>
          <a:prstGeom prst="rect">
            <a:avLst/>
          </a:prstGeom>
        </p:spPr>
      </p:pic>
      <p:pic>
        <p:nvPicPr>
          <p:cNvPr id="26" name="图片 4">
            <a:extLst>
              <a:ext uri="{FF2B5EF4-FFF2-40B4-BE49-F238E27FC236}">
                <a16:creationId xmlns:a16="http://schemas.microsoft.com/office/drawing/2014/main" id="{AE5D42A5-B467-4A89-B6CE-895D846CAB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70492"/>
            <a:ext cx="12192000" cy="2002661"/>
          </a:xfrm>
          <a:prstGeom prst="rect">
            <a:avLst/>
          </a:prstGeom>
        </p:spPr>
      </p:pic>
      <p:pic>
        <p:nvPicPr>
          <p:cNvPr id="27" name="图片 6">
            <a:extLst>
              <a:ext uri="{FF2B5EF4-FFF2-40B4-BE49-F238E27FC236}">
                <a16:creationId xmlns:a16="http://schemas.microsoft.com/office/drawing/2014/main" id="{BA69C89B-B79C-44D4-9E3F-762F54CD1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31650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871744-027A-4E83-91C8-53606BAA737A}"/>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11" name="Content Placeholder 4">
            <a:extLst>
              <a:ext uri="{FF2B5EF4-FFF2-40B4-BE49-F238E27FC236}">
                <a16:creationId xmlns:a16="http://schemas.microsoft.com/office/drawing/2014/main" id="{BD1D4874-6D92-46B4-AF6E-7CAF088623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Tree>
    <p:extLst>
      <p:ext uri="{BB962C8B-B14F-4D97-AF65-F5344CB8AC3E}">
        <p14:creationId xmlns:p14="http://schemas.microsoft.com/office/powerpoint/2010/main" val="411369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A830-F318-4557-8627-D87D7C6D0D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81D4A-FAEA-4D2A-B79C-0E95E2398D35}"/>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4" name="Footer Placeholder 3">
            <a:extLst>
              <a:ext uri="{FF2B5EF4-FFF2-40B4-BE49-F238E27FC236}">
                <a16:creationId xmlns:a16="http://schemas.microsoft.com/office/drawing/2014/main" id="{95543D35-F985-407F-8984-83109FBEF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0919D8-5046-4870-987E-23363F875DE1}"/>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623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270B5-F896-4D77-924F-06EE6686BC25}"/>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3" name="Footer Placeholder 2">
            <a:extLst>
              <a:ext uri="{FF2B5EF4-FFF2-40B4-BE49-F238E27FC236}">
                <a16:creationId xmlns:a16="http://schemas.microsoft.com/office/drawing/2014/main" id="{2D6EE6DE-1823-4674-9801-9959448D7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2CEDAD-1AFE-4FE5-97E3-98EFEB5558D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407508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AD0F-8EEC-46C4-A6C5-F889BBFB6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E8D0E-1FD1-44AA-819C-C3628BDF5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81377-B9FE-44E9-82F4-3B5739E2A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E174F-F7B8-4300-9D6E-3BDB305E714A}"/>
              </a:ext>
            </a:extLst>
          </p:cNvPr>
          <p:cNvSpPr>
            <a:spLocks noGrp="1"/>
          </p:cNvSpPr>
          <p:nvPr>
            <p:ph type="dt" sz="half" idx="10"/>
          </p:nvPr>
        </p:nvSpPr>
        <p:spPr/>
        <p:txBody>
          <a:bodyPr/>
          <a:lstStyle/>
          <a:p>
            <a:fld id="{20CF9510-6B7D-4F1C-92FF-8C194D6FD090}" type="datetimeFigureOut">
              <a:rPr lang="en-US" smtClean="0"/>
              <a:t>1/16/2022</a:t>
            </a:fld>
            <a:endParaRPr lang="en-US"/>
          </a:p>
        </p:txBody>
      </p:sp>
      <p:sp>
        <p:nvSpPr>
          <p:cNvPr id="6" name="Footer Placeholder 5">
            <a:extLst>
              <a:ext uri="{FF2B5EF4-FFF2-40B4-BE49-F238E27FC236}">
                <a16:creationId xmlns:a16="http://schemas.microsoft.com/office/drawing/2014/main" id="{173B4786-E270-48BD-A7C9-BED45A5F0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60236-CCDF-49D5-9381-E676DF7A1DE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03551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015C9D9-6606-4C0E-8CA6-EE8F597DAB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19B7D74-AB41-4679-BC7D-73F9BBC5B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2763D-4D32-425F-ADEB-915828236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32370-C41B-4080-82B6-B4FD8E7C0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F9510-6B7D-4F1C-92FF-8C194D6FD090}" type="datetimeFigureOut">
              <a:rPr lang="en-US" smtClean="0"/>
              <a:t>1/16/2022</a:t>
            </a:fld>
            <a:endParaRPr lang="en-US"/>
          </a:p>
        </p:txBody>
      </p:sp>
      <p:sp>
        <p:nvSpPr>
          <p:cNvPr id="5" name="Footer Placeholder 4">
            <a:extLst>
              <a:ext uri="{FF2B5EF4-FFF2-40B4-BE49-F238E27FC236}">
                <a16:creationId xmlns:a16="http://schemas.microsoft.com/office/drawing/2014/main" id="{31EF818D-A746-40CA-B595-2E23A4E0B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6E43-6DED-4AE7-A03A-CD2B050E4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2C956-BC8C-485F-A91C-F57AC723AA12}" type="slidenum">
              <a:rPr lang="en-US" smtClean="0"/>
              <a:t>‹#›</a:t>
            </a:fld>
            <a:endParaRPr lang="en-US"/>
          </a:p>
        </p:txBody>
      </p:sp>
    </p:spTree>
    <p:extLst>
      <p:ext uri="{BB962C8B-B14F-4D97-AF65-F5344CB8AC3E}">
        <p14:creationId xmlns:p14="http://schemas.microsoft.com/office/powerpoint/2010/main" val="40587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5.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2.svg"/><Relationship Id="rId18" Type="http://schemas.openxmlformats.org/officeDocument/2006/relationships/image" Target="../media/image13.png"/><Relationship Id="rId3" Type="http://schemas.openxmlformats.org/officeDocument/2006/relationships/image" Target="../media/image10.png"/><Relationship Id="rId21" Type="http://schemas.openxmlformats.org/officeDocument/2006/relationships/image" Target="../media/image16.png"/><Relationship Id="rId7" Type="http://schemas.openxmlformats.org/officeDocument/2006/relationships/image" Target="../media/image37.svg"/><Relationship Id="rId12" Type="http://schemas.openxmlformats.org/officeDocument/2006/relationships/image" Target="../media/image41.png"/><Relationship Id="rId17" Type="http://schemas.openxmlformats.org/officeDocument/2006/relationships/slide" Target="slide30.xml"/><Relationship Id="rId2" Type="http://schemas.openxmlformats.org/officeDocument/2006/relationships/notesSlide" Target="../notesSlides/notesSlide3.xml"/><Relationship Id="rId16" Type="http://schemas.openxmlformats.org/officeDocument/2006/relationships/slide" Target="slide31.xml"/><Relationship Id="rId20"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11.png"/><Relationship Id="rId15" Type="http://schemas.openxmlformats.org/officeDocument/2006/relationships/image" Target="../media/image20.svg"/><Relationship Id="rId10" Type="http://schemas.openxmlformats.org/officeDocument/2006/relationships/image" Target="../media/image39.svg"/><Relationship Id="rId19"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38.png"/><Relationship Id="rId14" Type="http://schemas.openxmlformats.org/officeDocument/2006/relationships/image" Target="../media/image19.png"/><Relationship Id="rId22"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svg"/><Relationship Id="rId7"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slide" Target="slide27.xml"/><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39.sv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slide" Target="slide27.xml"/><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39.sv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14.png"/><Relationship Id="rId7" Type="http://schemas.openxmlformats.org/officeDocument/2006/relationships/slide" Target="slide27.xml"/><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39.svg"/><Relationship Id="rId5" Type="http://schemas.openxmlformats.org/officeDocument/2006/relationships/image" Target="../media/image16.png"/><Relationship Id="rId10" Type="http://schemas.openxmlformats.org/officeDocument/2006/relationships/image" Target="../media/image38.png"/><Relationship Id="rId4" Type="http://schemas.openxmlformats.org/officeDocument/2006/relationships/image" Target="../media/image15.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3245024" y="437584"/>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Tập đọc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Lớp 5</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9" name="TextBox 18">
            <a:extLst>
              <a:ext uri="{FF2B5EF4-FFF2-40B4-BE49-F238E27FC236}">
                <a16:creationId xmlns:a16="http://schemas.microsoft.com/office/drawing/2014/main" id="{B1DD33D9-02CD-44F7-AF7E-EE4D4FEBA628}"/>
              </a:ext>
            </a:extLst>
          </p:cNvPr>
          <p:cNvSpPr txBox="1"/>
          <p:nvPr/>
        </p:nvSpPr>
        <p:spPr>
          <a:xfrm>
            <a:off x="3080850" y="6321992"/>
            <a:ext cx="4116304" cy="461665"/>
          </a:xfrm>
          <a:prstGeom prst="rect">
            <a:avLst/>
          </a:prstGeom>
          <a:noFill/>
        </p:spPr>
        <p:txBody>
          <a:bodyPr wrap="square" rtlCol="0">
            <a:spAutoFit/>
          </a:bodyPr>
          <a:lstStyle/>
          <a:p>
            <a:r>
              <a:rPr lang="en-US" sz="2400" b="1">
                <a:solidFill>
                  <a:schemeClr val="accent6">
                    <a:lumMod val="50000"/>
                  </a:schemeClr>
                </a:solidFill>
                <a:latin typeface="UTM Diana" panose="02040603050506020204" pitchFamily="18" charset="0"/>
              </a:rPr>
              <a:t>Thực hiện: EduFive</a:t>
            </a:r>
          </a:p>
        </p:txBody>
      </p:sp>
    </p:spTree>
    <p:extLst>
      <p:ext uri="{BB962C8B-B14F-4D97-AF65-F5344CB8AC3E}">
        <p14:creationId xmlns:p14="http://schemas.microsoft.com/office/powerpoint/2010/main" val="206217294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14:presetBounceEnd="4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40000">
                                          <p:cBhvr additive="base">
                                            <p:cTn id="19"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1+#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571500"/>
            <a:ext cx="9144000" cy="1841500"/>
          </a:xfrm>
        </p:spPr>
        <p:txBody>
          <a:bodyPr>
            <a:noAutofit/>
          </a:bodyPr>
          <a:lstStyle/>
          <a:p>
            <a:r>
              <a:rPr lang="en-US" sz="11500" b="1">
                <a:solidFill>
                  <a:srgbClr val="E07020"/>
                </a:solidFill>
                <a:latin typeface="UTM Diana" panose="02040603050506020204" pitchFamily="18" charset="0"/>
              </a:rPr>
              <a:t>Luyện đọc</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115397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054B769-4C95-4D78-946A-E81E61A9086E}"/>
              </a:ext>
            </a:extLst>
          </p:cNvPr>
          <p:cNvSpPr>
            <a:spLocks noChangeArrowheads="1"/>
          </p:cNvSpPr>
          <p:nvPr/>
        </p:nvSpPr>
        <p:spPr bwMode="auto">
          <a:xfrm>
            <a:off x="3449787" y="1028492"/>
            <a:ext cx="84615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Ông Đỗ Đình Thiện là một nhà tư sản lớn ở Hà Nội, chủ của nhiều đồn điền, nhà máy và tiệm buôn nổi tiếng, trong đó có đồn điền Chi Nê ở huyện Lạc Thủy, tỉnh Hòa Bình.</a:t>
            </a:r>
          </a:p>
          <a:p>
            <a:pPr indent="6350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có … 24 đồng.</a:t>
            </a:r>
          </a:p>
        </p:txBody>
      </p:sp>
      <p:pic>
        <p:nvPicPr>
          <p:cNvPr id="6" name="Picture 5">
            <a:extLst>
              <a:ext uri="{FF2B5EF4-FFF2-40B4-BE49-F238E27FC236}">
                <a16:creationId xmlns:a16="http://schemas.microsoft.com/office/drawing/2014/main" id="{F95A01D1-0DAF-43BF-8467-8FB332E5C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712" y="1583768"/>
            <a:ext cx="3173687" cy="3859741"/>
          </a:xfrm>
          <a:prstGeom prst="ellipse">
            <a:avLst/>
          </a:prstGeom>
          <a:ln>
            <a:noFill/>
          </a:ln>
          <a:effectLst>
            <a:softEdge rad="112500"/>
          </a:effectLst>
        </p:spPr>
      </p:pic>
      <p:sp>
        <p:nvSpPr>
          <p:cNvPr id="7" name="Text Box 64">
            <a:extLst>
              <a:ext uri="{FF2B5EF4-FFF2-40B4-BE49-F238E27FC236}">
                <a16:creationId xmlns:a16="http://schemas.microsoft.com/office/drawing/2014/main" id="{F8FBD185-B099-47A7-995A-A249047157C4}"/>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8" name="文本框 1">
            <a:extLst>
              <a:ext uri="{FF2B5EF4-FFF2-40B4-BE49-F238E27FC236}">
                <a16:creationId xmlns:a16="http://schemas.microsoft.com/office/drawing/2014/main" id="{48D67DCB-BA41-4170-B996-466C9909FB38}"/>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9" name="TextBox 8">
            <a:extLst>
              <a:ext uri="{FF2B5EF4-FFF2-40B4-BE49-F238E27FC236}">
                <a16:creationId xmlns:a16="http://schemas.microsoft.com/office/drawing/2014/main" id="{227EB819-624F-4DA2-9BAD-FD515B9F52A4}"/>
              </a:ext>
            </a:extLst>
          </p:cNvPr>
          <p:cNvSpPr txBox="1"/>
          <p:nvPr/>
        </p:nvSpPr>
        <p:spPr>
          <a:xfrm>
            <a:off x="225211" y="5443509"/>
            <a:ext cx="3030687" cy="954107"/>
          </a:xfrm>
          <a:prstGeom prst="rect">
            <a:avLst/>
          </a:prstGeom>
          <a:noFill/>
        </p:spPr>
        <p:txBody>
          <a:bodyPr wrap="square" rtlCol="0">
            <a:spAutoFit/>
          </a:bodyPr>
          <a:lstStyle/>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3663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14:presetBounceEnd="4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40000">
                                          <p:cBhvr additive="base">
                                            <p:cTn id="24" dur="10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E245A32-852B-4579-821B-83513240DD66}"/>
              </a:ext>
            </a:extLst>
          </p:cNvPr>
          <p:cNvSpPr>
            <a:spLocks noChangeArrowheads="1"/>
          </p:cNvSpPr>
          <p:nvPr/>
        </p:nvSpPr>
        <p:spPr bwMode="auto">
          <a:xfrm>
            <a:off x="438150" y="973127"/>
            <a:ext cx="1131569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suốt cuộc đời mình, nhà tư sản Đỗ Đình Thiện đã hết lòng ủng hộ Cách mạng mà không hề đòi hỏi sự đền đáp nào. Ông là nhà tư sản yêu nước, nhà tài trợ đặc biệt của Cách mạng.</a:t>
            </a:r>
          </a:p>
        </p:txBody>
      </p:sp>
      <p:sp>
        <p:nvSpPr>
          <p:cNvPr id="5" name="TextBox 4">
            <a:extLst>
              <a:ext uri="{FF2B5EF4-FFF2-40B4-BE49-F238E27FC236}">
                <a16:creationId xmlns:a16="http://schemas.microsoft.com/office/drawing/2014/main" id="{469D0180-639C-4745-9223-7C46AED688A8}"/>
              </a:ext>
            </a:extLst>
          </p:cNvPr>
          <p:cNvSpPr txBox="1"/>
          <p:nvPr/>
        </p:nvSpPr>
        <p:spPr>
          <a:xfrm>
            <a:off x="8204201" y="6236106"/>
            <a:ext cx="3640672" cy="523220"/>
          </a:xfrm>
          <a:prstGeom prst="rect">
            <a:avLst/>
          </a:prstGeom>
          <a:noFill/>
        </p:spPr>
        <p:txBody>
          <a:bodyPr wrap="square" rtlCol="0">
            <a:spAutoFit/>
          </a:bodyPr>
          <a:lstStyle/>
          <a:p>
            <a:r>
              <a:rPr lang="en-US" sz="2800" i="1">
                <a:solidFill>
                  <a:schemeClr val="accent6">
                    <a:lumMod val="75000"/>
                  </a:schemeClr>
                </a:solidFill>
                <a:latin typeface="Times New Roman" panose="02020603050405020304" pitchFamily="18" charset="0"/>
                <a:cs typeface="Times New Roman" panose="02020603050405020304" pitchFamily="18" charset="0"/>
              </a:rPr>
              <a:t>Theo Phạm Hải</a:t>
            </a:r>
          </a:p>
        </p:txBody>
      </p:sp>
      <p:sp>
        <p:nvSpPr>
          <p:cNvPr id="6" name="Text Box 64">
            <a:extLst>
              <a:ext uri="{FF2B5EF4-FFF2-40B4-BE49-F238E27FC236}">
                <a16:creationId xmlns:a16="http://schemas.microsoft.com/office/drawing/2014/main" id="{658508B5-32ED-4EF5-815A-7162FCFF9C32}"/>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7" name="文本框 1">
            <a:extLst>
              <a:ext uri="{FF2B5EF4-FFF2-40B4-BE49-F238E27FC236}">
                <a16:creationId xmlns:a16="http://schemas.microsoft.com/office/drawing/2014/main" id="{2A6261DB-C653-4F8B-966A-F78D11B5A86B}"/>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Tree>
    <p:extLst>
      <p:ext uri="{BB962C8B-B14F-4D97-AF65-F5344CB8AC3E}">
        <p14:creationId xmlns:p14="http://schemas.microsoft.com/office/powerpoint/2010/main" val="39930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36FC5CD-9B53-4601-A523-E82BC280A0CC}"/>
              </a:ext>
            </a:extLst>
          </p:cNvPr>
          <p:cNvSpPr/>
          <p:nvPr/>
        </p:nvSpPr>
        <p:spPr>
          <a:xfrm>
            <a:off x="133181" y="124719"/>
            <a:ext cx="2581308"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Chia đoạn</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6" name="Rectangle: Rounded Corners 5">
            <a:extLst>
              <a:ext uri="{FF2B5EF4-FFF2-40B4-BE49-F238E27FC236}">
                <a16:creationId xmlns:a16="http://schemas.microsoft.com/office/drawing/2014/main" id="{9FC3F931-2724-48F1-AB33-1741534FA886}"/>
              </a:ext>
            </a:extLst>
          </p:cNvPr>
          <p:cNvSpPr/>
          <p:nvPr/>
        </p:nvSpPr>
        <p:spPr>
          <a:xfrm>
            <a:off x="3447060" y="1240000"/>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Từ đầu đến Hòa Bình</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76CDA750-BE08-41B5-BDD8-073CD4BF1836}"/>
              </a:ext>
            </a:extLst>
          </p:cNvPr>
          <p:cNvSpPr/>
          <p:nvPr/>
        </p:nvSpPr>
        <p:spPr>
          <a:xfrm rot="21148552">
            <a:off x="2915475" y="1299203"/>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1</a:t>
            </a:r>
          </a:p>
        </p:txBody>
      </p:sp>
      <p:sp>
        <p:nvSpPr>
          <p:cNvPr id="8" name="Rectangle: Rounded Corners 7">
            <a:extLst>
              <a:ext uri="{FF2B5EF4-FFF2-40B4-BE49-F238E27FC236}">
                <a16:creationId xmlns:a16="http://schemas.microsoft.com/office/drawing/2014/main" id="{9688C8F8-B95A-4861-9F3E-18ED7619D7BD}"/>
              </a:ext>
            </a:extLst>
          </p:cNvPr>
          <p:cNvSpPr/>
          <p:nvPr/>
        </p:nvSpPr>
        <p:spPr>
          <a:xfrm>
            <a:off x="3447060" y="2261012"/>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“Với lòng nhiệt thành … 24 đồng”.</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4671271E-343C-4DA2-9777-C2FC232A4E95}"/>
              </a:ext>
            </a:extLst>
          </p:cNvPr>
          <p:cNvSpPr/>
          <p:nvPr/>
        </p:nvSpPr>
        <p:spPr>
          <a:xfrm rot="21148552">
            <a:off x="2915475" y="2326281"/>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2</a:t>
            </a:r>
          </a:p>
        </p:txBody>
      </p:sp>
      <p:sp>
        <p:nvSpPr>
          <p:cNvPr id="10" name="Rectangle: Rounded Corners 9">
            <a:extLst>
              <a:ext uri="{FF2B5EF4-FFF2-40B4-BE49-F238E27FC236}">
                <a16:creationId xmlns:a16="http://schemas.microsoft.com/office/drawing/2014/main" id="{FAFE8F34-1297-4FA4-AD21-BED36A6E351F}"/>
              </a:ext>
            </a:extLst>
          </p:cNvPr>
          <p:cNvSpPr/>
          <p:nvPr/>
        </p:nvSpPr>
        <p:spPr>
          <a:xfrm>
            <a:off x="3447060" y="3282024"/>
            <a:ext cx="6654883" cy="8791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“Khi cách mạng … phụ trách Qũy”.</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FFC0CC5-48EA-4E69-AA8C-F1E24AB7340E}"/>
              </a:ext>
            </a:extLst>
          </p:cNvPr>
          <p:cNvSpPr/>
          <p:nvPr/>
        </p:nvSpPr>
        <p:spPr>
          <a:xfrm rot="21148552">
            <a:off x="2915476" y="3353359"/>
            <a:ext cx="776052"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3</a:t>
            </a:r>
          </a:p>
        </p:txBody>
      </p:sp>
      <p:sp>
        <p:nvSpPr>
          <p:cNvPr id="12" name="Rectangle: Rounded Corners 11">
            <a:extLst>
              <a:ext uri="{FF2B5EF4-FFF2-40B4-BE49-F238E27FC236}">
                <a16:creationId xmlns:a16="http://schemas.microsoft.com/office/drawing/2014/main" id="{B0D5119F-BA84-4EDA-B2DB-6E453F1CB7B9}"/>
              </a:ext>
            </a:extLst>
          </p:cNvPr>
          <p:cNvSpPr/>
          <p:nvPr/>
        </p:nvSpPr>
        <p:spPr>
          <a:xfrm>
            <a:off x="3485580" y="4327301"/>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 “Trong thời kì … cho Nhà nước”.</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5F2DDC3-BA2B-4C1F-B49C-CA00DB9BCC83}"/>
              </a:ext>
            </a:extLst>
          </p:cNvPr>
          <p:cNvSpPr/>
          <p:nvPr/>
        </p:nvSpPr>
        <p:spPr>
          <a:xfrm rot="21148552">
            <a:off x="2953995" y="4380437"/>
            <a:ext cx="776051"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4</a:t>
            </a:r>
          </a:p>
        </p:txBody>
      </p:sp>
      <p:sp>
        <p:nvSpPr>
          <p:cNvPr id="18" name="Rectangle: Rounded Corners 17">
            <a:extLst>
              <a:ext uri="{FF2B5EF4-FFF2-40B4-BE49-F238E27FC236}">
                <a16:creationId xmlns:a16="http://schemas.microsoft.com/office/drawing/2014/main" id="{ACBB8FBE-FB48-4510-9AF2-0003A5960341}"/>
              </a:ext>
            </a:extLst>
          </p:cNvPr>
          <p:cNvSpPr/>
          <p:nvPr/>
        </p:nvSpPr>
        <p:spPr>
          <a:xfrm>
            <a:off x="3485580" y="5348312"/>
            <a:ext cx="6654883" cy="8548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 Đoạn còn lại.</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DD0E77F-CB22-4AC0-969D-98A307500BCC}"/>
              </a:ext>
            </a:extLst>
          </p:cNvPr>
          <p:cNvSpPr/>
          <p:nvPr/>
        </p:nvSpPr>
        <p:spPr>
          <a:xfrm rot="21148552">
            <a:off x="2953996" y="5407515"/>
            <a:ext cx="776052" cy="721226"/>
          </a:xfrm>
          <a:prstGeom prst="ellipse">
            <a:avLst/>
          </a:prstGeom>
          <a:solidFill>
            <a:schemeClr val="accent2"/>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a:latin typeface="UTM Mother" panose="02040603050506020204" pitchFamily="18" charset="0"/>
              </a:rPr>
              <a:t>5</a:t>
            </a:r>
          </a:p>
        </p:txBody>
      </p:sp>
      <p:sp>
        <p:nvSpPr>
          <p:cNvPr id="17" name="TextBox 16">
            <a:extLst>
              <a:ext uri="{FF2B5EF4-FFF2-40B4-BE49-F238E27FC236}">
                <a16:creationId xmlns:a16="http://schemas.microsoft.com/office/drawing/2014/main" id="{612685CE-19D7-4B22-8B41-B84BA30D7F1F}"/>
              </a:ext>
            </a:extLst>
          </p:cNvPr>
          <p:cNvSpPr txBox="1"/>
          <p:nvPr/>
        </p:nvSpPr>
        <p:spPr>
          <a:xfrm>
            <a:off x="3626391" y="415157"/>
            <a:ext cx="6036775" cy="584775"/>
          </a:xfrm>
          <a:prstGeom prst="rect">
            <a:avLst/>
          </a:prstGeom>
          <a:noFill/>
        </p:spPr>
        <p:txBody>
          <a:bodyPr wrap="square" rtlCol="0">
            <a:spAutoFit/>
          </a:bodyPr>
          <a:lstStyle/>
          <a:p>
            <a:pPr algn="ctr">
              <a:defRPr/>
            </a:pPr>
            <a:r>
              <a:rPr lang="en-US" sz="3200" b="1">
                <a:latin typeface="Times New Roman" panose="02020603050405020304" pitchFamily="18" charset="0"/>
                <a:cs typeface="Times New Roman" panose="02020603050405020304" pitchFamily="18" charset="0"/>
              </a:rPr>
              <a:t>Bài được chia làm 5 đoạn:</a:t>
            </a:r>
          </a:p>
        </p:txBody>
      </p:sp>
      <p:grpSp>
        <p:nvGrpSpPr>
          <p:cNvPr id="21" name="Group 20">
            <a:extLst>
              <a:ext uri="{FF2B5EF4-FFF2-40B4-BE49-F238E27FC236}">
                <a16:creationId xmlns:a16="http://schemas.microsoft.com/office/drawing/2014/main" id="{41E289AF-E8E6-4E01-99A6-A5AB797A96C9}"/>
              </a:ext>
            </a:extLst>
          </p:cNvPr>
          <p:cNvGrpSpPr/>
          <p:nvPr/>
        </p:nvGrpSpPr>
        <p:grpSpPr>
          <a:xfrm>
            <a:off x="-374900" y="2759278"/>
            <a:ext cx="3449291" cy="3974003"/>
            <a:chOff x="1889116" y="3368733"/>
            <a:chExt cx="1475004" cy="1609596"/>
          </a:xfrm>
        </p:grpSpPr>
        <p:pic>
          <p:nvPicPr>
            <p:cNvPr id="22" name="Picture 21">
              <a:extLst>
                <a:ext uri="{FF2B5EF4-FFF2-40B4-BE49-F238E27FC236}">
                  <a16:creationId xmlns:a16="http://schemas.microsoft.com/office/drawing/2014/main" id="{87F7A0F9-7CE4-404F-9C87-01D35B91EFB7}"/>
                </a:ext>
              </a:extLst>
            </p:cNvPr>
            <p:cNvPicPr>
              <a:picLocks noChangeAspect="1"/>
            </p:cNvPicPr>
            <p:nvPr/>
          </p:nvPicPr>
          <p:blipFill rotWithShape="1">
            <a:blip r:embed="rId4">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23" name="TextBox 22">
              <a:extLst>
                <a:ext uri="{FF2B5EF4-FFF2-40B4-BE49-F238E27FC236}">
                  <a16:creationId xmlns:a16="http://schemas.microsoft.com/office/drawing/2014/main" id="{E968FA95-D60B-4901-B7BB-D7F2AEA8C087}"/>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pic>
        <p:nvPicPr>
          <p:cNvPr id="32" name="Picture 31">
            <a:extLst>
              <a:ext uri="{FF2B5EF4-FFF2-40B4-BE49-F238E27FC236}">
                <a16:creationId xmlns:a16="http://schemas.microsoft.com/office/drawing/2014/main" id="{A97C65F2-7FA3-4BAB-9EED-F02FC00E4F54}"/>
              </a:ext>
            </a:extLst>
          </p:cNvPr>
          <p:cNvPicPr>
            <a:picLocks noChangeAspect="1"/>
          </p:cNvPicPr>
          <p:nvPr/>
        </p:nvPicPr>
        <p:blipFill rotWithShape="1">
          <a:blip r:embed="rId5">
            <a:extLst>
              <a:ext uri="{28A0092B-C50C-407E-A947-70E740481C1C}">
                <a14:useLocalDpi xmlns:a14="http://schemas.microsoft.com/office/drawing/2010/main" val="0"/>
              </a:ext>
            </a:extLst>
          </a:blip>
          <a:srcRect l="72916" t="50185" r="1980" b="3703"/>
          <a:stretch/>
        </p:blipFill>
        <p:spPr>
          <a:xfrm>
            <a:off x="9142939" y="3618178"/>
            <a:ext cx="3194838" cy="3300891"/>
          </a:xfrm>
          <a:prstGeom prst="rect">
            <a:avLst/>
          </a:prstGeom>
        </p:spPr>
      </p:pic>
      <p:grpSp>
        <p:nvGrpSpPr>
          <p:cNvPr id="24" name="组合 47">
            <a:extLst>
              <a:ext uri="{FF2B5EF4-FFF2-40B4-BE49-F238E27FC236}">
                <a16:creationId xmlns:a16="http://schemas.microsoft.com/office/drawing/2014/main" id="{9FB195F1-2E68-4860-A894-FD5353B89A38}"/>
              </a:ext>
            </a:extLst>
          </p:cNvPr>
          <p:cNvGrpSpPr/>
          <p:nvPr/>
        </p:nvGrpSpPr>
        <p:grpSpPr>
          <a:xfrm>
            <a:off x="19866" y="5767628"/>
            <a:ext cx="12152268" cy="1151441"/>
            <a:chOff x="-2055784" y="5706558"/>
            <a:chExt cx="12152268" cy="1151441"/>
          </a:xfrm>
        </p:grpSpPr>
        <p:pic>
          <p:nvPicPr>
            <p:cNvPr id="25" name="图片 44">
              <a:extLst>
                <a:ext uri="{FF2B5EF4-FFF2-40B4-BE49-F238E27FC236}">
                  <a16:creationId xmlns:a16="http://schemas.microsoft.com/office/drawing/2014/main" id="{9F0153F7-68C3-4C0E-96C0-BCEE59BB0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26" name="图片 43">
              <a:extLst>
                <a:ext uri="{FF2B5EF4-FFF2-40B4-BE49-F238E27FC236}">
                  <a16:creationId xmlns:a16="http://schemas.microsoft.com/office/drawing/2014/main" id="{770A84F1-C6F4-44FD-84C8-B2F9E5A28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7" name="图片 41">
              <a:extLst>
                <a:ext uri="{FF2B5EF4-FFF2-40B4-BE49-F238E27FC236}">
                  <a16:creationId xmlns:a16="http://schemas.microsoft.com/office/drawing/2014/main" id="{B5E99943-086A-41A6-8DDA-AFC5C3F39B08}"/>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8" name="图片 42">
              <a:extLst>
                <a:ext uri="{FF2B5EF4-FFF2-40B4-BE49-F238E27FC236}">
                  <a16:creationId xmlns:a16="http://schemas.microsoft.com/office/drawing/2014/main" id="{2F9913F5-7BC9-4E53-94A7-171439615755}"/>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9" name="图片 45">
              <a:extLst>
                <a:ext uri="{FF2B5EF4-FFF2-40B4-BE49-F238E27FC236}">
                  <a16:creationId xmlns:a16="http://schemas.microsoft.com/office/drawing/2014/main" id="{A617D9D6-04ED-42C3-A24C-8F166A76F8CB}"/>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30" name="图片 46">
              <a:extLst>
                <a:ext uri="{FF2B5EF4-FFF2-40B4-BE49-F238E27FC236}">
                  <a16:creationId xmlns:a16="http://schemas.microsoft.com/office/drawing/2014/main" id="{DC8B311F-8405-4DB4-BCFB-2004F1ACF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31" name="图片 48">
              <a:extLst>
                <a:ext uri="{FF2B5EF4-FFF2-40B4-BE49-F238E27FC236}">
                  <a16:creationId xmlns:a16="http://schemas.microsoft.com/office/drawing/2014/main" id="{12692696-2536-40CF-884C-20DABA6B0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449489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Effect transition="in" filter="fade">
                                      <p:cBhvr>
                                        <p:cTn id="77" dur="500"/>
                                        <p:tgtEl>
                                          <p:spTgt spid="1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left)">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7" grpId="0" animBg="1"/>
      <p:bldP spid="8" grpId="0" animBg="1"/>
      <p:bldP spid="9" grpId="0" animBg="1"/>
      <p:bldP spid="10" grpId="0" animBg="1"/>
      <p:bldP spid="11" grpId="0" animBg="1"/>
      <p:bldP spid="12" grpId="0" animBg="1"/>
      <p:bldP spid="16" grpId="0" animBg="1"/>
      <p:bldP spid="18" grpId="0" animBg="1"/>
      <p:bldP spid="19"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
        <p:nvSpPr>
          <p:cNvPr id="14" name="Oval 13">
            <a:extLst>
              <a:ext uri="{FF2B5EF4-FFF2-40B4-BE49-F238E27FC236}">
                <a16:creationId xmlns:a16="http://schemas.microsoft.com/office/drawing/2014/main" id="{536FC5CD-9B53-4601-A523-E82BC280A0CC}"/>
              </a:ext>
            </a:extLst>
          </p:cNvPr>
          <p:cNvSpPr/>
          <p:nvPr/>
        </p:nvSpPr>
        <p:spPr>
          <a:xfrm>
            <a:off x="0" y="0"/>
            <a:ext cx="4914900"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Giọng đọc</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17" name="TextBox 16">
            <a:extLst>
              <a:ext uri="{FF2B5EF4-FFF2-40B4-BE49-F238E27FC236}">
                <a16:creationId xmlns:a16="http://schemas.microsoft.com/office/drawing/2014/main" id="{612685CE-19D7-4B22-8B41-B84BA30D7F1F}"/>
              </a:ext>
            </a:extLst>
          </p:cNvPr>
          <p:cNvSpPr txBox="1"/>
          <p:nvPr/>
        </p:nvSpPr>
        <p:spPr>
          <a:xfrm>
            <a:off x="1067060" y="1677412"/>
            <a:ext cx="10553440" cy="1077218"/>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Toàn bài đọc với giọng nhẹ nhàng, thể hiện cảm hứng ngợi ca, kính trọng nhà tài trợ đặc biệt của Cách mạng.</a:t>
            </a:r>
          </a:p>
        </p:txBody>
      </p:sp>
      <p:sp>
        <p:nvSpPr>
          <p:cNvPr id="6" name="TextBox 5">
            <a:extLst>
              <a:ext uri="{FF2B5EF4-FFF2-40B4-BE49-F238E27FC236}">
                <a16:creationId xmlns:a16="http://schemas.microsoft.com/office/drawing/2014/main" id="{30D1BEB8-B79D-4379-B315-6AFD7B3BB4F8}"/>
              </a:ext>
            </a:extLst>
          </p:cNvPr>
          <p:cNvSpPr txBox="1"/>
          <p:nvPr/>
        </p:nvSpPr>
        <p:spPr>
          <a:xfrm>
            <a:off x="1080021" y="2832647"/>
            <a:ext cx="10553440" cy="1569660"/>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Nhấn giọng ở những từ: </a:t>
            </a:r>
            <a:r>
              <a:rPr lang="en-US" sz="3200" i="1">
                <a:solidFill>
                  <a:srgbClr val="E07020"/>
                </a:solidFill>
                <a:latin typeface="Times New Roman" panose="02020603050405020304" pitchFamily="18" charset="0"/>
                <a:cs typeface="Times New Roman" panose="02020603050405020304" pitchFamily="18" charset="0"/>
              </a:rPr>
              <a:t>tư sản lớn, nổi tiếng, nhiệt thành, trợ giúp to lớn, 3 vạn đồng, xúc động, sửng sốt, 24 đồng, 64 lạng vàng, 10 vạn đồng, suốt cuộc đời, đặc biệt,…</a:t>
            </a:r>
          </a:p>
        </p:txBody>
      </p:sp>
    </p:spTree>
    <p:extLst>
      <p:ext uri="{BB962C8B-B14F-4D97-AF65-F5344CB8AC3E}">
        <p14:creationId xmlns:p14="http://schemas.microsoft.com/office/powerpoint/2010/main" val="3064954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750" fill="hold"/>
                                        <p:tgtEl>
                                          <p:spTgt spid="15"/>
                                        </p:tgtEl>
                                        <p:attrNameLst>
                                          <p:attrName>ppt_w</p:attrName>
                                        </p:attrNameLst>
                                      </p:cBhvr>
                                      <p:tavLst>
                                        <p:tav tm="0">
                                          <p:val>
                                            <p:fltVal val="0"/>
                                          </p:val>
                                        </p:tav>
                                        <p:tav tm="100000">
                                          <p:val>
                                            <p:strVal val="#ppt_w"/>
                                          </p:val>
                                        </p:tav>
                                      </p:tavLst>
                                    </p:anim>
                                    <p:anim calcmode="lin" valueType="num">
                                      <p:cBhvr>
                                        <p:cTn id="14" dur="750" fill="hold"/>
                                        <p:tgtEl>
                                          <p:spTgt spid="15"/>
                                        </p:tgtEl>
                                        <p:attrNameLst>
                                          <p:attrName>ppt_h</p:attrName>
                                        </p:attrNameLst>
                                      </p:cBhvr>
                                      <p:tavLst>
                                        <p:tav tm="0">
                                          <p:val>
                                            <p:fltVal val="0"/>
                                          </p:val>
                                        </p:tav>
                                        <p:tav tm="100000">
                                          <p:val>
                                            <p:strVal val="#ppt_h"/>
                                          </p:val>
                                        </p:tav>
                                      </p:tavLst>
                                    </p:anim>
                                    <p:anim calcmode="lin" valueType="num">
                                      <p:cBhvr>
                                        <p:cTn id="15" dur="750" fill="hold"/>
                                        <p:tgtEl>
                                          <p:spTgt spid="15"/>
                                        </p:tgtEl>
                                        <p:attrNameLst>
                                          <p:attrName>style.rotation</p:attrName>
                                        </p:attrNameLst>
                                      </p:cBhvr>
                                      <p:tavLst>
                                        <p:tav tm="0">
                                          <p:val>
                                            <p:fltVal val="90"/>
                                          </p:val>
                                        </p:tav>
                                        <p:tav tm="100000">
                                          <p:val>
                                            <p:fltVal val="0"/>
                                          </p:val>
                                        </p:tav>
                                      </p:tavLst>
                                    </p:anim>
                                    <p:animEffect transition="in" filter="fade">
                                      <p:cBhvr>
                                        <p:cTn id="16" dur="7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80">
                                          <p:stCondLst>
                                            <p:cond delay="0"/>
                                          </p:stCondLst>
                                        </p:cTn>
                                        <p:tgtEl>
                                          <p:spTgt spid="14"/>
                                        </p:tgtEl>
                                      </p:cBhvr>
                                    </p:animEffect>
                                    <p:anim calcmode="lin" valueType="num">
                                      <p:cBhvr>
                                        <p:cTn id="2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7" dur="26">
                                          <p:stCondLst>
                                            <p:cond delay="650"/>
                                          </p:stCondLst>
                                        </p:cTn>
                                        <p:tgtEl>
                                          <p:spTgt spid="14"/>
                                        </p:tgtEl>
                                      </p:cBhvr>
                                      <p:to x="100000" y="60000"/>
                                    </p:animScale>
                                    <p:animScale>
                                      <p:cBhvr>
                                        <p:cTn id="28" dur="166" decel="50000">
                                          <p:stCondLst>
                                            <p:cond delay="676"/>
                                          </p:stCondLst>
                                        </p:cTn>
                                        <p:tgtEl>
                                          <p:spTgt spid="14"/>
                                        </p:tgtEl>
                                      </p:cBhvr>
                                      <p:to x="100000" y="100000"/>
                                    </p:animScale>
                                    <p:animScale>
                                      <p:cBhvr>
                                        <p:cTn id="29" dur="26">
                                          <p:stCondLst>
                                            <p:cond delay="1312"/>
                                          </p:stCondLst>
                                        </p:cTn>
                                        <p:tgtEl>
                                          <p:spTgt spid="14"/>
                                        </p:tgtEl>
                                      </p:cBhvr>
                                      <p:to x="100000" y="80000"/>
                                    </p:animScale>
                                    <p:animScale>
                                      <p:cBhvr>
                                        <p:cTn id="30" dur="166" decel="50000">
                                          <p:stCondLst>
                                            <p:cond delay="1338"/>
                                          </p:stCondLst>
                                        </p:cTn>
                                        <p:tgtEl>
                                          <p:spTgt spid="14"/>
                                        </p:tgtEl>
                                      </p:cBhvr>
                                      <p:to x="100000" y="100000"/>
                                    </p:animScale>
                                    <p:animScale>
                                      <p:cBhvr>
                                        <p:cTn id="31" dur="26">
                                          <p:stCondLst>
                                            <p:cond delay="1642"/>
                                          </p:stCondLst>
                                        </p:cTn>
                                        <p:tgtEl>
                                          <p:spTgt spid="14"/>
                                        </p:tgtEl>
                                      </p:cBhvr>
                                      <p:to x="100000" y="90000"/>
                                    </p:animScale>
                                    <p:animScale>
                                      <p:cBhvr>
                                        <p:cTn id="32" dur="166" decel="50000">
                                          <p:stCondLst>
                                            <p:cond delay="1668"/>
                                          </p:stCondLst>
                                        </p:cTn>
                                        <p:tgtEl>
                                          <p:spTgt spid="14"/>
                                        </p:tgtEl>
                                      </p:cBhvr>
                                      <p:to x="100000" y="100000"/>
                                    </p:animScale>
                                    <p:animScale>
                                      <p:cBhvr>
                                        <p:cTn id="33" dur="26">
                                          <p:stCondLst>
                                            <p:cond delay="1808"/>
                                          </p:stCondLst>
                                        </p:cTn>
                                        <p:tgtEl>
                                          <p:spTgt spid="14"/>
                                        </p:tgtEl>
                                      </p:cBhvr>
                                      <p:to x="100000" y="95000"/>
                                    </p:animScale>
                                    <p:animScale>
                                      <p:cBhvr>
                                        <p:cTn id="34" dur="166" decel="50000">
                                          <p:stCondLst>
                                            <p:cond delay="1834"/>
                                          </p:stCondLst>
                                        </p:cTn>
                                        <p:tgtEl>
                                          <p:spTgt spid="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054B769-4C95-4D78-946A-E81E61A9086E}"/>
              </a:ext>
            </a:extLst>
          </p:cNvPr>
          <p:cNvSpPr>
            <a:spLocks noChangeArrowheads="1"/>
          </p:cNvSpPr>
          <p:nvPr/>
        </p:nvSpPr>
        <p:spPr bwMode="auto">
          <a:xfrm>
            <a:off x="3449787" y="1028492"/>
            <a:ext cx="84615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Ông Đỗ Đình Thiện là một nhà tư sản lớn ở Hà Nội, chủ của nhiều đồn điền, nhà máy và tiệm buôn nổi tiếng, trong đó có đồn điền Chi Nê ở huyện Lạc Thủy, tỉnh Hòa Bình.</a:t>
            </a:r>
          </a:p>
          <a:p>
            <a:pPr indent="6350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có … 24 đồng.</a:t>
            </a:r>
          </a:p>
        </p:txBody>
      </p:sp>
      <p:pic>
        <p:nvPicPr>
          <p:cNvPr id="6" name="Picture 5">
            <a:extLst>
              <a:ext uri="{FF2B5EF4-FFF2-40B4-BE49-F238E27FC236}">
                <a16:creationId xmlns:a16="http://schemas.microsoft.com/office/drawing/2014/main" id="{F95A01D1-0DAF-43BF-8467-8FB332E5C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3712" y="1583768"/>
            <a:ext cx="3173687" cy="3859741"/>
          </a:xfrm>
          <a:prstGeom prst="ellipse">
            <a:avLst/>
          </a:prstGeom>
          <a:ln>
            <a:noFill/>
          </a:ln>
          <a:effectLst>
            <a:softEdge rad="112500"/>
          </a:effectLst>
        </p:spPr>
      </p:pic>
      <p:sp>
        <p:nvSpPr>
          <p:cNvPr id="7" name="Text Box 64">
            <a:extLst>
              <a:ext uri="{FF2B5EF4-FFF2-40B4-BE49-F238E27FC236}">
                <a16:creationId xmlns:a16="http://schemas.microsoft.com/office/drawing/2014/main" id="{F8FBD185-B099-47A7-995A-A249047157C4}"/>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8" name="文本框 1">
            <a:extLst>
              <a:ext uri="{FF2B5EF4-FFF2-40B4-BE49-F238E27FC236}">
                <a16:creationId xmlns:a16="http://schemas.microsoft.com/office/drawing/2014/main" id="{48D67DCB-BA41-4170-B996-466C9909FB38}"/>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9" name="TextBox 8">
            <a:extLst>
              <a:ext uri="{FF2B5EF4-FFF2-40B4-BE49-F238E27FC236}">
                <a16:creationId xmlns:a16="http://schemas.microsoft.com/office/drawing/2014/main" id="{227EB819-624F-4DA2-9BAD-FD515B9F52A4}"/>
              </a:ext>
            </a:extLst>
          </p:cNvPr>
          <p:cNvSpPr txBox="1"/>
          <p:nvPr/>
        </p:nvSpPr>
        <p:spPr>
          <a:xfrm>
            <a:off x="225211" y="5443509"/>
            <a:ext cx="3030687" cy="954107"/>
          </a:xfrm>
          <a:prstGeom prst="rect">
            <a:avLst/>
          </a:prstGeom>
          <a:noFill/>
        </p:spPr>
        <p:txBody>
          <a:bodyPr wrap="square" rtlCol="0">
            <a:spAutoFit/>
          </a:bodyPr>
          <a:lstStyle/>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28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13602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125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14:presetBounceEnd="4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40000">
                                          <p:cBhvr additive="base">
                                            <p:cTn id="24" dur="10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E245A32-852B-4579-821B-83513240DD66}"/>
              </a:ext>
            </a:extLst>
          </p:cNvPr>
          <p:cNvSpPr>
            <a:spLocks noChangeArrowheads="1"/>
          </p:cNvSpPr>
          <p:nvPr/>
        </p:nvSpPr>
        <p:spPr bwMode="auto">
          <a:xfrm>
            <a:off x="438150" y="973127"/>
            <a:ext cx="11315699"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p>
          <a:p>
            <a:pPr indent="571500" algn="just" eaLnBrk="1" hangingPunct="1"/>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Trong suốt cuộc đời mình, nhà tư sản Đỗ Đình Thiện đã hết lòng ủng hộ Cách mạng mà không hề đòi hỏi sự đền đáp nào. Ông là nhà tư sản yêu nước, nhà tài trợ đặc biệt của Cách mạng.</a:t>
            </a:r>
          </a:p>
        </p:txBody>
      </p:sp>
      <p:sp>
        <p:nvSpPr>
          <p:cNvPr id="5" name="TextBox 4">
            <a:extLst>
              <a:ext uri="{FF2B5EF4-FFF2-40B4-BE49-F238E27FC236}">
                <a16:creationId xmlns:a16="http://schemas.microsoft.com/office/drawing/2014/main" id="{469D0180-639C-4745-9223-7C46AED688A8}"/>
              </a:ext>
            </a:extLst>
          </p:cNvPr>
          <p:cNvSpPr txBox="1"/>
          <p:nvPr/>
        </p:nvSpPr>
        <p:spPr>
          <a:xfrm>
            <a:off x="8204201" y="6236106"/>
            <a:ext cx="3640672" cy="523220"/>
          </a:xfrm>
          <a:prstGeom prst="rect">
            <a:avLst/>
          </a:prstGeom>
          <a:noFill/>
        </p:spPr>
        <p:txBody>
          <a:bodyPr wrap="square" rtlCol="0">
            <a:spAutoFit/>
          </a:bodyPr>
          <a:lstStyle/>
          <a:p>
            <a:r>
              <a:rPr lang="en-US" sz="2800" i="1">
                <a:solidFill>
                  <a:schemeClr val="accent6">
                    <a:lumMod val="75000"/>
                  </a:schemeClr>
                </a:solidFill>
                <a:latin typeface="Times New Roman" panose="02020603050405020304" pitchFamily="18" charset="0"/>
                <a:cs typeface="Times New Roman" panose="02020603050405020304" pitchFamily="18" charset="0"/>
              </a:rPr>
              <a:t>Theo Phạm Hải</a:t>
            </a:r>
          </a:p>
        </p:txBody>
      </p:sp>
      <p:sp>
        <p:nvSpPr>
          <p:cNvPr id="6" name="Text Box 64">
            <a:extLst>
              <a:ext uri="{FF2B5EF4-FFF2-40B4-BE49-F238E27FC236}">
                <a16:creationId xmlns:a16="http://schemas.microsoft.com/office/drawing/2014/main" id="{658508B5-32ED-4EF5-815A-7162FCFF9C32}"/>
              </a:ext>
            </a:extLst>
          </p:cNvPr>
          <p:cNvSpPr txBox="1">
            <a:spLocks noChangeArrowheads="1"/>
          </p:cNvSpPr>
          <p:nvPr/>
        </p:nvSpPr>
        <p:spPr bwMode="auto">
          <a:xfrm>
            <a:off x="546100" y="748268"/>
            <a:ext cx="11492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của Cách mạng</a:t>
            </a:r>
            <a:endParaRPr lang="en-US" sz="36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7" name="文本框 1">
            <a:extLst>
              <a:ext uri="{FF2B5EF4-FFF2-40B4-BE49-F238E27FC236}">
                <a16:creationId xmlns:a16="http://schemas.microsoft.com/office/drawing/2014/main" id="{2A6261DB-C653-4F8B-966A-F78D11B5A86B}"/>
              </a:ext>
            </a:extLst>
          </p:cNvPr>
          <p:cNvSpPr txBox="1"/>
          <p:nvPr/>
        </p:nvSpPr>
        <p:spPr>
          <a:xfrm>
            <a:off x="4371382" y="250964"/>
            <a:ext cx="326394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28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Tree>
    <p:extLst>
      <p:ext uri="{BB962C8B-B14F-4D97-AF65-F5344CB8AC3E}">
        <p14:creationId xmlns:p14="http://schemas.microsoft.com/office/powerpoint/2010/main" val="8606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2" name="Rectangle: Rounded Corners 1">
            <a:extLst>
              <a:ext uri="{FF2B5EF4-FFF2-40B4-BE49-F238E27FC236}">
                <a16:creationId xmlns:a16="http://schemas.microsoft.com/office/drawing/2014/main" id="{FFD0CAF7-69FE-4860-AF93-9579FA0C5D37}"/>
              </a:ext>
            </a:extLst>
          </p:cNvPr>
          <p:cNvSpPr/>
          <p:nvPr/>
        </p:nvSpPr>
        <p:spPr>
          <a:xfrm>
            <a:off x="3359280" y="82213"/>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Luyện đọc từ</a:t>
            </a:r>
          </a:p>
        </p:txBody>
      </p:sp>
      <p:sp>
        <p:nvSpPr>
          <p:cNvPr id="8" name="Text Box 13">
            <a:extLst>
              <a:ext uri="{FF2B5EF4-FFF2-40B4-BE49-F238E27FC236}">
                <a16:creationId xmlns:a16="http://schemas.microsoft.com/office/drawing/2014/main" id="{B75B0127-C4AE-4330-ABC6-DD4BFF6817A9}"/>
              </a:ext>
            </a:extLst>
          </p:cNvPr>
          <p:cNvSpPr txBox="1">
            <a:spLocks noChangeArrowheads="1"/>
          </p:cNvSpPr>
          <p:nvPr/>
        </p:nvSpPr>
        <p:spPr bwMode="auto">
          <a:xfrm>
            <a:off x="4798218" y="1897289"/>
            <a:ext cx="2362200" cy="707886"/>
          </a:xfrm>
          <a:prstGeom prst="rect">
            <a:avLst/>
          </a:prstGeom>
          <a:noFill/>
          <a:ln w="9525">
            <a:noFill/>
            <a:miter lim="800000"/>
            <a:headEnd/>
            <a:tailEnd/>
          </a:ln>
          <a:effectLst/>
        </p:spPr>
        <p:txBody>
          <a:bodyPr>
            <a:spAutoFit/>
          </a:bodyPr>
          <a:lstStyle/>
          <a:p>
            <a:pP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sửng</a:t>
            </a: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ốt</a:t>
            </a:r>
            <a:endPar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9" name="Text Box 14">
            <a:extLst>
              <a:ext uri="{FF2B5EF4-FFF2-40B4-BE49-F238E27FC236}">
                <a16:creationId xmlns:a16="http://schemas.microsoft.com/office/drawing/2014/main" id="{138BA27F-D10D-4A12-923B-562E9A81CF72}"/>
              </a:ext>
            </a:extLst>
          </p:cNvPr>
          <p:cNvSpPr txBox="1">
            <a:spLocks noChangeArrowheads="1"/>
          </p:cNvSpPr>
          <p:nvPr/>
        </p:nvSpPr>
        <p:spPr bwMode="auto">
          <a:xfrm>
            <a:off x="4798218" y="2579283"/>
            <a:ext cx="2595563" cy="707886"/>
          </a:xfrm>
          <a:prstGeom prst="rect">
            <a:avLst/>
          </a:prstGeom>
          <a:noFill/>
          <a:ln w="9525">
            <a:noFill/>
            <a:miter lim="800000"/>
            <a:headEnd/>
            <a:tailEnd/>
          </a:ln>
          <a:effectLst/>
        </p:spPr>
        <p:txBody>
          <a:bodyPr>
            <a:spAutoFit/>
          </a:bodyPr>
          <a:lstStyle/>
          <a:p>
            <a:pP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a:t>
            </a:r>
            <a:r>
              <a:rPr lang="en-US" sz="4000" b="1"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ỹ</a:t>
            </a:r>
            <a:endParaRPr 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B4D4AD3-2661-4924-8868-0021E72DEFD2}"/>
              </a:ext>
            </a:extLst>
          </p:cNvPr>
          <p:cNvSpPr/>
          <p:nvPr/>
        </p:nvSpPr>
        <p:spPr>
          <a:xfrm>
            <a:off x="1715524" y="4957353"/>
            <a:ext cx="269626" cy="461665"/>
          </a:xfrm>
          <a:prstGeom prst="rect">
            <a:avLst/>
          </a:prstGeom>
        </p:spPr>
        <p:txBody>
          <a:bodyPr wrap="none">
            <a:spAutoFit/>
          </a:bodyPr>
          <a:lstStyle/>
          <a:p>
            <a:r>
              <a:rPr lang="en-US" sz="2400" b="1">
                <a:latin typeface="Arial" pitchFamily="34" charset="0"/>
                <a:cs typeface="Arial" pitchFamily="34" charset="0"/>
              </a:rPr>
              <a:t> </a:t>
            </a:r>
            <a:endParaRPr lang="en-US" sz="24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BB70654A-05B1-452E-966B-3DC185C43BE0}"/>
              </a:ext>
            </a:extLst>
          </p:cNvPr>
          <p:cNvSpPr txBox="1"/>
          <p:nvPr/>
        </p:nvSpPr>
        <p:spPr>
          <a:xfrm>
            <a:off x="1193835" y="3996506"/>
            <a:ext cx="10020265" cy="1569660"/>
          </a:xfrm>
          <a:prstGeom prst="rect">
            <a:avLst/>
          </a:prstGeom>
          <a:noFill/>
        </p:spPr>
        <p:txBody>
          <a:bodyPr wrap="square" rtlCol="0">
            <a:spAutoFit/>
          </a:bodyPr>
          <a:lstStyle/>
          <a:p>
            <a:pPr lvl="0" algn="just"/>
            <a:r>
              <a:rPr lang="en-US" sz="3200">
                <a:solidFill>
                  <a:prstClr val="black"/>
                </a:solidFill>
                <a:latin typeface="Times New Roman" pitchFamily="18" charset="0"/>
                <a:cs typeface="Times New Roman" pitchFamily="18" charset="0"/>
              </a:rPr>
              <a:t>Số tiền này làm người giữ “ tay hòm chìa khóa” của Đảng </a:t>
            </a:r>
            <a:r>
              <a:rPr lang="en-US" sz="3200" b="1">
                <a:solidFill>
                  <a:srgbClr val="FF0000"/>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không khỏi xúc động </a:t>
            </a:r>
            <a:r>
              <a:rPr lang="en-US" sz="3200" b="1">
                <a:solidFill>
                  <a:srgbClr val="FF0000"/>
                </a:solidFill>
                <a:latin typeface="Times New Roman" pitchFamily="18" charset="0"/>
                <a:cs typeface="Times New Roman" pitchFamily="18" charset="0"/>
              </a:rPr>
              <a:t>/</a:t>
            </a:r>
            <a:r>
              <a:rPr lang="en-US" sz="3200">
                <a:solidFill>
                  <a:prstClr val="black"/>
                </a:solidFill>
                <a:latin typeface="Times New Roman" pitchFamily="18" charset="0"/>
                <a:cs typeface="Times New Roman" pitchFamily="18" charset="0"/>
              </a:rPr>
              <a:t> và sửng sốt, bởi lúc mấy giờ, ngân quỹ của Đảng chỉ còn có...</a:t>
            </a:r>
            <a:r>
              <a:rPr lang="en-US" sz="3200" b="1">
                <a:solidFill>
                  <a:srgbClr val="FF0000"/>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24 đồng.</a:t>
            </a:r>
          </a:p>
        </p:txBody>
      </p:sp>
      <p:sp>
        <p:nvSpPr>
          <p:cNvPr id="18" name="Text Box 14">
            <a:extLst>
              <a:ext uri="{FF2B5EF4-FFF2-40B4-BE49-F238E27FC236}">
                <a16:creationId xmlns:a16="http://schemas.microsoft.com/office/drawing/2014/main" id="{8960356D-07D0-4E77-8C7B-60EB7E5AB0AA}"/>
              </a:ext>
            </a:extLst>
          </p:cNvPr>
          <p:cNvSpPr txBox="1">
            <a:spLocks noChangeArrowheads="1"/>
          </p:cNvSpPr>
          <p:nvPr/>
        </p:nvSpPr>
        <p:spPr bwMode="auto">
          <a:xfrm>
            <a:off x="687368" y="3177003"/>
            <a:ext cx="2595563" cy="707886"/>
          </a:xfrm>
          <a:prstGeom prst="rect">
            <a:avLst/>
          </a:prstGeom>
          <a:noFill/>
          <a:ln w="9525">
            <a:noFill/>
            <a:miter lim="800000"/>
            <a:headEnd/>
            <a:tailEnd/>
          </a:ln>
          <a:effectLst/>
        </p:spPr>
        <p:txBody>
          <a:bodyPr>
            <a:spAutoFit/>
          </a:bodyPr>
          <a:lstStyle/>
          <a:p>
            <a:pPr>
              <a:spcBef>
                <a:spcPct val="50000"/>
              </a:spcBef>
              <a:defRPr/>
            </a:pPr>
            <a:r>
              <a:rPr lang="en-US" sz="4000" b="1" u="sng">
                <a:effectLst>
                  <a:outerShdw blurRad="38100" dist="38100" dir="2700000" algn="tl">
                    <a:srgbClr val="C0C0C0"/>
                  </a:outerShdw>
                </a:effectLst>
                <a:latin typeface="Times New Roman" panose="02020603050405020304" pitchFamily="18" charset="0"/>
                <a:cs typeface="Times New Roman" panose="02020603050405020304" pitchFamily="18" charset="0"/>
              </a:rPr>
              <a:t>Câu dài:</a:t>
            </a:r>
            <a:endParaRPr lang="en-US" sz="4000" b="1" u="sng"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454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2" name="Rectangle: Rounded Corners 1">
            <a:extLst>
              <a:ext uri="{FF2B5EF4-FFF2-40B4-BE49-F238E27FC236}">
                <a16:creationId xmlns:a16="http://schemas.microsoft.com/office/drawing/2014/main" id="{FFD0CAF7-69FE-4860-AF93-9579FA0C5D37}"/>
              </a:ext>
            </a:extLst>
          </p:cNvPr>
          <p:cNvSpPr/>
          <p:nvPr/>
        </p:nvSpPr>
        <p:spPr>
          <a:xfrm>
            <a:off x="3359280" y="82213"/>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sp>
        <p:nvSpPr>
          <p:cNvPr id="10" name="TextBox 9">
            <a:extLst>
              <a:ext uri="{FF2B5EF4-FFF2-40B4-BE49-F238E27FC236}">
                <a16:creationId xmlns:a16="http://schemas.microsoft.com/office/drawing/2014/main" id="{BA00847D-8F23-4E5D-B872-6CEDD0301401}"/>
              </a:ext>
            </a:extLst>
          </p:cNvPr>
          <p:cNvSpPr txBox="1"/>
          <p:nvPr/>
        </p:nvSpPr>
        <p:spPr>
          <a:xfrm>
            <a:off x="3074391" y="1588985"/>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Tài trợ</a:t>
            </a:r>
          </a:p>
        </p:txBody>
      </p:sp>
      <p:sp>
        <p:nvSpPr>
          <p:cNvPr id="16" name="TextBox 15">
            <a:extLst>
              <a:ext uri="{FF2B5EF4-FFF2-40B4-BE49-F238E27FC236}">
                <a16:creationId xmlns:a16="http://schemas.microsoft.com/office/drawing/2014/main" id="{32F31131-C5E6-460A-9C20-C9F4809EAA4B}"/>
              </a:ext>
            </a:extLst>
          </p:cNvPr>
          <p:cNvSpPr txBox="1"/>
          <p:nvPr/>
        </p:nvSpPr>
        <p:spPr>
          <a:xfrm>
            <a:off x="3074391" y="2505690"/>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 điền</a:t>
            </a:r>
            <a:endParaRPr lang="en-US" sz="3200" b="1"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615E4CC6-3AF8-4423-9DDE-CFCC7F128C56}"/>
              </a:ext>
            </a:extLst>
          </p:cNvPr>
          <p:cNvSpPr txBox="1"/>
          <p:nvPr/>
        </p:nvSpPr>
        <p:spPr>
          <a:xfrm>
            <a:off x="3074391" y="3420623"/>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Tổ chức</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49FEB7E4-A384-4526-9693-4F46000EBD02}"/>
              </a:ext>
            </a:extLst>
          </p:cNvPr>
          <p:cNvSpPr txBox="1"/>
          <p:nvPr/>
        </p:nvSpPr>
        <p:spPr>
          <a:xfrm>
            <a:off x="3074391" y="4335556"/>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Đồng </a:t>
            </a:r>
            <a:r>
              <a:rPr lang="en-US" sz="3200" b="1" err="1">
                <a:latin typeface="Times New Roman" pitchFamily="18" charset="0"/>
                <a:cs typeface="Times New Roman" pitchFamily="18" charset="0"/>
              </a:rPr>
              <a:t>Đông</a:t>
            </a:r>
            <a:r>
              <a:rPr lang="en-US" sz="3200" b="1">
                <a:latin typeface="Times New Roman" pitchFamily="18" charset="0"/>
                <a:cs typeface="Times New Roman" pitchFamily="18" charset="0"/>
              </a:rPr>
              <a:t> Dương</a:t>
            </a:r>
            <a:endParaRPr lang="en-US" sz="3200" b="1"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D87F0567-74FE-4626-9BB2-AE4513B5FF11}"/>
              </a:ext>
            </a:extLst>
          </p:cNvPr>
          <p:cNvSpPr txBox="1"/>
          <p:nvPr/>
        </p:nvSpPr>
        <p:spPr>
          <a:xfrm>
            <a:off x="7488424" y="1588985"/>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Tay </a:t>
            </a:r>
            <a:r>
              <a:rPr lang="en-US" sz="3200" b="1" dirty="0" err="1">
                <a:latin typeface="Times New Roman" pitchFamily="18" charset="0"/>
                <a:cs typeface="Times New Roman" pitchFamily="18" charset="0"/>
              </a:rPr>
              <a:t>hòm</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chìa</a:t>
            </a:r>
            <a:r>
              <a:rPr lang="en-US" sz="3200" b="1">
                <a:latin typeface="Times New Roman" pitchFamily="18" charset="0"/>
                <a:cs typeface="Times New Roman" pitchFamily="18" charset="0"/>
              </a:rPr>
              <a:t> khóa</a:t>
            </a:r>
            <a:endParaRPr lang="en-US" sz="3200" b="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7FDB9180-8E0C-4543-A8F9-463422BABAC9}"/>
              </a:ext>
            </a:extLst>
          </p:cNvPr>
          <p:cNvSpPr txBox="1"/>
          <p:nvPr/>
        </p:nvSpPr>
        <p:spPr>
          <a:xfrm>
            <a:off x="7488424" y="2505690"/>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Tuần </a:t>
            </a:r>
            <a:r>
              <a:rPr lang="en-US" sz="3200" b="1" err="1">
                <a:latin typeface="Times New Roman" pitchFamily="18" charset="0"/>
                <a:cs typeface="Times New Roman" pitchFamily="18" charset="0"/>
              </a:rPr>
              <a:t>lễ</a:t>
            </a:r>
            <a:r>
              <a:rPr lang="en-US" sz="3200" b="1">
                <a:latin typeface="Times New Roman" pitchFamily="18" charset="0"/>
                <a:cs typeface="Times New Roman" pitchFamily="18" charset="0"/>
              </a:rPr>
              <a:t> Vàng</a:t>
            </a:r>
            <a:endParaRPr lang="en-US" sz="3200" b="1"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BBEDF830-D279-4FAB-A644-1B8F6459C7DD}"/>
              </a:ext>
            </a:extLst>
          </p:cNvPr>
          <p:cNvSpPr txBox="1"/>
          <p:nvPr/>
        </p:nvSpPr>
        <p:spPr>
          <a:xfrm>
            <a:off x="7488424" y="3420623"/>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Quỹ </a:t>
            </a:r>
            <a:r>
              <a:rPr lang="en-US" sz="3200" b="1" dirty="0" err="1">
                <a:latin typeface="Times New Roman" pitchFamily="18" charset="0"/>
                <a:cs typeface="Times New Roman" pitchFamily="18" charset="0"/>
              </a:rPr>
              <a:t>Độc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lập</a:t>
            </a:r>
            <a:endParaRPr lang="en-US" sz="3200" b="1" dirty="0">
              <a:latin typeface="Times New Roman" pitchFamily="18" charset="0"/>
              <a:cs typeface="Times New Roman" pitchFamily="18" charset="0"/>
            </a:endParaRPr>
          </a:p>
        </p:txBody>
      </p:sp>
      <p:grpSp>
        <p:nvGrpSpPr>
          <p:cNvPr id="30" name="Group 29">
            <a:extLst>
              <a:ext uri="{FF2B5EF4-FFF2-40B4-BE49-F238E27FC236}">
                <a16:creationId xmlns:a16="http://schemas.microsoft.com/office/drawing/2014/main" id="{7EE9DD6E-C0BE-4364-B679-C998FBEFB84A}"/>
              </a:ext>
            </a:extLst>
          </p:cNvPr>
          <p:cNvGrpSpPr/>
          <p:nvPr/>
        </p:nvGrpSpPr>
        <p:grpSpPr>
          <a:xfrm>
            <a:off x="-374900" y="2759278"/>
            <a:ext cx="3449291" cy="3974003"/>
            <a:chOff x="1889116" y="3368733"/>
            <a:chExt cx="1475004" cy="1609596"/>
          </a:xfrm>
        </p:grpSpPr>
        <p:pic>
          <p:nvPicPr>
            <p:cNvPr id="31" name="Picture 30">
              <a:extLst>
                <a:ext uri="{FF2B5EF4-FFF2-40B4-BE49-F238E27FC236}">
                  <a16:creationId xmlns:a16="http://schemas.microsoft.com/office/drawing/2014/main" id="{66AE098D-E7F1-4C01-8DF3-07584641F68E}"/>
                </a:ext>
              </a:extLst>
            </p:cNvPr>
            <p:cNvPicPr>
              <a:picLocks noChangeAspect="1"/>
            </p:cNvPicPr>
            <p:nvPr/>
          </p:nvPicPr>
          <p:blipFill rotWithShape="1">
            <a:blip r:embed="rId4">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32" name="TextBox 31">
              <a:extLst>
                <a:ext uri="{FF2B5EF4-FFF2-40B4-BE49-F238E27FC236}">
                  <a16:creationId xmlns:a16="http://schemas.microsoft.com/office/drawing/2014/main" id="{D6999652-445A-486C-990B-BCA7FFF07BCF}"/>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5">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Tree>
    <p:extLst>
      <p:ext uri="{BB962C8B-B14F-4D97-AF65-F5344CB8AC3E}">
        <p14:creationId xmlns:p14="http://schemas.microsoft.com/office/powerpoint/2010/main" val="295277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 calcmode="lin" valueType="num">
                                      <p:cBhvr>
                                        <p:cTn id="9" dur="750" fill="hold"/>
                                        <p:tgtEl>
                                          <p:spTgt spid="15"/>
                                        </p:tgtEl>
                                        <p:attrNameLst>
                                          <p:attrName>style.rotation</p:attrName>
                                        </p:attrNameLst>
                                      </p:cBhvr>
                                      <p:tavLst>
                                        <p:tav tm="0">
                                          <p:val>
                                            <p:fltVal val="90"/>
                                          </p:val>
                                        </p:tav>
                                        <p:tav tm="100000">
                                          <p:val>
                                            <p:fltVal val="0"/>
                                          </p:val>
                                        </p:tav>
                                      </p:tavLst>
                                    </p:anim>
                                    <p:animEffect transition="in" filter="fade">
                                      <p:cBhvr>
                                        <p:cTn id="10" dur="75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0-#ppt_w/2"/>
                                          </p:val>
                                        </p:tav>
                                        <p:tav tm="100000">
                                          <p:val>
                                            <p:strVal val="#ppt_x"/>
                                          </p:val>
                                        </p:tav>
                                      </p:tavLst>
                                    </p:anim>
                                    <p:anim calcmode="lin" valueType="num">
                                      <p:cBhvr additive="base">
                                        <p:cTn id="2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6" grpId="0"/>
      <p:bldP spid="17"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o 1 tỷ đồng tài trợ cho chương trình “Trái tim cho em” 2019 - Hànộimới">
            <a:extLst>
              <a:ext uri="{FF2B5EF4-FFF2-40B4-BE49-F238E27FC236}">
                <a16:creationId xmlns:a16="http://schemas.microsoft.com/office/drawing/2014/main" id="{9A8537AB-1CCE-403F-BA02-BD1CBED27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97" y="2272852"/>
            <a:ext cx="5641782" cy="3702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899732-D984-4447-B2EA-F9E63314CD0F}"/>
              </a:ext>
            </a:extLst>
          </p:cNvPr>
          <p:cNvSpPr txBox="1"/>
          <p:nvPr/>
        </p:nvSpPr>
        <p:spPr>
          <a:xfrm>
            <a:off x="3321180" y="1387756"/>
            <a:ext cx="1994649" cy="646331"/>
          </a:xfrm>
          <a:prstGeom prst="rect">
            <a:avLst/>
          </a:prstGeom>
          <a:noFill/>
        </p:spPr>
        <p:txBody>
          <a:bodyPr wrap="square" rtlCol="0">
            <a:spAutoFit/>
          </a:bodyPr>
          <a:lstStyle/>
          <a:p>
            <a:pPr>
              <a:spcBef>
                <a:spcPts val="600"/>
              </a:spcBef>
            </a:pPr>
            <a:r>
              <a:rPr lang="en-US" sz="3600" b="1">
                <a:latin typeface="Times New Roman" pitchFamily="18" charset="0"/>
                <a:cs typeface="Times New Roman" pitchFamily="18" charset="0"/>
              </a:rPr>
              <a:t>Tài trợ:</a:t>
            </a:r>
          </a:p>
        </p:txBody>
      </p:sp>
      <p:sp>
        <p:nvSpPr>
          <p:cNvPr id="6" name="TextBox 5">
            <a:extLst>
              <a:ext uri="{FF2B5EF4-FFF2-40B4-BE49-F238E27FC236}">
                <a16:creationId xmlns:a16="http://schemas.microsoft.com/office/drawing/2014/main" id="{67399747-AF95-497F-A94D-81736BC91717}"/>
              </a:ext>
            </a:extLst>
          </p:cNvPr>
          <p:cNvSpPr txBox="1"/>
          <p:nvPr/>
        </p:nvSpPr>
        <p:spPr>
          <a:xfrm>
            <a:off x="5950080" y="1387756"/>
            <a:ext cx="4059669" cy="646331"/>
          </a:xfrm>
          <a:prstGeom prst="rect">
            <a:avLst/>
          </a:prstGeom>
          <a:noFill/>
        </p:spPr>
        <p:txBody>
          <a:bodyPr wrap="square" rtlCol="0">
            <a:spAutoFit/>
          </a:bodyPr>
          <a:lstStyle/>
          <a:p>
            <a:pPr>
              <a:spcBef>
                <a:spcPts val="600"/>
              </a:spcBef>
            </a:pPr>
            <a:r>
              <a:rPr lang="en-US" sz="3600" i="1">
                <a:latin typeface="Times New Roman" pitchFamily="18" charset="0"/>
                <a:cs typeface="Times New Roman" pitchFamily="18" charset="0"/>
              </a:rPr>
              <a:t>Giúp đỡ tiền của.</a:t>
            </a:r>
          </a:p>
        </p:txBody>
      </p:sp>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pic>
        <p:nvPicPr>
          <p:cNvPr id="4" name="Picture 3">
            <a:extLst>
              <a:ext uri="{FF2B5EF4-FFF2-40B4-BE49-F238E27FC236}">
                <a16:creationId xmlns:a16="http://schemas.microsoft.com/office/drawing/2014/main" id="{CAF3ADA0-291B-4A7C-BC87-B0AA9295C7A2}"/>
              </a:ext>
            </a:extLst>
          </p:cNvPr>
          <p:cNvPicPr>
            <a:picLocks noChangeAspect="1"/>
          </p:cNvPicPr>
          <p:nvPr/>
        </p:nvPicPr>
        <p:blipFill>
          <a:blip r:embed="rId5"/>
          <a:stretch>
            <a:fillRect/>
          </a:stretch>
        </p:blipFill>
        <p:spPr>
          <a:xfrm>
            <a:off x="6449310" y="2272852"/>
            <a:ext cx="5596347" cy="3702916"/>
          </a:xfrm>
          <a:prstGeom prst="rect">
            <a:avLst/>
          </a:prstGeom>
          <a:ln>
            <a:noFill/>
          </a:ln>
          <a:effectLst>
            <a:outerShdw blurRad="292100" dist="139700" dir="2700000" algn="tl" rotWithShape="0">
              <a:srgbClr val="333333">
                <a:alpha val="65000"/>
              </a:srgbClr>
            </a:outerShdw>
          </a:effectLst>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707606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style.rotation</p:attrName>
                                        </p:attrNameLst>
                                      </p:cBhvr>
                                      <p:tavLst>
                                        <p:tav tm="0">
                                          <p:val>
                                            <p:fltVal val="90"/>
                                          </p:val>
                                        </p:tav>
                                        <p:tav tm="100000">
                                          <p:val>
                                            <p:fltVal val="0"/>
                                          </p:val>
                                        </p:tav>
                                      </p:tavLst>
                                    </p:anim>
                                    <p:animEffect transition="in" filter="fade">
                                      <p:cBhvr>
                                        <p:cTn id="19" dur="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1)">
                                      <p:cBhvr>
                                        <p:cTn id="24" dur="1750"/>
                                        <p:tgtEl>
                                          <p:spTgt spid="1026"/>
                                        </p:tgtEl>
                                      </p:cBhvr>
                                    </p:animEffect>
                                  </p:childTnLst>
                                </p:cTn>
                              </p:par>
                            </p:childTnLst>
                          </p:cTn>
                        </p:par>
                        <p:par>
                          <p:cTn id="25" fill="hold">
                            <p:stCondLst>
                              <p:cond delay="1750"/>
                            </p:stCondLst>
                            <p:childTnLst>
                              <p:par>
                                <p:cTn id="26" presetID="21"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4">
            <a:extLst>
              <a:ext uri="{FF2B5EF4-FFF2-40B4-BE49-F238E27FC236}">
                <a16:creationId xmlns:a16="http://schemas.microsoft.com/office/drawing/2014/main" id="{C1EC5A19-A6C6-4DAE-A916-FBD7AFF92C29}"/>
              </a:ext>
            </a:extLst>
          </p:cNvPr>
          <p:cNvSpPr txBox="1">
            <a:spLocks noChangeArrowheads="1"/>
          </p:cNvSpPr>
          <p:nvPr/>
        </p:nvSpPr>
        <p:spPr bwMode="auto">
          <a:xfrm>
            <a:off x="2140554" y="752324"/>
            <a:ext cx="790426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88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Khởi động</a:t>
            </a:r>
            <a:endParaRPr lang="en-US" sz="88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grpSp>
        <p:nvGrpSpPr>
          <p:cNvPr id="7" name="Group 6">
            <a:extLst>
              <a:ext uri="{FF2B5EF4-FFF2-40B4-BE49-F238E27FC236}">
                <a16:creationId xmlns:a16="http://schemas.microsoft.com/office/drawing/2014/main" id="{9382D18A-F8F7-481E-8F0B-65407D011EE6}"/>
              </a:ext>
            </a:extLst>
          </p:cNvPr>
          <p:cNvGrpSpPr/>
          <p:nvPr/>
        </p:nvGrpSpPr>
        <p:grpSpPr>
          <a:xfrm flipH="1">
            <a:off x="9402752" y="3985591"/>
            <a:ext cx="2958923" cy="2872409"/>
            <a:chOff x="1889116" y="3368733"/>
            <a:chExt cx="1529945" cy="1609596"/>
          </a:xfrm>
        </p:grpSpPr>
        <p:pic>
          <p:nvPicPr>
            <p:cNvPr id="8" name="Picture 7">
              <a:extLst>
                <a:ext uri="{FF2B5EF4-FFF2-40B4-BE49-F238E27FC236}">
                  <a16:creationId xmlns:a16="http://schemas.microsoft.com/office/drawing/2014/main" id="{8B1594CF-E84E-4F77-AF58-B954668E5547}"/>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9" name="TextBox 8">
              <a:extLst>
                <a:ext uri="{FF2B5EF4-FFF2-40B4-BE49-F238E27FC236}">
                  <a16:creationId xmlns:a16="http://schemas.microsoft.com/office/drawing/2014/main" id="{9AACB10C-85A1-4D1A-9699-A45031905223}"/>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10105453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125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6" presetClass="emph" presetSubtype="0" autoRev="1" fill="hold" grpId="1" nodeType="withEffect">
                                      <p:stCondLst>
                                        <p:cond delay="0"/>
                                      </p:stCondLst>
                                      <p:childTnLst>
                                        <p:animScale>
                                          <p:cBhvr>
                                            <p:cTn id="10" dur="15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4"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4"/>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6" presetClass="emph" presetSubtype="0" autoRev="1" fill="hold" grpId="1" nodeType="withEffect">
                                      <p:stCondLst>
                                        <p:cond delay="0"/>
                                      </p:stCondLst>
                                      <p:childTnLst>
                                        <p:animScale>
                                          <p:cBhvr>
                                            <p:cTn id="10" dur="15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4" nodeType="clickEffect">
                                      <p:stCondLst>
                                        <p:cond delay="0"/>
                                      </p:stCondLst>
                                      <p:childTnLst>
                                        <p:animEffect transition="out" filter="fade">
                                          <p:cBhvr>
                                            <p:cTn id="24" dur="1000"/>
                                            <p:tgtEl>
                                              <p:spTgt spid="4"/>
                                            </p:tgtEl>
                                          </p:cBhvr>
                                        </p:animEffect>
                                        <p:anim calcmode="lin" valueType="num">
                                          <p:cBhvr>
                                            <p:cTn id="25" dur="1000"/>
                                            <p:tgtEl>
                                              <p:spTgt spid="4"/>
                                            </p:tgtEl>
                                            <p:attrNameLst>
                                              <p:attrName>ppt_x</p:attrName>
                                            </p:attrNameLst>
                                          </p:cBhvr>
                                          <p:tavLst>
                                            <p:tav tm="0">
                                              <p:val>
                                                <p:strVal val="ppt_x"/>
                                              </p:val>
                                            </p:tav>
                                            <p:tav tm="100000">
                                              <p:val>
                                                <p:strVal val="ppt_x"/>
                                              </p:val>
                                            </p:tav>
                                          </p:tavLst>
                                        </p:anim>
                                        <p:anim calcmode="lin" valueType="num">
                                          <p:cBhvr>
                                            <p:cTn id="26" dur="1000"/>
                                            <p:tgtEl>
                                              <p:spTgt spid="4"/>
                                            </p:tgtEl>
                                            <p:attrNameLst>
                                              <p:attrName>ppt_y</p:attrName>
                                            </p:attrNameLst>
                                          </p:cBhvr>
                                          <p:tavLst>
                                            <p:tav tm="0">
                                              <p:val>
                                                <p:strVal val="ppt_y"/>
                                              </p:val>
                                            </p:tav>
                                            <p:tav tm="100000">
                                              <p:val>
                                                <p:strVal val="ppt_y+.1"/>
                                              </p:val>
                                            </p:tav>
                                          </p:tavLst>
                                        </p:anim>
                                        <p:set>
                                          <p:cBhvr>
                                            <p:cTn id="27" dur="1" fill="hold">
                                              <p:stCondLst>
                                                <p:cond delay="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4"/>
          <p:bldP spid="10"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91D44B3D-E73E-42B0-AE62-73A32804CA76}"/>
              </a:ext>
            </a:extLst>
          </p:cNvPr>
          <p:cNvSpPr txBox="1"/>
          <p:nvPr/>
        </p:nvSpPr>
        <p:spPr>
          <a:xfrm>
            <a:off x="748551" y="1518852"/>
            <a:ext cx="199464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 điền:</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D689086-3DDE-4F0F-B169-39601614E206}"/>
              </a:ext>
            </a:extLst>
          </p:cNvPr>
          <p:cNvSpPr txBox="1"/>
          <p:nvPr/>
        </p:nvSpPr>
        <p:spPr>
          <a:xfrm>
            <a:off x="2540001" y="1347406"/>
            <a:ext cx="9105899"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Cơ sở sản xuất nông nghiệp lớn trước đây, chủ yếu trồng những loại cây như cao su, cà phê,...</a:t>
            </a:r>
            <a:endParaRPr lang="en-US" sz="3200" i="1"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8269791B-D8DE-4E3A-AF03-4322F4A3BCA4}"/>
              </a:ext>
            </a:extLst>
          </p:cNvPr>
          <p:cNvPicPr>
            <a:picLocks noChangeAspect="1"/>
          </p:cNvPicPr>
          <p:nvPr/>
        </p:nvPicPr>
        <p:blipFill>
          <a:blip r:embed="rId9"/>
          <a:stretch>
            <a:fillRect/>
          </a:stretch>
        </p:blipFill>
        <p:spPr>
          <a:xfrm>
            <a:off x="442195" y="2509256"/>
            <a:ext cx="5606853" cy="3419475"/>
          </a:xfrm>
          <a:prstGeom prst="rect">
            <a:avLst/>
          </a:prstGeom>
        </p:spPr>
      </p:pic>
      <p:pic>
        <p:nvPicPr>
          <p:cNvPr id="20" name="Picture 19">
            <a:extLst>
              <a:ext uri="{FF2B5EF4-FFF2-40B4-BE49-F238E27FC236}">
                <a16:creationId xmlns:a16="http://schemas.microsoft.com/office/drawing/2014/main" id="{3C1CCEFF-F376-425E-8737-C4390E20EFF4}"/>
              </a:ext>
            </a:extLst>
          </p:cNvPr>
          <p:cNvPicPr>
            <a:picLocks noChangeAspect="1"/>
          </p:cNvPicPr>
          <p:nvPr/>
        </p:nvPicPr>
        <p:blipFill>
          <a:blip r:embed="rId10"/>
          <a:stretch>
            <a:fillRect/>
          </a:stretch>
        </p:blipFill>
        <p:spPr>
          <a:xfrm>
            <a:off x="6280393" y="2475667"/>
            <a:ext cx="5636720" cy="3486651"/>
          </a:xfrm>
          <a:prstGeom prst="rect">
            <a:avLst/>
          </a:prstGeom>
        </p:spPr>
      </p:pic>
      <p:sp>
        <p:nvSpPr>
          <p:cNvPr id="22" name="TextBox 21">
            <a:extLst>
              <a:ext uri="{FF2B5EF4-FFF2-40B4-BE49-F238E27FC236}">
                <a16:creationId xmlns:a16="http://schemas.microsoft.com/office/drawing/2014/main" id="{995B9C2E-83A8-44C3-BCAF-1358E272306B}"/>
              </a:ext>
            </a:extLst>
          </p:cNvPr>
          <p:cNvSpPr txBox="1"/>
          <p:nvPr/>
        </p:nvSpPr>
        <p:spPr>
          <a:xfrm>
            <a:off x="442194" y="6024305"/>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 điền cao su thời Pháp thuộc</a:t>
            </a:r>
            <a:endParaRPr lang="en-US" sz="3200" i="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B992F8BA-3261-4174-BA78-E1B81CE89E54}"/>
              </a:ext>
            </a:extLst>
          </p:cNvPr>
          <p:cNvSpPr txBox="1"/>
          <p:nvPr/>
        </p:nvSpPr>
        <p:spPr>
          <a:xfrm>
            <a:off x="6310259" y="6055127"/>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 điền cà phê thời Pháp thuộc</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109517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TextBox 20">
            <a:extLst>
              <a:ext uri="{FF2B5EF4-FFF2-40B4-BE49-F238E27FC236}">
                <a16:creationId xmlns:a16="http://schemas.microsoft.com/office/drawing/2014/main" id="{4CDDA05C-BF03-4BBF-8305-EB055230BCBB}"/>
              </a:ext>
            </a:extLst>
          </p:cNvPr>
          <p:cNvSpPr txBox="1"/>
          <p:nvPr/>
        </p:nvSpPr>
        <p:spPr>
          <a:xfrm>
            <a:off x="1941602" y="1419092"/>
            <a:ext cx="1994649" cy="646331"/>
          </a:xfrm>
          <a:prstGeom prst="rect">
            <a:avLst/>
          </a:prstGeom>
          <a:noFill/>
        </p:spPr>
        <p:txBody>
          <a:bodyPr wrap="square" rtlCol="0">
            <a:spAutoFit/>
          </a:bodyPr>
          <a:lstStyle/>
          <a:p>
            <a:pPr>
              <a:spcBef>
                <a:spcPts val="600"/>
              </a:spcBef>
            </a:pPr>
            <a:r>
              <a:rPr lang="en-US" sz="3600" b="1">
                <a:latin typeface="Times New Roman" pitchFamily="18" charset="0"/>
                <a:cs typeface="Times New Roman" pitchFamily="18" charset="0"/>
              </a:rPr>
              <a:t>Tổ chức:</a:t>
            </a:r>
            <a:endParaRPr lang="en-US" sz="36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F007CCCE-C879-4D48-9999-160896F05C23}"/>
              </a:ext>
            </a:extLst>
          </p:cNvPr>
          <p:cNvSpPr txBox="1"/>
          <p:nvPr/>
        </p:nvSpPr>
        <p:spPr>
          <a:xfrm>
            <a:off x="3936251" y="1419092"/>
            <a:ext cx="8065249" cy="646331"/>
          </a:xfrm>
          <a:prstGeom prst="rect">
            <a:avLst/>
          </a:prstGeom>
          <a:noFill/>
        </p:spPr>
        <p:txBody>
          <a:bodyPr wrap="square" rtlCol="0">
            <a:spAutoFit/>
          </a:bodyPr>
          <a:lstStyle/>
          <a:p>
            <a:pPr>
              <a:spcBef>
                <a:spcPts val="600"/>
              </a:spcBef>
            </a:pPr>
            <a:r>
              <a:rPr lang="en-US" sz="3600" i="1">
                <a:latin typeface="Times New Roman" pitchFamily="18" charset="0"/>
                <a:cs typeface="Times New Roman" pitchFamily="18" charset="0"/>
              </a:rPr>
              <a:t>ở đây chỉ tổ chức cách mạng.</a:t>
            </a:r>
            <a:endParaRPr lang="en-US" sz="3600" i="1" dirty="0">
              <a:latin typeface="Times New Roman" pitchFamily="18" charset="0"/>
              <a:cs typeface="Times New Roman" pitchFamily="18" charset="0"/>
            </a:endParaRPr>
          </a:p>
        </p:txBody>
      </p:sp>
      <p:pic>
        <p:nvPicPr>
          <p:cNvPr id="2050" name="Picture 2" descr="Sự ra đời và hoạt động của ba tổ chức cách mạng | SGK Lịch sử lớp 12">
            <a:extLst>
              <a:ext uri="{FF2B5EF4-FFF2-40B4-BE49-F238E27FC236}">
                <a16:creationId xmlns:a16="http://schemas.microsoft.com/office/drawing/2014/main" id="{89166DA6-0C52-4A06-90B6-62227C80B9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011" y="2458935"/>
            <a:ext cx="5523460" cy="32593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F5B7F0-F36D-4844-A186-F1DDE18C3460}"/>
              </a:ext>
            </a:extLst>
          </p:cNvPr>
          <p:cNvPicPr>
            <a:picLocks noChangeAspect="1"/>
          </p:cNvPicPr>
          <p:nvPr/>
        </p:nvPicPr>
        <p:blipFill>
          <a:blip r:embed="rId10"/>
          <a:stretch>
            <a:fillRect/>
          </a:stretch>
        </p:blipFill>
        <p:spPr>
          <a:xfrm>
            <a:off x="6448095" y="2458935"/>
            <a:ext cx="5445917" cy="3259339"/>
          </a:xfrm>
          <a:prstGeom prst="rect">
            <a:avLst/>
          </a:prstGeom>
        </p:spPr>
      </p:pic>
    </p:spTree>
    <p:extLst>
      <p:ext uri="{BB962C8B-B14F-4D97-AF65-F5344CB8AC3E}">
        <p14:creationId xmlns:p14="http://schemas.microsoft.com/office/powerpoint/2010/main" val="246585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500" fill="hold"/>
                                        <p:tgtEl>
                                          <p:spTgt spid="2050"/>
                                        </p:tgtEl>
                                        <p:attrNameLst>
                                          <p:attrName>ppt_w</p:attrName>
                                        </p:attrNameLst>
                                      </p:cBhvr>
                                      <p:tavLst>
                                        <p:tav tm="0">
                                          <p:val>
                                            <p:fltVal val="0"/>
                                          </p:val>
                                        </p:tav>
                                        <p:tav tm="100000">
                                          <p:val>
                                            <p:strVal val="#ppt_w"/>
                                          </p:val>
                                        </p:tav>
                                      </p:tavLst>
                                    </p:anim>
                                    <p:anim calcmode="lin" valueType="num">
                                      <p:cBhvr>
                                        <p:cTn id="32" dur="500" fill="hold"/>
                                        <p:tgtEl>
                                          <p:spTgt spid="2050"/>
                                        </p:tgtEl>
                                        <p:attrNameLst>
                                          <p:attrName>ppt_h</p:attrName>
                                        </p:attrNameLst>
                                      </p:cBhvr>
                                      <p:tavLst>
                                        <p:tav tm="0">
                                          <p:val>
                                            <p:fltVal val="0"/>
                                          </p:val>
                                        </p:tav>
                                        <p:tav tm="100000">
                                          <p:val>
                                            <p:strVal val="#ppt_h"/>
                                          </p:val>
                                        </p:tav>
                                      </p:tavLst>
                                    </p:anim>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80F433B4-3B40-454B-AE93-0C3E30DD46DD}"/>
              </a:ext>
            </a:extLst>
          </p:cNvPr>
          <p:cNvSpPr txBox="1"/>
          <p:nvPr/>
        </p:nvSpPr>
        <p:spPr>
          <a:xfrm>
            <a:off x="545351" y="1348795"/>
            <a:ext cx="4059669"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Đồng </a:t>
            </a:r>
            <a:r>
              <a:rPr lang="en-US" sz="3200" b="1" err="1">
                <a:latin typeface="Times New Roman" pitchFamily="18" charset="0"/>
                <a:cs typeface="Times New Roman" pitchFamily="18" charset="0"/>
              </a:rPr>
              <a:t>Đông</a:t>
            </a:r>
            <a:r>
              <a:rPr lang="en-US" sz="3200" b="1">
                <a:latin typeface="Times New Roman" pitchFamily="18" charset="0"/>
                <a:cs typeface="Times New Roman" pitchFamily="18" charset="0"/>
              </a:rPr>
              <a:t> Dương:</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E3CCE9E-9C03-4D57-AC56-FB0DE9CDE187}"/>
              </a:ext>
            </a:extLst>
          </p:cNvPr>
          <p:cNvSpPr txBox="1"/>
          <p:nvPr/>
        </p:nvSpPr>
        <p:spPr>
          <a:xfrm>
            <a:off x="4178300" y="1328352"/>
            <a:ext cx="7823200"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Đồng tiền của ngân hàng Đông Dương (trước Cách mạng tháng Tám năm 1945)</a:t>
            </a:r>
            <a:endParaRPr lang="en-US" sz="3200" i="1" dirty="0">
              <a:latin typeface="Times New Roman" pitchFamily="18" charset="0"/>
              <a:cs typeface="Times New Roman" pitchFamily="18" charset="0"/>
            </a:endParaRPr>
          </a:p>
        </p:txBody>
      </p:sp>
      <p:pic>
        <p:nvPicPr>
          <p:cNvPr id="3074" name="Picture 2" descr="Đồng tiền được phát hành năm 1879 tại Việt Nam (Phần 2)">
            <a:extLst>
              <a:ext uri="{FF2B5EF4-FFF2-40B4-BE49-F238E27FC236}">
                <a16:creationId xmlns:a16="http://schemas.microsoft.com/office/drawing/2014/main" id="{71E7E180-6BB7-4BA9-B678-0F80304B94D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621" b="92604" l="2000" r="98167">
                        <a14:foregroundMark x1="17000" y1="11243" x2="4833" y2="37278"/>
                        <a14:foregroundMark x1="9333" y1="75444" x2="28167" y2="86391"/>
                        <a14:foregroundMark x1="47333" y1="50888" x2="45667" y2="65089"/>
                        <a14:foregroundMark x1="66667" y1="37278" x2="69000" y2="66272"/>
                        <a14:foregroundMark x1="60167" y1="38462" x2="61667" y2="82249"/>
                        <a14:foregroundMark x1="88833" y1="29290" x2="92500" y2="44083"/>
                        <a14:foregroundMark x1="92500" y1="44083" x2="93167" y2="68935"/>
                        <a14:foregroundMark x1="93167" y1="68935" x2="90833" y2="71598"/>
                        <a14:foregroundMark x1="67333" y1="85799" x2="82000" y2="88462"/>
                        <a14:foregroundMark x1="62833" y1="87278" x2="62833" y2="87278"/>
                        <a14:foregroundMark x1="66333" y1="89645" x2="67667" y2="90533"/>
                        <a14:foregroundMark x1="71333" y1="90533" x2="72667" y2="91124"/>
                        <a14:foregroundMark x1="75000" y1="92899" x2="78833" y2="92308"/>
                        <a14:foregroundMark x1="83500" y1="87574" x2="84167" y2="88166"/>
                        <a14:foregroundMark x1="88000" y1="86982" x2="88667" y2="86391"/>
                        <a14:foregroundMark x1="98333" y1="55325" x2="98333" y2="55325"/>
                        <a14:foregroundMark x1="85000" y1="12722" x2="85000" y2="12722"/>
                        <a14:foregroundMark x1="76167" y1="9467" x2="76167" y2="9467"/>
                        <a14:foregroundMark x1="71667" y1="7692" x2="72333" y2="7692"/>
                        <a14:foregroundMark x1="90833" y1="19822" x2="82833" y2="10651"/>
                        <a14:foregroundMark x1="82833" y1="10651" x2="72500" y2="7101"/>
                        <a14:foregroundMark x1="72500" y1="7101" x2="66167" y2="9172"/>
                        <a14:foregroundMark x1="61667" y1="13609" x2="61667" y2="13609"/>
                        <a14:foregroundMark x1="60333" y1="17751" x2="53333" y2="32249"/>
                        <a14:foregroundMark x1="53333" y1="32249" x2="52833" y2="35207"/>
                        <a14:foregroundMark x1="85333" y1="12426" x2="89500" y2="17160"/>
                        <a14:foregroundMark x1="90667" y1="16568" x2="80833" y2="8284"/>
                        <a14:foregroundMark x1="66000" y1="10355" x2="63000" y2="13018"/>
                        <a14:foregroundMark x1="60833" y1="15089" x2="58167" y2="20118"/>
                        <a14:foregroundMark x1="60167" y1="15385" x2="55000" y2="25740"/>
                        <a14:foregroundMark x1="3333" y1="31657" x2="2473" y2="45584"/>
                        <a14:foregroundMark x1="5500" y1="25740" x2="8000" y2="19527"/>
                        <a14:foregroundMark x1="14000" y1="11538" x2="11000" y2="15089"/>
                        <a14:foregroundMark x1="9333" y1="16272" x2="7500" y2="21893"/>
                        <a14:foregroundMark x1="7000" y1="20118" x2="3667" y2="29290"/>
                        <a14:foregroundMark x1="21962" y1="8027" x2="23667" y2="7101"/>
                        <a14:foregroundMark x1="15500" y1="11538" x2="16883" y2="10786"/>
                        <a14:foregroundMark x1="36667" y1="12722" x2="22278" y2="7046"/>
                        <a14:foregroundMark x1="14985" y1="10261" x2="14667" y2="10355"/>
                        <a14:foregroundMark x1="22667" y1="7988" x2="21902" y2="8214"/>
                        <a14:foregroundMark x1="17500" y1="7988" x2="17500" y2="7988"/>
                        <a14:foregroundMark x1="19333" y1="7692" x2="21500" y2="5325"/>
                        <a14:foregroundMark x1="19333" y1="7692" x2="16333" y2="10355"/>
                        <a14:foregroundMark x1="26167" y1="6805" x2="25000" y2="6509"/>
                        <a14:foregroundMark x1="28667" y1="7101" x2="31667" y2="9467"/>
                        <a14:backgroundMark x1="18169" y1="5405" x2="19667" y2="4438"/>
                        <a14:backgroundMark x1="0" y1="45858" x2="333" y2="55325"/>
                        <a14:backgroundMark x1="68000" y1="6509" x2="68000" y2="6509"/>
                        <a14:backgroundMark x1="70167" y1="5917" x2="70167" y2="5917"/>
                        <a14:backgroundMark x1="78667" y1="5917" x2="78667" y2="5917"/>
                        <a14:backgroundMark x1="21377" y1="5787" x2="22833" y2="5325"/>
                        <a14:backgroundMark x1="18782" y1="6610" x2="19698" y2="6319"/>
                      </a14:backgroundRemoval>
                    </a14:imgEffect>
                  </a14:imgLayer>
                </a14:imgProps>
              </a:ext>
              <a:ext uri="{28A0092B-C50C-407E-A947-70E740481C1C}">
                <a14:useLocalDpi xmlns:a14="http://schemas.microsoft.com/office/drawing/2010/main" val="0"/>
              </a:ext>
            </a:extLst>
          </a:blip>
          <a:srcRect t="5461" b="7521"/>
          <a:stretch/>
        </p:blipFill>
        <p:spPr bwMode="auto">
          <a:xfrm>
            <a:off x="334048" y="2497838"/>
            <a:ext cx="5715000" cy="28015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2F7E8AD-D105-41EE-A0E9-FE496F22401F}"/>
              </a:ext>
            </a:extLst>
          </p:cNvPr>
          <p:cNvSpPr txBox="1"/>
          <p:nvPr/>
        </p:nvSpPr>
        <p:spPr>
          <a:xfrm>
            <a:off x="481924" y="5571224"/>
            <a:ext cx="5606854"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Đồng tiền được phát hành 1879</a:t>
            </a:r>
            <a:endParaRPr lang="en-US" sz="3200" i="1"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177748-673E-4729-8BF4-5DE196C6187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48" b="95573" l="6473" r="95244">
                        <a14:foregroundMark x1="52708" y1="6771" x2="52708" y2="6771"/>
                        <a14:foregroundMark x1="7133" y1="40365" x2="7133" y2="40365"/>
                        <a14:foregroundMark x1="47952" y1="91276" x2="47952" y2="91276"/>
                        <a14:foregroundMark x1="40159" y1="94010" x2="40159" y2="94010"/>
                        <a14:foregroundMark x1="16645" y1="18620" x2="16645" y2="18620"/>
                        <a14:foregroundMark x1="39366" y1="6120" x2="39366" y2="6120"/>
                        <a14:foregroundMark x1="56407" y1="6120" x2="60238" y2="6120"/>
                        <a14:foregroundMark x1="47292" y1="5208" x2="36988" y2="5859"/>
                        <a14:foregroundMark x1="80581" y1="17839" x2="92602" y2="49349"/>
                        <a14:foregroundMark x1="92602" y1="49349" x2="92867" y2="60156"/>
                        <a14:foregroundMark x1="94584" y1="41406" x2="94584" y2="41406"/>
                        <a14:foregroundMark x1="89432" y1="74219" x2="89432" y2="74219"/>
                        <a14:foregroundMark x1="82563" y1="82292" x2="82563" y2="82292"/>
                        <a14:foregroundMark x1="68956" y1="91927" x2="68956" y2="91927"/>
                        <a14:foregroundMark x1="11889" y1="72135" x2="20343" y2="81641"/>
                        <a14:foregroundMark x1="20343" y1="81641" x2="36592" y2="92188"/>
                        <a14:foregroundMark x1="36592" y1="92188" x2="53897" y2="95703"/>
                        <a14:foregroundMark x1="53897" y1="95703" x2="68164" y2="92839"/>
                        <a14:foregroundMark x1="68164" y1="92839" x2="79260" y2="86328"/>
                        <a14:foregroundMark x1="79260" y1="86328" x2="79524" y2="86328"/>
                        <a14:foregroundMark x1="11229" y1="71224" x2="20343" y2="82943"/>
                        <a14:foregroundMark x1="20343" y1="82943" x2="37781" y2="94010"/>
                        <a14:foregroundMark x1="44518" y1="95052" x2="38441" y2="92708"/>
                        <a14:foregroundMark x1="47556" y1="95052" x2="50594" y2="95313"/>
                        <a14:foregroundMark x1="50594" y1="95313" x2="44914" y2="93359"/>
                        <a14:foregroundMark x1="23778" y1="82552" x2="17701" y2="74870"/>
                        <a14:foregroundMark x1="27213" y1="10807" x2="31572" y2="8203"/>
                        <a14:foregroundMark x1="38441" y1="6120" x2="30647" y2="6771"/>
                        <a14:foregroundMark x1="95244" y1="60156" x2="95244" y2="60156"/>
                      </a14:backgroundRemoval>
                    </a14:imgEffect>
                  </a14:imgLayer>
                </a14:imgProps>
              </a:ext>
            </a:extLst>
          </a:blip>
          <a:stretch>
            <a:fillRect/>
          </a:stretch>
        </p:blipFill>
        <p:spPr>
          <a:xfrm>
            <a:off x="7803698" y="2256417"/>
            <a:ext cx="3267329" cy="3314807"/>
          </a:xfrm>
          <a:prstGeom prst="rect">
            <a:avLst/>
          </a:prstGeom>
        </p:spPr>
      </p:pic>
      <p:sp>
        <p:nvSpPr>
          <p:cNvPr id="22" name="TextBox 21">
            <a:extLst>
              <a:ext uri="{FF2B5EF4-FFF2-40B4-BE49-F238E27FC236}">
                <a16:creationId xmlns:a16="http://schemas.microsoft.com/office/drawing/2014/main" id="{B3A9300A-DBB0-4827-A232-A1D340CBA7CE}"/>
              </a:ext>
            </a:extLst>
          </p:cNvPr>
          <p:cNvSpPr txBox="1"/>
          <p:nvPr/>
        </p:nvSpPr>
        <p:spPr>
          <a:xfrm>
            <a:off x="7002056" y="5511988"/>
            <a:ext cx="4870613" cy="584775"/>
          </a:xfrm>
          <a:prstGeom prst="rect">
            <a:avLst/>
          </a:prstGeom>
          <a:solidFill>
            <a:schemeClr val="bg1">
              <a:alpha val="87000"/>
            </a:schemeClr>
          </a:solidFill>
        </p:spPr>
        <p:txBody>
          <a:bodyPr wrap="square" rtlCol="0">
            <a:spAutoFit/>
          </a:bodyPr>
          <a:lstStyle/>
          <a:p>
            <a:pPr algn="ctr">
              <a:spcBef>
                <a:spcPts val="600"/>
              </a:spcBef>
            </a:pPr>
            <a:r>
              <a:rPr lang="en-US" sz="3200" i="1">
                <a:latin typeface="Times New Roman" pitchFamily="18" charset="0"/>
                <a:cs typeface="Times New Roman" pitchFamily="18" charset="0"/>
              </a:rPr>
              <a:t>Đồng “1 Piastre” 1931</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3206739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heel(1)">
                                      <p:cBhvr>
                                        <p:cTn id="25" dur="2000"/>
                                        <p:tgtEl>
                                          <p:spTgt spid="307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TextBox 20">
            <a:extLst>
              <a:ext uri="{FF2B5EF4-FFF2-40B4-BE49-F238E27FC236}">
                <a16:creationId xmlns:a16="http://schemas.microsoft.com/office/drawing/2014/main" id="{6B0FAC68-0E5D-4F8F-AD36-74A67767EEA1}"/>
              </a:ext>
            </a:extLst>
          </p:cNvPr>
          <p:cNvSpPr txBox="1"/>
          <p:nvPr/>
        </p:nvSpPr>
        <p:spPr>
          <a:xfrm>
            <a:off x="405724" y="1279969"/>
            <a:ext cx="3696375"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Tay </a:t>
            </a:r>
            <a:r>
              <a:rPr lang="en-US" sz="3200" b="1" dirty="0" err="1">
                <a:latin typeface="Times New Roman" pitchFamily="18" charset="0"/>
                <a:cs typeface="Times New Roman" pitchFamily="18" charset="0"/>
              </a:rPr>
              <a:t>hòm</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chìa</a:t>
            </a:r>
            <a:r>
              <a:rPr lang="en-US" sz="3200" b="1">
                <a:latin typeface="Times New Roman" pitchFamily="18" charset="0"/>
                <a:cs typeface="Times New Roman" pitchFamily="18" charset="0"/>
              </a:rPr>
              <a:t> khóa:</a:t>
            </a:r>
            <a:endParaRPr lang="en-US" sz="3200" b="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8081F4B-23C8-47B4-A202-01FA416E4083}"/>
              </a:ext>
            </a:extLst>
          </p:cNvPr>
          <p:cNvSpPr txBox="1"/>
          <p:nvPr/>
        </p:nvSpPr>
        <p:spPr>
          <a:xfrm>
            <a:off x="3987801" y="1279969"/>
            <a:ext cx="7658100"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nắm quyền quản lí tiền bạc và mọi công việc chi tiêu.</a:t>
            </a:r>
            <a:endParaRPr lang="en-US" sz="3200" i="1" dirty="0">
              <a:latin typeface="Times New Roman" pitchFamily="18" charset="0"/>
              <a:cs typeface="Times New Roman" pitchFamily="18" charset="0"/>
            </a:endParaRPr>
          </a:p>
        </p:txBody>
      </p:sp>
      <p:pic>
        <p:nvPicPr>
          <p:cNvPr id="4098" name="Picture 2" descr="Chuyện “Tay hòm chìa khóa“… - Báo Gia Lai điện tử - Tin nhanh - Chính xác">
            <a:extLst>
              <a:ext uri="{FF2B5EF4-FFF2-40B4-BE49-F238E27FC236}">
                <a16:creationId xmlns:a16="http://schemas.microsoft.com/office/drawing/2014/main" id="{FEFF6DF2-F4CC-42C0-8CDA-7B6829C653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9239" y="2455894"/>
            <a:ext cx="6093523" cy="365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9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500" fill="hold"/>
                                        <p:tgtEl>
                                          <p:spTgt spid="4098"/>
                                        </p:tgtEl>
                                        <p:attrNameLst>
                                          <p:attrName>ppt_w</p:attrName>
                                        </p:attrNameLst>
                                      </p:cBhvr>
                                      <p:tavLst>
                                        <p:tav tm="0">
                                          <p:val>
                                            <p:fltVal val="0"/>
                                          </p:val>
                                        </p:tav>
                                        <p:tav tm="100000">
                                          <p:val>
                                            <p:strVal val="#ppt_w"/>
                                          </p:val>
                                        </p:tav>
                                      </p:tavLst>
                                    </p:anim>
                                    <p:anim calcmode="lin" valueType="num">
                                      <p:cBhvr>
                                        <p:cTn id="22" dur="500" fill="hold"/>
                                        <p:tgtEl>
                                          <p:spTgt spid="4098"/>
                                        </p:tgtEl>
                                        <p:attrNameLst>
                                          <p:attrName>ppt_h</p:attrName>
                                        </p:attrNameLst>
                                      </p:cBhvr>
                                      <p:tavLst>
                                        <p:tav tm="0">
                                          <p:val>
                                            <p:fltVal val="0"/>
                                          </p:val>
                                        </p:tav>
                                        <p:tav tm="100000">
                                          <p:val>
                                            <p:strVal val="#ppt_h"/>
                                          </p:val>
                                        </p:tav>
                                      </p:tavLst>
                                    </p:anim>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2F9DA653-07FC-4EB9-9D2E-E2577AD66A4B}"/>
              </a:ext>
            </a:extLst>
          </p:cNvPr>
          <p:cNvSpPr txBox="1"/>
          <p:nvPr/>
        </p:nvSpPr>
        <p:spPr>
          <a:xfrm>
            <a:off x="380252" y="1328352"/>
            <a:ext cx="2777050"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Tuần </a:t>
            </a:r>
            <a:r>
              <a:rPr lang="en-US" sz="3200" b="1" err="1">
                <a:latin typeface="Times New Roman" pitchFamily="18" charset="0"/>
                <a:cs typeface="Times New Roman" pitchFamily="18" charset="0"/>
              </a:rPr>
              <a:t>lễ</a:t>
            </a:r>
            <a:r>
              <a:rPr lang="en-US" sz="3200" b="1">
                <a:latin typeface="Times New Roman" pitchFamily="18" charset="0"/>
                <a:cs typeface="Times New Roman" pitchFamily="18" charset="0"/>
              </a:rPr>
              <a:t> Vàng:</a:t>
            </a:r>
            <a:endParaRPr lang="en-US" sz="3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D5EBD74E-46ED-4EB6-978E-228BE228B312}"/>
              </a:ext>
            </a:extLst>
          </p:cNvPr>
          <p:cNvSpPr txBox="1"/>
          <p:nvPr/>
        </p:nvSpPr>
        <p:spPr>
          <a:xfrm>
            <a:off x="3009901" y="1328352"/>
            <a:ext cx="9182100" cy="1077218"/>
          </a:xfrm>
          <a:prstGeom prst="rect">
            <a:avLst/>
          </a:prstGeom>
          <a:noFill/>
        </p:spPr>
        <p:txBody>
          <a:bodyPr wrap="square" rtlCol="0">
            <a:spAutoFit/>
          </a:bodyPr>
          <a:lstStyle/>
          <a:p>
            <a:pPr algn="just">
              <a:spcBef>
                <a:spcPts val="600"/>
              </a:spcBef>
            </a:pPr>
            <a:r>
              <a:rPr lang="en-US" sz="3200" i="1" spc="-40">
                <a:latin typeface="Times New Roman" pitchFamily="18" charset="0"/>
                <a:cs typeface="Times New Roman" pitchFamily="18" charset="0"/>
              </a:rPr>
              <a:t>Tuần vận động các tầng lớp nhân dân đóng góp tiền của ủng hộ Cách mạng (ngay sau Cách mạng tháng Tám)</a:t>
            </a:r>
            <a:endParaRPr lang="en-US" sz="3200" i="1" spc="-40" dirty="0">
              <a:latin typeface="Times New Roman" pitchFamily="18" charset="0"/>
              <a:cs typeface="Times New Roman" pitchFamily="18" charset="0"/>
            </a:endParaRPr>
          </a:p>
        </p:txBody>
      </p:sp>
      <p:pic>
        <p:nvPicPr>
          <p:cNvPr id="5122" name="Picture 2" descr="Chân dung vợ chồng nhà tư sản ủng hộ 5.147 lượng vàng cho cách mạng">
            <a:extLst>
              <a:ext uri="{FF2B5EF4-FFF2-40B4-BE49-F238E27FC236}">
                <a16:creationId xmlns:a16="http://schemas.microsoft.com/office/drawing/2014/main" id="{683E9F1F-7821-4162-93C0-F54319ACE3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9581"/>
          <a:stretch/>
        </p:blipFill>
        <p:spPr bwMode="auto">
          <a:xfrm>
            <a:off x="636142" y="2456614"/>
            <a:ext cx="4810091" cy="31750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946D39B-5373-4618-B06A-AE38F6E63C91}"/>
              </a:ext>
            </a:extLst>
          </p:cNvPr>
          <p:cNvSpPr txBox="1"/>
          <p:nvPr/>
        </p:nvSpPr>
        <p:spPr>
          <a:xfrm>
            <a:off x="237760" y="5695454"/>
            <a:ext cx="5606854" cy="954107"/>
          </a:xfrm>
          <a:prstGeom prst="rect">
            <a:avLst/>
          </a:prstGeom>
          <a:solidFill>
            <a:schemeClr val="bg1">
              <a:alpha val="87000"/>
            </a:schemeClr>
          </a:solidFill>
        </p:spPr>
        <p:txBody>
          <a:bodyPr wrap="square" rtlCol="0">
            <a:spAutoFit/>
          </a:bodyPr>
          <a:lstStyle/>
          <a:p>
            <a:pPr algn="ctr">
              <a:spcBef>
                <a:spcPts val="600"/>
              </a:spcBef>
            </a:pPr>
            <a:r>
              <a:rPr lang="en-US" sz="2800" i="1">
                <a:latin typeface="Times New Roman" pitchFamily="18" charset="0"/>
                <a:cs typeface="Times New Roman" pitchFamily="18" charset="0"/>
              </a:rPr>
              <a:t>Chân dung vợ chồng Tư sản ủng hộ 5147 lượng vàng cho cách mạng</a:t>
            </a:r>
            <a:endParaRPr lang="en-US" sz="2800" i="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2358EC52-7104-412E-8F6A-3736969433CB}"/>
              </a:ext>
            </a:extLst>
          </p:cNvPr>
          <p:cNvPicPr>
            <a:picLocks noChangeAspect="1"/>
          </p:cNvPicPr>
          <p:nvPr/>
        </p:nvPicPr>
        <p:blipFill>
          <a:blip r:embed="rId10"/>
          <a:stretch>
            <a:fillRect/>
          </a:stretch>
        </p:blipFill>
        <p:spPr>
          <a:xfrm>
            <a:off x="6750057" y="2481503"/>
            <a:ext cx="4667250" cy="3286125"/>
          </a:xfrm>
          <a:prstGeom prst="rect">
            <a:avLst/>
          </a:prstGeom>
        </p:spPr>
      </p:pic>
      <p:sp>
        <p:nvSpPr>
          <p:cNvPr id="22" name="TextBox 21">
            <a:extLst>
              <a:ext uri="{FF2B5EF4-FFF2-40B4-BE49-F238E27FC236}">
                <a16:creationId xmlns:a16="http://schemas.microsoft.com/office/drawing/2014/main" id="{51CE4DBD-12D1-4F95-9986-7E477DB917BA}"/>
              </a:ext>
            </a:extLst>
          </p:cNvPr>
          <p:cNvSpPr txBox="1"/>
          <p:nvPr/>
        </p:nvSpPr>
        <p:spPr>
          <a:xfrm>
            <a:off x="6280255" y="5843561"/>
            <a:ext cx="5606854" cy="954107"/>
          </a:xfrm>
          <a:prstGeom prst="rect">
            <a:avLst/>
          </a:prstGeom>
          <a:solidFill>
            <a:schemeClr val="bg1">
              <a:alpha val="87000"/>
            </a:schemeClr>
          </a:solidFill>
        </p:spPr>
        <p:txBody>
          <a:bodyPr wrap="square" rtlCol="0">
            <a:spAutoFit/>
          </a:bodyPr>
          <a:lstStyle/>
          <a:p>
            <a:pPr algn="just" fontAlgn="base"/>
            <a:r>
              <a:rPr lang="vi-VN" sz="2800" i="1">
                <a:latin typeface="Times New Roman" pitchFamily="18" charset="0"/>
                <a:cs typeface="Times New Roman" pitchFamily="18" charset="0"/>
              </a:rPr>
              <a:t>Đông đảo các tầng lớp nhân dân thủ đô mít tinh ủng hộ Tuần lễ Vàng. </a:t>
            </a:r>
          </a:p>
        </p:txBody>
      </p:sp>
    </p:spTree>
    <p:extLst>
      <p:ext uri="{BB962C8B-B14F-4D97-AF65-F5344CB8AC3E}">
        <p14:creationId xmlns:p14="http://schemas.microsoft.com/office/powerpoint/2010/main" val="775149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45EA93-BB1C-43C7-B744-DA220494FCB8}"/>
              </a:ext>
            </a:extLst>
          </p:cNvPr>
          <p:cNvSpPr/>
          <p:nvPr/>
        </p:nvSpPr>
        <p:spPr>
          <a:xfrm>
            <a:off x="3321180" y="104044"/>
            <a:ext cx="5969000" cy="1077218"/>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chemeClr val="accent6">
                    <a:lumMod val="75000"/>
                  </a:schemeClr>
                </a:solidFill>
                <a:latin typeface="UTM Aristote" panose="02040603050506020204" pitchFamily="18" charset="0"/>
                <a:cs typeface="Times New Roman" panose="02020603050405020304" pitchFamily="18" charset="0"/>
              </a:rPr>
              <a:t>Giải nghĩa từ</a:t>
            </a:r>
          </a:p>
        </p:txBody>
      </p:sp>
      <p:pic>
        <p:nvPicPr>
          <p:cNvPr id="8" name="图片 5">
            <a:extLst>
              <a:ext uri="{FF2B5EF4-FFF2-40B4-BE49-F238E27FC236}">
                <a16:creationId xmlns:a16="http://schemas.microsoft.com/office/drawing/2014/main" id="{74B6BBE1-7AB4-47E0-9B02-A4C3C75490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09561" y="104044"/>
            <a:ext cx="1193539" cy="978573"/>
          </a:xfrm>
          <a:prstGeom prst="rect">
            <a:avLst/>
          </a:prstGeom>
        </p:spPr>
      </p:pic>
      <p:grpSp>
        <p:nvGrpSpPr>
          <p:cNvPr id="10" name="组合 47">
            <a:extLst>
              <a:ext uri="{FF2B5EF4-FFF2-40B4-BE49-F238E27FC236}">
                <a16:creationId xmlns:a16="http://schemas.microsoft.com/office/drawing/2014/main" id="{6C10BCE1-6962-4C4C-9C9D-905551C07E5F}"/>
              </a:ext>
            </a:extLst>
          </p:cNvPr>
          <p:cNvGrpSpPr/>
          <p:nvPr/>
        </p:nvGrpSpPr>
        <p:grpSpPr>
          <a:xfrm>
            <a:off x="19866" y="5767628"/>
            <a:ext cx="12152268" cy="1151441"/>
            <a:chOff x="-2055784" y="5706558"/>
            <a:chExt cx="12152268" cy="1151441"/>
          </a:xfrm>
        </p:grpSpPr>
        <p:pic>
          <p:nvPicPr>
            <p:cNvPr id="11" name="图片 44">
              <a:extLst>
                <a:ext uri="{FF2B5EF4-FFF2-40B4-BE49-F238E27FC236}">
                  <a16:creationId xmlns:a16="http://schemas.microsoft.com/office/drawing/2014/main" id="{41304060-E1DF-4D75-8501-B6D317B1F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43">
              <a:extLst>
                <a:ext uri="{FF2B5EF4-FFF2-40B4-BE49-F238E27FC236}">
                  <a16:creationId xmlns:a16="http://schemas.microsoft.com/office/drawing/2014/main" id="{A963B3E5-F2B2-41F6-AF70-D9C129C59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41">
              <a:extLst>
                <a:ext uri="{FF2B5EF4-FFF2-40B4-BE49-F238E27FC236}">
                  <a16:creationId xmlns:a16="http://schemas.microsoft.com/office/drawing/2014/main" id="{71745F70-39F5-4B72-8DED-3111E79A930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42">
              <a:extLst>
                <a:ext uri="{FF2B5EF4-FFF2-40B4-BE49-F238E27FC236}">
                  <a16:creationId xmlns:a16="http://schemas.microsoft.com/office/drawing/2014/main" id="{A0035E19-3698-49F0-BC26-21D25FF47C3E}"/>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45">
              <a:extLst>
                <a:ext uri="{FF2B5EF4-FFF2-40B4-BE49-F238E27FC236}">
                  <a16:creationId xmlns:a16="http://schemas.microsoft.com/office/drawing/2014/main" id="{C544278A-BB18-4C9E-B857-95DD14CCF7A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46">
              <a:extLst>
                <a:ext uri="{FF2B5EF4-FFF2-40B4-BE49-F238E27FC236}">
                  <a16:creationId xmlns:a16="http://schemas.microsoft.com/office/drawing/2014/main" id="{B52FF77A-205F-460F-BC79-5E23467A6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48">
              <a:extLst>
                <a:ext uri="{FF2B5EF4-FFF2-40B4-BE49-F238E27FC236}">
                  <a16:creationId xmlns:a16="http://schemas.microsoft.com/office/drawing/2014/main" id="{471B2522-5170-4C2B-9ACD-887DF943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0" name="TextBox 19">
            <a:extLst>
              <a:ext uri="{FF2B5EF4-FFF2-40B4-BE49-F238E27FC236}">
                <a16:creationId xmlns:a16="http://schemas.microsoft.com/office/drawing/2014/main" id="{7946D39B-5373-4618-B06A-AE38F6E63C91}"/>
              </a:ext>
            </a:extLst>
          </p:cNvPr>
          <p:cNvSpPr txBox="1"/>
          <p:nvPr/>
        </p:nvSpPr>
        <p:spPr>
          <a:xfrm>
            <a:off x="2207892" y="5820810"/>
            <a:ext cx="8409308" cy="954107"/>
          </a:xfrm>
          <a:prstGeom prst="rect">
            <a:avLst/>
          </a:prstGeom>
          <a:solidFill>
            <a:schemeClr val="bg1">
              <a:alpha val="87000"/>
            </a:schemeClr>
          </a:solidFill>
        </p:spPr>
        <p:txBody>
          <a:bodyPr wrap="square" rtlCol="0">
            <a:spAutoFit/>
          </a:bodyPr>
          <a:lstStyle/>
          <a:p>
            <a:pPr algn="ctr">
              <a:spcBef>
                <a:spcPts val="600"/>
              </a:spcBef>
            </a:pPr>
            <a:r>
              <a:rPr lang="en-US" sz="2800" i="1">
                <a:latin typeface="Times New Roman" pitchFamily="18" charset="0"/>
                <a:cs typeface="Times New Roman" pitchFamily="18" charset="0"/>
              </a:rPr>
              <a:t>Bác Hồ chụp ảnh cùng giới công thương Hà Nội ngày 18/09/1945</a:t>
            </a:r>
            <a:endParaRPr lang="en-US" sz="2800" i="1"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id="{3E64C0D2-E852-4557-9772-2D4D091D4E33}"/>
              </a:ext>
            </a:extLst>
          </p:cNvPr>
          <p:cNvSpPr txBox="1"/>
          <p:nvPr/>
        </p:nvSpPr>
        <p:spPr>
          <a:xfrm>
            <a:off x="566286" y="1245016"/>
            <a:ext cx="2591015" cy="584775"/>
          </a:xfrm>
          <a:prstGeom prst="rect">
            <a:avLst/>
          </a:prstGeom>
          <a:noFill/>
        </p:spPr>
        <p:txBody>
          <a:bodyPr wrap="square" rtlCol="0">
            <a:spAutoFit/>
          </a:bodyPr>
          <a:lstStyle/>
          <a:p>
            <a:pPr>
              <a:spcBef>
                <a:spcPts val="600"/>
              </a:spcBef>
            </a:pPr>
            <a:r>
              <a:rPr lang="en-US" sz="3200" b="1">
                <a:latin typeface="Times New Roman" pitchFamily="18" charset="0"/>
                <a:cs typeface="Times New Roman" pitchFamily="18" charset="0"/>
              </a:rPr>
              <a:t>Quỹ </a:t>
            </a:r>
            <a:r>
              <a:rPr lang="en-US" sz="3200" b="1" err="1">
                <a:latin typeface="Times New Roman" pitchFamily="18" charset="0"/>
                <a:cs typeface="Times New Roman" pitchFamily="18" charset="0"/>
              </a:rPr>
              <a:t>Độc</a:t>
            </a:r>
            <a:r>
              <a:rPr lang="en-US" sz="3200" b="1">
                <a:latin typeface="Times New Roman" pitchFamily="18" charset="0"/>
                <a:cs typeface="Times New Roman" pitchFamily="18" charset="0"/>
              </a:rPr>
              <a:t> lập:</a:t>
            </a:r>
            <a:endParaRPr lang="en-US" sz="3200" b="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531B624-EDA8-42C8-B844-992037532B88}"/>
              </a:ext>
            </a:extLst>
          </p:cNvPr>
          <p:cNvSpPr txBox="1"/>
          <p:nvPr/>
        </p:nvSpPr>
        <p:spPr>
          <a:xfrm>
            <a:off x="3032937" y="1194632"/>
            <a:ext cx="9070163" cy="1077218"/>
          </a:xfrm>
          <a:prstGeom prst="rect">
            <a:avLst/>
          </a:prstGeom>
          <a:noFill/>
        </p:spPr>
        <p:txBody>
          <a:bodyPr wrap="square" rtlCol="0">
            <a:spAutoFit/>
          </a:bodyPr>
          <a:lstStyle/>
          <a:p>
            <a:pPr algn="just">
              <a:spcBef>
                <a:spcPts val="600"/>
              </a:spcBef>
            </a:pPr>
            <a:r>
              <a:rPr lang="en-US" sz="3200" i="1">
                <a:latin typeface="Times New Roman" pitchFamily="18" charset="0"/>
                <a:cs typeface="Times New Roman" pitchFamily="18" charset="0"/>
              </a:rPr>
              <a:t>Quỹ do Chính Phủ lập ra để quyên góp tiền bạc của nhân dân ủng hộ nền độc lập vừa mới giành được.</a:t>
            </a:r>
            <a:endParaRPr lang="en-US" sz="3200" i="1" dirty="0">
              <a:latin typeface="Times New Roman" pitchFamily="18" charset="0"/>
              <a:cs typeface="Times New Roman" pitchFamily="18" charset="0"/>
            </a:endParaRPr>
          </a:p>
        </p:txBody>
      </p:sp>
      <p:pic>
        <p:nvPicPr>
          <p:cNvPr id="6146" name="Picture 2" descr="Thành lập Quỹ Độc lập và phát động phong trào Tuần lễ Vàng ủng hộ Chính phủ  giải quyết khó khăn về tài chính năm 1945 - Doanh Trí">
            <a:extLst>
              <a:ext uri="{FF2B5EF4-FFF2-40B4-BE49-F238E27FC236}">
                <a16:creationId xmlns:a16="http://schemas.microsoft.com/office/drawing/2014/main" id="{959B61BD-C514-492D-80C2-398F251880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958"/>
          <a:stretch/>
        </p:blipFill>
        <p:spPr bwMode="auto">
          <a:xfrm>
            <a:off x="3383933" y="2370499"/>
            <a:ext cx="5424134" cy="327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0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fltVal val="0"/>
                                          </p:val>
                                        </p:tav>
                                        <p:tav tm="100000">
                                          <p:val>
                                            <p:strVal val="#ppt_h"/>
                                          </p:val>
                                        </p:tav>
                                      </p:tavLst>
                                    </p:anim>
                                    <p:animEffect transition="in" filter="fade">
                                      <p:cBhvr>
                                        <p:cTn id="27" dur="500"/>
                                        <p:tgtEl>
                                          <p:spTgt spid="614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681688"/>
            <a:ext cx="9144000" cy="1841500"/>
          </a:xfrm>
        </p:spPr>
        <p:txBody>
          <a:bodyPr>
            <a:noAutofit/>
          </a:bodyPr>
          <a:lstStyle/>
          <a:p>
            <a:r>
              <a:rPr lang="en-US" sz="9600" b="1">
                <a:solidFill>
                  <a:srgbClr val="E07020"/>
                </a:solidFill>
                <a:latin typeface="UTM Diana" panose="02040603050506020204" pitchFamily="18" charset="0"/>
              </a:rPr>
              <a:t>Tìm hiểu bài</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326511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57C293-859C-4E31-A5E7-6A74B5936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sp>
        <p:nvSpPr>
          <p:cNvPr id="18" name="文本框 1">
            <a:extLst>
              <a:ext uri="{FF2B5EF4-FFF2-40B4-BE49-F238E27FC236}">
                <a16:creationId xmlns:a16="http://schemas.microsoft.com/office/drawing/2014/main" id="{23A48621-098C-4DB7-AE37-07B9721A583D}"/>
              </a:ext>
            </a:extLst>
          </p:cNvPr>
          <p:cNvSpPr txBox="1"/>
          <p:nvPr/>
        </p:nvSpPr>
        <p:spPr>
          <a:xfrm>
            <a:off x="2598547" y="0"/>
            <a:ext cx="6994906"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5AE16"/>
                </a:solidFill>
                <a:latin typeface="UTM French Vanilla" panose="02040603050506020204" pitchFamily="18" charset="0"/>
                <a:ea typeface="微软雅黑" panose="020B0503020204020204" pitchFamily="34" charset="-122"/>
              </a:rPr>
              <a:t>Thu hoạch bắp</a:t>
            </a:r>
          </a:p>
        </p:txBody>
      </p:sp>
      <p:pic>
        <p:nvPicPr>
          <p:cNvPr id="22" name="Picture 21">
            <a:extLst>
              <a:ext uri="{FF2B5EF4-FFF2-40B4-BE49-F238E27FC236}">
                <a16:creationId xmlns:a16="http://schemas.microsoft.com/office/drawing/2014/main" id="{4E807503-BC44-425E-98B0-773D5EA7380D}"/>
              </a:ext>
            </a:extLst>
          </p:cNvPr>
          <p:cNvPicPr>
            <a:picLocks noChangeAspect="1"/>
          </p:cNvPicPr>
          <p:nvPr/>
        </p:nvPicPr>
        <p:blipFill rotWithShape="1">
          <a:blip r:embed="rId5">
            <a:extLst>
              <a:ext uri="{28A0092B-C50C-407E-A947-70E740481C1C}">
                <a14:useLocalDpi xmlns:a14="http://schemas.microsoft.com/office/drawing/2010/main" val="0"/>
              </a:ext>
            </a:extLst>
          </a:blip>
          <a:srcRect l="57123" b="54607"/>
          <a:stretch/>
        </p:blipFill>
        <p:spPr>
          <a:xfrm>
            <a:off x="1765669" y="2089409"/>
            <a:ext cx="10850191" cy="6461500"/>
          </a:xfrm>
          <a:prstGeom prst="rect">
            <a:avLst/>
          </a:prstGeom>
        </p:spPr>
      </p:pic>
      <p:grpSp>
        <p:nvGrpSpPr>
          <p:cNvPr id="33" name="Group 32">
            <a:extLst>
              <a:ext uri="{FF2B5EF4-FFF2-40B4-BE49-F238E27FC236}">
                <a16:creationId xmlns:a16="http://schemas.microsoft.com/office/drawing/2014/main" id="{A670EF79-0996-42BA-89E5-5252CB682E77}"/>
              </a:ext>
            </a:extLst>
          </p:cNvPr>
          <p:cNvGrpSpPr/>
          <p:nvPr/>
        </p:nvGrpSpPr>
        <p:grpSpPr>
          <a:xfrm>
            <a:off x="3250565" y="1456332"/>
            <a:ext cx="2421539" cy="4833133"/>
            <a:chOff x="3179028" y="1625384"/>
            <a:chExt cx="2421539" cy="4833133"/>
          </a:xfrm>
        </p:grpSpPr>
        <p:pic>
          <p:nvPicPr>
            <p:cNvPr id="45" name="Picture 6">
              <a:extLst>
                <a:ext uri="{FF2B5EF4-FFF2-40B4-BE49-F238E27FC236}">
                  <a16:creationId xmlns:a16="http://schemas.microsoft.com/office/drawing/2014/main" id="{D471A7B1-A7EA-4C3E-895F-1E50B9BFE14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3801899" y="2145133"/>
              <a:ext cx="1610367" cy="3406176"/>
            </a:xfrm>
            <a:prstGeom prst="rect">
              <a:avLst/>
            </a:prstGeom>
          </p:spPr>
        </p:pic>
        <p:pic>
          <p:nvPicPr>
            <p:cNvPr id="58" name="Picture 6">
              <a:extLst>
                <a:ext uri="{FF2B5EF4-FFF2-40B4-BE49-F238E27FC236}">
                  <a16:creationId xmlns:a16="http://schemas.microsoft.com/office/drawing/2014/main" id="{7B98FE53-127E-4D2E-83F2-63537C7CC84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3488215" y="2561505"/>
              <a:ext cx="1400010" cy="3406176"/>
            </a:xfrm>
            <a:prstGeom prst="rect">
              <a:avLst/>
            </a:prstGeom>
          </p:spPr>
        </p:pic>
        <p:pic>
          <p:nvPicPr>
            <p:cNvPr id="44" name="Picture 6">
              <a:extLst>
                <a:ext uri="{FF2B5EF4-FFF2-40B4-BE49-F238E27FC236}">
                  <a16:creationId xmlns:a16="http://schemas.microsoft.com/office/drawing/2014/main" id="{0D0E7B65-7334-4A0D-BC85-B430362E798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3179028" y="3052341"/>
              <a:ext cx="1517189" cy="3406176"/>
            </a:xfrm>
            <a:prstGeom prst="rect">
              <a:avLst/>
            </a:prstGeom>
          </p:spPr>
        </p:pic>
        <p:pic>
          <p:nvPicPr>
            <p:cNvPr id="59" name="Picture 6">
              <a:extLst>
                <a:ext uri="{FF2B5EF4-FFF2-40B4-BE49-F238E27FC236}">
                  <a16:creationId xmlns:a16="http://schemas.microsoft.com/office/drawing/2014/main" id="{DCC3F42E-CE4F-47E1-9F9D-FB3205F2E71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4110909" y="1625384"/>
              <a:ext cx="1489658" cy="3406176"/>
            </a:xfrm>
            <a:prstGeom prst="rect">
              <a:avLst/>
            </a:prstGeom>
          </p:spPr>
        </p:pic>
      </p:grpSp>
      <p:grpSp>
        <p:nvGrpSpPr>
          <p:cNvPr id="25" name="Group 24">
            <a:extLst>
              <a:ext uri="{FF2B5EF4-FFF2-40B4-BE49-F238E27FC236}">
                <a16:creationId xmlns:a16="http://schemas.microsoft.com/office/drawing/2014/main" id="{7152BCE5-C647-45E1-8051-03EB7C8E7651}"/>
              </a:ext>
            </a:extLst>
          </p:cNvPr>
          <p:cNvGrpSpPr/>
          <p:nvPr/>
        </p:nvGrpSpPr>
        <p:grpSpPr>
          <a:xfrm>
            <a:off x="4896926" y="1515743"/>
            <a:ext cx="1738471" cy="4659489"/>
            <a:chOff x="4882919" y="1609914"/>
            <a:chExt cx="1738471" cy="4659489"/>
          </a:xfrm>
        </p:grpSpPr>
        <p:pic>
          <p:nvPicPr>
            <p:cNvPr id="62" name="Picture 6">
              <a:extLst>
                <a:ext uri="{FF2B5EF4-FFF2-40B4-BE49-F238E27FC236}">
                  <a16:creationId xmlns:a16="http://schemas.microsoft.com/office/drawing/2014/main" id="{B71F6812-B0C6-41B1-811C-8D231DE7A1A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4965701" y="2009209"/>
              <a:ext cx="1610367" cy="3406176"/>
            </a:xfrm>
            <a:prstGeom prst="rect">
              <a:avLst/>
            </a:prstGeom>
          </p:spPr>
        </p:pic>
        <p:pic>
          <p:nvPicPr>
            <p:cNvPr id="63" name="Picture 6">
              <a:extLst>
                <a:ext uri="{FF2B5EF4-FFF2-40B4-BE49-F238E27FC236}">
                  <a16:creationId xmlns:a16="http://schemas.microsoft.com/office/drawing/2014/main" id="{F3FFDF32-C875-427D-B896-00F6FDA76AD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4966169" y="2514514"/>
              <a:ext cx="1400010" cy="3406176"/>
            </a:xfrm>
            <a:prstGeom prst="rect">
              <a:avLst/>
            </a:prstGeom>
          </p:spPr>
        </p:pic>
        <p:pic>
          <p:nvPicPr>
            <p:cNvPr id="64" name="Picture 6">
              <a:extLst>
                <a:ext uri="{FF2B5EF4-FFF2-40B4-BE49-F238E27FC236}">
                  <a16:creationId xmlns:a16="http://schemas.microsoft.com/office/drawing/2014/main" id="{3E7A31C3-9D32-4B51-8E6D-92B25BC37918}"/>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4882919" y="2863227"/>
              <a:ext cx="1517189" cy="3406176"/>
            </a:xfrm>
            <a:prstGeom prst="rect">
              <a:avLst/>
            </a:prstGeom>
          </p:spPr>
        </p:pic>
        <p:pic>
          <p:nvPicPr>
            <p:cNvPr id="65" name="Picture 6">
              <a:extLst>
                <a:ext uri="{FF2B5EF4-FFF2-40B4-BE49-F238E27FC236}">
                  <a16:creationId xmlns:a16="http://schemas.microsoft.com/office/drawing/2014/main" id="{45C0B6A9-1016-4354-B68D-6546135582B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5131732" y="1609914"/>
              <a:ext cx="1489658" cy="3406176"/>
            </a:xfrm>
            <a:prstGeom prst="rect">
              <a:avLst/>
            </a:prstGeom>
          </p:spPr>
        </p:pic>
      </p:grpSp>
      <p:grpSp>
        <p:nvGrpSpPr>
          <p:cNvPr id="24" name="Group 23">
            <a:extLst>
              <a:ext uri="{FF2B5EF4-FFF2-40B4-BE49-F238E27FC236}">
                <a16:creationId xmlns:a16="http://schemas.microsoft.com/office/drawing/2014/main" id="{0AFF1218-C92C-41F6-82CF-EBAD64F60B52}"/>
              </a:ext>
            </a:extLst>
          </p:cNvPr>
          <p:cNvGrpSpPr/>
          <p:nvPr/>
        </p:nvGrpSpPr>
        <p:grpSpPr>
          <a:xfrm>
            <a:off x="6668490" y="1443505"/>
            <a:ext cx="1836320" cy="4749282"/>
            <a:chOff x="6671995" y="1572885"/>
            <a:chExt cx="1836320" cy="4749282"/>
          </a:xfrm>
        </p:grpSpPr>
        <p:pic>
          <p:nvPicPr>
            <p:cNvPr id="67" name="Picture 6">
              <a:extLst>
                <a:ext uri="{FF2B5EF4-FFF2-40B4-BE49-F238E27FC236}">
                  <a16:creationId xmlns:a16="http://schemas.microsoft.com/office/drawing/2014/main" id="{22432D64-81ED-40BF-AD12-D7778506D2D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6671995" y="1572885"/>
              <a:ext cx="1610367" cy="3406176"/>
            </a:xfrm>
            <a:prstGeom prst="rect">
              <a:avLst/>
            </a:prstGeom>
          </p:spPr>
        </p:pic>
        <p:pic>
          <p:nvPicPr>
            <p:cNvPr id="68" name="Picture 6">
              <a:extLst>
                <a:ext uri="{FF2B5EF4-FFF2-40B4-BE49-F238E27FC236}">
                  <a16:creationId xmlns:a16="http://schemas.microsoft.com/office/drawing/2014/main" id="{C746E363-E1B9-4029-8AF9-72027944877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6813285" y="2020473"/>
              <a:ext cx="1400010" cy="3406176"/>
            </a:xfrm>
            <a:prstGeom prst="rect">
              <a:avLst/>
            </a:prstGeom>
          </p:spPr>
        </p:pic>
        <p:pic>
          <p:nvPicPr>
            <p:cNvPr id="69" name="Picture 6">
              <a:extLst>
                <a:ext uri="{FF2B5EF4-FFF2-40B4-BE49-F238E27FC236}">
                  <a16:creationId xmlns:a16="http://schemas.microsoft.com/office/drawing/2014/main" id="{FC4AEAF2-0874-4CCE-B452-FE8749B1F839}"/>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6991126" y="2915991"/>
              <a:ext cx="1517189" cy="3406176"/>
            </a:xfrm>
            <a:prstGeom prst="rect">
              <a:avLst/>
            </a:prstGeom>
          </p:spPr>
        </p:pic>
        <p:pic>
          <p:nvPicPr>
            <p:cNvPr id="70" name="Picture 6">
              <a:extLst>
                <a:ext uri="{FF2B5EF4-FFF2-40B4-BE49-F238E27FC236}">
                  <a16:creationId xmlns:a16="http://schemas.microsoft.com/office/drawing/2014/main" id="{99010A6A-47B1-4715-8C50-68C71319762E}"/>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6853211" y="2468061"/>
              <a:ext cx="1489658" cy="3406176"/>
            </a:xfrm>
            <a:prstGeom prst="rect">
              <a:avLst/>
            </a:prstGeom>
          </p:spPr>
        </p:pic>
      </p:grpSp>
      <p:pic>
        <p:nvPicPr>
          <p:cNvPr id="79" name="1 - 9Slide.vn">
            <a:hlinkClick r:id="rId8" action="ppaction://hlinksldjump"/>
            <a:extLst>
              <a:ext uri="{FF2B5EF4-FFF2-40B4-BE49-F238E27FC236}">
                <a16:creationId xmlns:a16="http://schemas.microsoft.com/office/drawing/2014/main" id="{A4AD67A5-3EDC-472B-875E-B1EF9FF794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80224" y="3278611"/>
            <a:ext cx="1132688" cy="3220914"/>
          </a:xfrm>
          <a:prstGeom prst="rect">
            <a:avLst/>
          </a:prstGeom>
        </p:spPr>
      </p:pic>
      <p:pic>
        <p:nvPicPr>
          <p:cNvPr id="1026" name="Picture 2" descr="Basket Picnic Wicker - Free vector graphic on Pixabay">
            <a:extLst>
              <a:ext uri="{FF2B5EF4-FFF2-40B4-BE49-F238E27FC236}">
                <a16:creationId xmlns:a16="http://schemas.microsoft.com/office/drawing/2014/main" id="{D7C86FFC-FB5C-4311-8AB4-B3D98C1EC4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11" y="4330479"/>
            <a:ext cx="2521763" cy="20790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a:extLst>
              <a:ext uri="{FF2B5EF4-FFF2-40B4-BE49-F238E27FC236}">
                <a16:creationId xmlns:a16="http://schemas.microsoft.com/office/drawing/2014/main" id="{BA539C0A-A0A0-4AFA-A109-352465A5090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59751" y="4569162"/>
            <a:ext cx="2247060" cy="1173152"/>
          </a:xfrm>
          <a:prstGeom prst="rect">
            <a:avLst/>
          </a:prstGeom>
        </p:spPr>
      </p:pic>
      <p:pic>
        <p:nvPicPr>
          <p:cNvPr id="73" name="1a - 9Slide.vn">
            <a:extLst>
              <a:ext uri="{FF2B5EF4-FFF2-40B4-BE49-F238E27FC236}">
                <a16:creationId xmlns:a16="http://schemas.microsoft.com/office/drawing/2014/main" id="{5344A7CB-220A-44EE-8BA1-03CCB53885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61863">
            <a:off x="3962290" y="4336040"/>
            <a:ext cx="484964" cy="822642"/>
          </a:xfrm>
          <a:prstGeom prst="rect">
            <a:avLst/>
          </a:prstGeom>
        </p:spPr>
      </p:pic>
      <p:pic>
        <p:nvPicPr>
          <p:cNvPr id="81" name="3 - 9Slide.vn">
            <a:hlinkClick r:id="rId16" action="ppaction://hlinksldjump"/>
            <a:extLst>
              <a:ext uri="{FF2B5EF4-FFF2-40B4-BE49-F238E27FC236}">
                <a16:creationId xmlns:a16="http://schemas.microsoft.com/office/drawing/2014/main" id="{E60448BE-685C-40BD-A2D1-E4D8DA3761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96274" y="3259656"/>
            <a:ext cx="1132688" cy="3220914"/>
          </a:xfrm>
          <a:prstGeom prst="rect">
            <a:avLst/>
          </a:prstGeom>
        </p:spPr>
      </p:pic>
      <p:pic>
        <p:nvPicPr>
          <p:cNvPr id="82" name="2 - 9Slide.vn">
            <a:hlinkClick r:id="rId17" action="ppaction://hlinksldjump"/>
            <a:extLst>
              <a:ext uri="{FF2B5EF4-FFF2-40B4-BE49-F238E27FC236}">
                <a16:creationId xmlns:a16="http://schemas.microsoft.com/office/drawing/2014/main" id="{2A94B633-1482-449C-BDE3-10AEE6A054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00812" y="3232371"/>
            <a:ext cx="1132688" cy="3220914"/>
          </a:xfrm>
          <a:prstGeom prst="rect">
            <a:avLst/>
          </a:prstGeom>
        </p:spPr>
      </p:pic>
      <p:pic>
        <p:nvPicPr>
          <p:cNvPr id="42" name="2a - 9Slide.vn">
            <a:extLst>
              <a:ext uri="{FF2B5EF4-FFF2-40B4-BE49-F238E27FC236}">
                <a16:creationId xmlns:a16="http://schemas.microsoft.com/office/drawing/2014/main" id="{81550B53-D832-45BB-B2C2-6FE04BFC7E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61863">
            <a:off x="5595658" y="4980641"/>
            <a:ext cx="484964" cy="822642"/>
          </a:xfrm>
          <a:prstGeom prst="rect">
            <a:avLst/>
          </a:prstGeom>
        </p:spPr>
      </p:pic>
      <p:pic>
        <p:nvPicPr>
          <p:cNvPr id="76" name="3a - 9Slide.vn">
            <a:extLst>
              <a:ext uri="{FF2B5EF4-FFF2-40B4-BE49-F238E27FC236}">
                <a16:creationId xmlns:a16="http://schemas.microsoft.com/office/drawing/2014/main" id="{CEB63DED-3C53-4273-8487-E9524B624E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338137" flipH="1">
            <a:off x="7371275" y="4400758"/>
            <a:ext cx="484964" cy="822642"/>
          </a:xfrm>
          <a:prstGeom prst="rect">
            <a:avLst/>
          </a:prstGeom>
        </p:spPr>
      </p:pic>
      <p:grpSp>
        <p:nvGrpSpPr>
          <p:cNvPr id="7" name="组合 47">
            <a:extLst>
              <a:ext uri="{FF2B5EF4-FFF2-40B4-BE49-F238E27FC236}">
                <a16:creationId xmlns:a16="http://schemas.microsoft.com/office/drawing/2014/main" id="{A2FD5F02-806F-42A2-82C0-B3013F1ADD87}"/>
              </a:ext>
            </a:extLst>
          </p:cNvPr>
          <p:cNvGrpSpPr/>
          <p:nvPr/>
        </p:nvGrpSpPr>
        <p:grpSpPr>
          <a:xfrm>
            <a:off x="19866" y="5767628"/>
            <a:ext cx="12152268" cy="1151441"/>
            <a:chOff x="-2055784" y="5706558"/>
            <a:chExt cx="12152268" cy="1151441"/>
          </a:xfrm>
        </p:grpSpPr>
        <p:pic>
          <p:nvPicPr>
            <p:cNvPr id="8" name="图片 44">
              <a:extLst>
                <a:ext uri="{FF2B5EF4-FFF2-40B4-BE49-F238E27FC236}">
                  <a16:creationId xmlns:a16="http://schemas.microsoft.com/office/drawing/2014/main" id="{3CC34630-B140-4BD0-B58E-B717DBC57F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43">
              <a:extLst>
                <a:ext uri="{FF2B5EF4-FFF2-40B4-BE49-F238E27FC236}">
                  <a16:creationId xmlns:a16="http://schemas.microsoft.com/office/drawing/2014/main" id="{4DE6855B-7B11-4ABF-82AE-496AF5E92C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41">
              <a:extLst>
                <a:ext uri="{FF2B5EF4-FFF2-40B4-BE49-F238E27FC236}">
                  <a16:creationId xmlns:a16="http://schemas.microsoft.com/office/drawing/2014/main" id="{A39193EC-F2EE-4A9D-A383-FC7B6FB2FCAB}"/>
                </a:ext>
              </a:extLst>
            </p:cNvPr>
            <p:cNvPicPr>
              <a:picLocks noChangeAspect="1"/>
            </p:cNvPicPr>
            <p:nvPr/>
          </p:nvPicPr>
          <p:blipFill>
            <a:blip r:embed="rId2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42">
              <a:extLst>
                <a:ext uri="{FF2B5EF4-FFF2-40B4-BE49-F238E27FC236}">
                  <a16:creationId xmlns:a16="http://schemas.microsoft.com/office/drawing/2014/main" id="{BBDF7661-A1D4-443F-9C4C-06920D20B726}"/>
                </a:ext>
              </a:extLst>
            </p:cNvPr>
            <p:cNvPicPr>
              <a:picLocks noChangeAspect="1"/>
            </p:cNvPicPr>
            <p:nvPr/>
          </p:nvPicPr>
          <p:blipFill>
            <a:blip r:embed="rId2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45">
              <a:extLst>
                <a:ext uri="{FF2B5EF4-FFF2-40B4-BE49-F238E27FC236}">
                  <a16:creationId xmlns:a16="http://schemas.microsoft.com/office/drawing/2014/main" id="{813336D9-0CF4-458A-8FC9-9C8DC2A5645F}"/>
                </a:ext>
              </a:extLst>
            </p:cNvPr>
            <p:cNvPicPr>
              <a:picLocks noChangeAspect="1"/>
            </p:cNvPicPr>
            <p:nvPr/>
          </p:nvPicPr>
          <p:blipFill>
            <a:blip r:embed="rId2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46">
              <a:extLst>
                <a:ext uri="{FF2B5EF4-FFF2-40B4-BE49-F238E27FC236}">
                  <a16:creationId xmlns:a16="http://schemas.microsoft.com/office/drawing/2014/main" id="{DEC94175-02FE-46C4-B28D-1A29850C74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48">
              <a:extLst>
                <a:ext uri="{FF2B5EF4-FFF2-40B4-BE49-F238E27FC236}">
                  <a16:creationId xmlns:a16="http://schemas.microsoft.com/office/drawing/2014/main" id="{FADF42B4-A7C4-4692-A768-78E6D5CDF2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8" name="Picture 33">
            <a:extLst>
              <a:ext uri="{FF2B5EF4-FFF2-40B4-BE49-F238E27FC236}">
                <a16:creationId xmlns:a16="http://schemas.microsoft.com/office/drawing/2014/main" id="{2DAF3902-AF62-4B98-AC48-A772FA31E6A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98076" y="5139004"/>
            <a:ext cx="2247060" cy="1173152"/>
          </a:xfrm>
          <a:prstGeom prst="rect">
            <a:avLst/>
          </a:prstGeom>
        </p:spPr>
      </p:pic>
      <p:pic>
        <p:nvPicPr>
          <p:cNvPr id="39" name="Picture 34">
            <a:extLst>
              <a:ext uri="{FF2B5EF4-FFF2-40B4-BE49-F238E27FC236}">
                <a16:creationId xmlns:a16="http://schemas.microsoft.com/office/drawing/2014/main" id="{AAE22460-75A6-421B-BAD6-3102BBB419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909447" y="4753026"/>
            <a:ext cx="2247060" cy="1173152"/>
          </a:xfrm>
          <a:prstGeom prst="rect">
            <a:avLst/>
          </a:prstGeom>
        </p:spPr>
      </p:pic>
    </p:spTree>
    <p:extLst>
      <p:ext uri="{BB962C8B-B14F-4D97-AF65-F5344CB8AC3E}">
        <p14:creationId xmlns:p14="http://schemas.microsoft.com/office/powerpoint/2010/main" val="2379675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1.48148E-6 L 0.60534 0.03218 " pathEditMode="relative" rAng="0" ptsTypes="AA">
                                      <p:cBhvr>
                                        <p:cTn id="21" dur="2000" fill="hold"/>
                                        <p:tgtEl>
                                          <p:spTgt spid="79"/>
                                        </p:tgtEl>
                                        <p:attrNameLst>
                                          <p:attrName>ppt_x</p:attrName>
                                          <p:attrName>ppt_y</p:attrName>
                                        </p:attrNameLst>
                                      </p:cBhvr>
                                      <p:rCtr x="30260" y="1597"/>
                                    </p:animMotion>
                                  </p:childTnLst>
                                </p:cTn>
                              </p:par>
                              <p:par>
                                <p:cTn id="22" presetID="42" presetClass="path" presetSubtype="0" accel="50000" decel="50000" fill="hold" nodeType="withEffect">
                                  <p:stCondLst>
                                    <p:cond delay="0"/>
                                  </p:stCondLst>
                                  <p:childTnLst>
                                    <p:animMotion origin="layout" path="M -1.66667E-6 3.7037E-7 L -0.25312 0.02546 " pathEditMode="relative" rAng="0" ptsTypes="AA">
                                      <p:cBhvr>
                                        <p:cTn id="23" dur="2000" fill="hold"/>
                                        <p:tgtEl>
                                          <p:spTgt spid="73"/>
                                        </p:tgtEl>
                                        <p:attrNameLst>
                                          <p:attrName>ppt_x</p:attrName>
                                          <p:attrName>ppt_y</p:attrName>
                                        </p:attrNameLst>
                                      </p:cBhvr>
                                      <p:rCtr x="-12656" y="1273"/>
                                    </p:animMotion>
                                  </p:childTnLst>
                                </p:cTn>
                              </p:par>
                              <p:par>
                                <p:cTn id="24" presetID="53" presetClass="exit" presetSubtype="32" fill="hold" nodeType="withEffect">
                                  <p:stCondLst>
                                    <p:cond delay="1500"/>
                                  </p:stCondLst>
                                  <p:childTnLst>
                                    <p:anim calcmode="lin" valueType="num">
                                      <p:cBhvr>
                                        <p:cTn id="25" dur="500"/>
                                        <p:tgtEl>
                                          <p:spTgt spid="79"/>
                                        </p:tgtEl>
                                        <p:attrNameLst>
                                          <p:attrName>ppt_w</p:attrName>
                                        </p:attrNameLst>
                                      </p:cBhvr>
                                      <p:tavLst>
                                        <p:tav tm="0">
                                          <p:val>
                                            <p:strVal val="ppt_w"/>
                                          </p:val>
                                        </p:tav>
                                        <p:tav tm="100000">
                                          <p:val>
                                            <p:fltVal val="0"/>
                                          </p:val>
                                        </p:tav>
                                      </p:tavLst>
                                    </p:anim>
                                    <p:anim calcmode="lin" valueType="num">
                                      <p:cBhvr>
                                        <p:cTn id="26" dur="500"/>
                                        <p:tgtEl>
                                          <p:spTgt spid="79"/>
                                        </p:tgtEl>
                                        <p:attrNameLst>
                                          <p:attrName>ppt_h</p:attrName>
                                        </p:attrNameLst>
                                      </p:cBhvr>
                                      <p:tavLst>
                                        <p:tav tm="0">
                                          <p:val>
                                            <p:strVal val="ppt_h"/>
                                          </p:val>
                                        </p:tav>
                                        <p:tav tm="100000">
                                          <p:val>
                                            <p:fltVal val="0"/>
                                          </p:val>
                                        </p:tav>
                                      </p:tavLst>
                                    </p:anim>
                                    <p:animEffect transition="out" filter="fade">
                                      <p:cBhvr>
                                        <p:cTn id="27" dur="500"/>
                                        <p:tgtEl>
                                          <p:spTgt spid="79"/>
                                        </p:tgtEl>
                                      </p:cBhvr>
                                    </p:animEffect>
                                    <p:set>
                                      <p:cBhvr>
                                        <p:cTn id="28" dur="1" fill="hold">
                                          <p:stCondLst>
                                            <p:cond delay="499"/>
                                          </p:stCondLst>
                                        </p:cTn>
                                        <p:tgtEl>
                                          <p:spTgt spid="79"/>
                                        </p:tgtEl>
                                        <p:attrNameLst>
                                          <p:attrName>style.visibility</p:attrName>
                                        </p:attrNameLst>
                                      </p:cBhvr>
                                      <p:to>
                                        <p:strVal val="hidden"/>
                                      </p:to>
                                    </p:set>
                                  </p:childTnLst>
                                </p:cTn>
                              </p:par>
                              <p:par>
                                <p:cTn id="29" presetID="53" presetClass="exit" presetSubtype="32" fill="hold" nodeType="withEffect">
                                  <p:stCondLst>
                                    <p:cond delay="150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1" presetClass="entr" presetSubtype="0" fill="hold" nodeType="withEffect">
                                  <p:stCondLst>
                                    <p:cond delay="1750"/>
                                  </p:stCondLst>
                                  <p:childTnLst>
                                    <p:set>
                                      <p:cBhvr>
                                        <p:cTn id="35"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36" restart="whenNotActive" fill="hold" evtFilter="cancelBubble" nodeType="interactiveSeq">
                <p:stCondLst>
                  <p:cond evt="onClick" delay="0">
                    <p:tgtEl>
                      <p:spTgt spid="82"/>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6.25E-7 1.48148E-6 L 0.46419 0.03842 " pathEditMode="relative" rAng="0" ptsTypes="AA">
                                      <p:cBhvr>
                                        <p:cTn id="40" dur="2000" fill="hold"/>
                                        <p:tgtEl>
                                          <p:spTgt spid="82"/>
                                        </p:tgtEl>
                                        <p:attrNameLst>
                                          <p:attrName>ppt_x</p:attrName>
                                          <p:attrName>ppt_y</p:attrName>
                                        </p:attrNameLst>
                                      </p:cBhvr>
                                      <p:rCtr x="23203" y="1921"/>
                                    </p:animMotion>
                                  </p:childTnLst>
                                </p:cTn>
                              </p:par>
                              <p:par>
                                <p:cTn id="41" presetID="42" presetClass="path" presetSubtype="0" accel="50000" decel="50000" fill="hold" nodeType="withEffect">
                                  <p:stCondLst>
                                    <p:cond delay="0"/>
                                  </p:stCondLst>
                                  <p:childTnLst>
                                    <p:animMotion origin="layout" path="M 3.95833E-6 -1.11111E-6 L -0.37201 -0.05185 " pathEditMode="relative" rAng="0" ptsTypes="AA">
                                      <p:cBhvr>
                                        <p:cTn id="42" dur="2000" fill="hold"/>
                                        <p:tgtEl>
                                          <p:spTgt spid="42"/>
                                        </p:tgtEl>
                                        <p:attrNameLst>
                                          <p:attrName>ppt_x</p:attrName>
                                          <p:attrName>ppt_y</p:attrName>
                                        </p:attrNameLst>
                                      </p:cBhvr>
                                      <p:rCtr x="-18607" y="-2593"/>
                                    </p:animMotion>
                                  </p:childTnLst>
                                </p:cTn>
                              </p:par>
                              <p:par>
                                <p:cTn id="43" presetID="53" presetClass="exit" presetSubtype="32" fill="hold" nodeType="withEffect">
                                  <p:stCondLst>
                                    <p:cond delay="1500"/>
                                  </p:stCondLst>
                                  <p:childTnLst>
                                    <p:anim calcmode="lin" valueType="num">
                                      <p:cBhvr>
                                        <p:cTn id="44" dur="500"/>
                                        <p:tgtEl>
                                          <p:spTgt spid="82"/>
                                        </p:tgtEl>
                                        <p:attrNameLst>
                                          <p:attrName>ppt_w</p:attrName>
                                        </p:attrNameLst>
                                      </p:cBhvr>
                                      <p:tavLst>
                                        <p:tav tm="0">
                                          <p:val>
                                            <p:strVal val="ppt_w"/>
                                          </p:val>
                                        </p:tav>
                                        <p:tav tm="100000">
                                          <p:val>
                                            <p:fltVal val="0"/>
                                          </p:val>
                                        </p:tav>
                                      </p:tavLst>
                                    </p:anim>
                                    <p:anim calcmode="lin" valueType="num">
                                      <p:cBhvr>
                                        <p:cTn id="45" dur="500"/>
                                        <p:tgtEl>
                                          <p:spTgt spid="82"/>
                                        </p:tgtEl>
                                        <p:attrNameLst>
                                          <p:attrName>ppt_h</p:attrName>
                                        </p:attrNameLst>
                                      </p:cBhvr>
                                      <p:tavLst>
                                        <p:tav tm="0">
                                          <p:val>
                                            <p:strVal val="ppt_h"/>
                                          </p:val>
                                        </p:tav>
                                        <p:tav tm="100000">
                                          <p:val>
                                            <p:fltVal val="0"/>
                                          </p:val>
                                        </p:tav>
                                      </p:tavLst>
                                    </p:anim>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53" presetClass="exit" presetSubtype="32" fill="hold" nodeType="withEffect">
                                  <p:stCondLst>
                                    <p:cond delay="1500"/>
                                  </p:stCondLst>
                                  <p:childTnLst>
                                    <p:anim calcmode="lin" valueType="num">
                                      <p:cBhvr>
                                        <p:cTn id="49" dur="500"/>
                                        <p:tgtEl>
                                          <p:spTgt spid="42"/>
                                        </p:tgtEl>
                                        <p:attrNameLst>
                                          <p:attrName>ppt_w</p:attrName>
                                        </p:attrNameLst>
                                      </p:cBhvr>
                                      <p:tavLst>
                                        <p:tav tm="0">
                                          <p:val>
                                            <p:strVal val="ppt_w"/>
                                          </p:val>
                                        </p:tav>
                                        <p:tav tm="100000">
                                          <p:val>
                                            <p:fltVal val="0"/>
                                          </p:val>
                                        </p:tav>
                                      </p:tavLst>
                                    </p:anim>
                                    <p:anim calcmode="lin" valueType="num">
                                      <p:cBhvr>
                                        <p:cTn id="50" dur="500"/>
                                        <p:tgtEl>
                                          <p:spTgt spid="42"/>
                                        </p:tgtEl>
                                        <p:attrNameLst>
                                          <p:attrName>ppt_h</p:attrName>
                                        </p:attrNameLst>
                                      </p:cBhvr>
                                      <p:tavLst>
                                        <p:tav tm="0">
                                          <p:val>
                                            <p:strVal val="ppt_h"/>
                                          </p:val>
                                        </p:tav>
                                        <p:tav tm="100000">
                                          <p:val>
                                            <p:fltVal val="0"/>
                                          </p:val>
                                        </p:tav>
                                      </p:tavLst>
                                    </p:anim>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 presetClass="entr" presetSubtype="0" fill="hold" nodeType="withEffect">
                                  <p:stCondLst>
                                    <p:cond delay="175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55" restart="whenNotActive" fill="hold" evtFilter="cancelBubble" nodeType="interactiveSeq">
                <p:stCondLst>
                  <p:cond evt="onClick" delay="0">
                    <p:tgtEl>
                      <p:spTgt spid="81"/>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1.25E-6 -3.7037E-6 L 0.29349 0.0507 " pathEditMode="relative" rAng="0" ptsTypes="AA">
                                      <p:cBhvr>
                                        <p:cTn id="59" dur="2000" fill="hold"/>
                                        <p:tgtEl>
                                          <p:spTgt spid="81"/>
                                        </p:tgtEl>
                                        <p:attrNameLst>
                                          <p:attrName>ppt_x</p:attrName>
                                          <p:attrName>ppt_y</p:attrName>
                                        </p:attrNameLst>
                                      </p:cBhvr>
                                      <p:rCtr x="14674" y="2523"/>
                                    </p:animMotion>
                                  </p:childTnLst>
                                </p:cTn>
                              </p:par>
                              <p:par>
                                <p:cTn id="60" presetID="42" presetClass="path" presetSubtype="0" accel="50000" decel="50000" fill="hold" nodeType="withEffect">
                                  <p:stCondLst>
                                    <p:cond delay="0"/>
                                  </p:stCondLst>
                                  <p:childTnLst>
                                    <p:animMotion origin="layout" path="M 8.33333E-7 -3.7037E-7 L -0.52656 0.05926 " pathEditMode="relative" rAng="0" ptsTypes="AA">
                                      <p:cBhvr>
                                        <p:cTn id="61" dur="2000" fill="hold"/>
                                        <p:tgtEl>
                                          <p:spTgt spid="76"/>
                                        </p:tgtEl>
                                        <p:attrNameLst>
                                          <p:attrName>ppt_x</p:attrName>
                                          <p:attrName>ppt_y</p:attrName>
                                        </p:attrNameLst>
                                      </p:cBhvr>
                                      <p:rCtr x="-26328" y="2963"/>
                                    </p:animMotion>
                                  </p:childTnLst>
                                </p:cTn>
                              </p:par>
                              <p:par>
                                <p:cTn id="62" presetID="53" presetClass="exit" presetSubtype="32" fill="hold" nodeType="withEffect">
                                  <p:stCondLst>
                                    <p:cond delay="1500"/>
                                  </p:stCondLst>
                                  <p:childTnLst>
                                    <p:anim calcmode="lin" valueType="num">
                                      <p:cBhvr>
                                        <p:cTn id="63" dur="500"/>
                                        <p:tgtEl>
                                          <p:spTgt spid="81"/>
                                        </p:tgtEl>
                                        <p:attrNameLst>
                                          <p:attrName>ppt_w</p:attrName>
                                        </p:attrNameLst>
                                      </p:cBhvr>
                                      <p:tavLst>
                                        <p:tav tm="0">
                                          <p:val>
                                            <p:strVal val="ppt_w"/>
                                          </p:val>
                                        </p:tav>
                                        <p:tav tm="100000">
                                          <p:val>
                                            <p:fltVal val="0"/>
                                          </p:val>
                                        </p:tav>
                                      </p:tavLst>
                                    </p:anim>
                                    <p:anim calcmode="lin" valueType="num">
                                      <p:cBhvr>
                                        <p:cTn id="64" dur="500"/>
                                        <p:tgtEl>
                                          <p:spTgt spid="81"/>
                                        </p:tgtEl>
                                        <p:attrNameLst>
                                          <p:attrName>ppt_h</p:attrName>
                                        </p:attrNameLst>
                                      </p:cBhvr>
                                      <p:tavLst>
                                        <p:tav tm="0">
                                          <p:val>
                                            <p:strVal val="ppt_h"/>
                                          </p:val>
                                        </p:tav>
                                        <p:tav tm="100000">
                                          <p:val>
                                            <p:fltVal val="0"/>
                                          </p:val>
                                        </p:tav>
                                      </p:tavLst>
                                    </p:anim>
                                    <p:animEffect transition="out" filter="fade">
                                      <p:cBhvr>
                                        <p:cTn id="65" dur="500"/>
                                        <p:tgtEl>
                                          <p:spTgt spid="81"/>
                                        </p:tgtEl>
                                      </p:cBhvr>
                                    </p:animEffect>
                                    <p:set>
                                      <p:cBhvr>
                                        <p:cTn id="66" dur="1" fill="hold">
                                          <p:stCondLst>
                                            <p:cond delay="499"/>
                                          </p:stCondLst>
                                        </p:cTn>
                                        <p:tgtEl>
                                          <p:spTgt spid="81"/>
                                        </p:tgtEl>
                                        <p:attrNameLst>
                                          <p:attrName>style.visibility</p:attrName>
                                        </p:attrNameLst>
                                      </p:cBhvr>
                                      <p:to>
                                        <p:strVal val="hidden"/>
                                      </p:to>
                                    </p:set>
                                  </p:childTnLst>
                                </p:cTn>
                              </p:par>
                              <p:par>
                                <p:cTn id="67" presetID="53" presetClass="exit" presetSubtype="32" fill="hold" nodeType="withEffect">
                                  <p:stCondLst>
                                    <p:cond delay="1500"/>
                                  </p:stCondLst>
                                  <p:childTnLst>
                                    <p:anim calcmode="lin" valueType="num">
                                      <p:cBhvr>
                                        <p:cTn id="68" dur="500"/>
                                        <p:tgtEl>
                                          <p:spTgt spid="76"/>
                                        </p:tgtEl>
                                        <p:attrNameLst>
                                          <p:attrName>ppt_w</p:attrName>
                                        </p:attrNameLst>
                                      </p:cBhvr>
                                      <p:tavLst>
                                        <p:tav tm="0">
                                          <p:val>
                                            <p:strVal val="ppt_w"/>
                                          </p:val>
                                        </p:tav>
                                        <p:tav tm="100000">
                                          <p:val>
                                            <p:fltVal val="0"/>
                                          </p:val>
                                        </p:tav>
                                      </p:tavLst>
                                    </p:anim>
                                    <p:anim calcmode="lin" valueType="num">
                                      <p:cBhvr>
                                        <p:cTn id="69" dur="500"/>
                                        <p:tgtEl>
                                          <p:spTgt spid="76"/>
                                        </p:tgtEl>
                                        <p:attrNameLst>
                                          <p:attrName>ppt_h</p:attrName>
                                        </p:attrNameLst>
                                      </p:cBhvr>
                                      <p:tavLst>
                                        <p:tav tm="0">
                                          <p:val>
                                            <p:strVal val="ppt_h"/>
                                          </p:val>
                                        </p:tav>
                                        <p:tav tm="100000">
                                          <p:val>
                                            <p:fltVal val="0"/>
                                          </p:val>
                                        </p:tav>
                                      </p:tavLst>
                                    </p:anim>
                                    <p:animEffect transition="out" filter="fade">
                                      <p:cBhvr>
                                        <p:cTn id="70" dur="500"/>
                                        <p:tgtEl>
                                          <p:spTgt spid="76"/>
                                        </p:tgtEl>
                                      </p:cBhvr>
                                    </p:animEffect>
                                    <p:set>
                                      <p:cBhvr>
                                        <p:cTn id="71" dur="1" fill="hold">
                                          <p:stCondLst>
                                            <p:cond delay="499"/>
                                          </p:stCondLst>
                                        </p:cTn>
                                        <p:tgtEl>
                                          <p:spTgt spid="76"/>
                                        </p:tgtEl>
                                        <p:attrNameLst>
                                          <p:attrName>style.visibility</p:attrName>
                                        </p:attrNameLst>
                                      </p:cBhvr>
                                      <p:to>
                                        <p:strVal val="hidden"/>
                                      </p:to>
                                    </p:set>
                                  </p:childTnLst>
                                </p:cTn>
                              </p:par>
                              <p:par>
                                <p:cTn id="72" presetID="1" presetClass="entr" presetSubtype="0" fill="hold" nodeType="withEffect">
                                  <p:stCondLst>
                                    <p:cond delay="1750"/>
                                  </p:stCondLst>
                                  <p:childTnLst>
                                    <p:set>
                                      <p:cBhvr>
                                        <p:cTn id="73"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One Rounded and One Snipped 11">
            <a:extLst>
              <a:ext uri="{FF2B5EF4-FFF2-40B4-BE49-F238E27FC236}">
                <a16:creationId xmlns:a16="http://schemas.microsoft.com/office/drawing/2014/main" id="{A77B02FB-36D3-429F-AA71-5C20115464C6}"/>
              </a:ext>
            </a:extLst>
          </p:cNvPr>
          <p:cNvSpPr/>
          <p:nvPr/>
        </p:nvSpPr>
        <p:spPr>
          <a:xfrm>
            <a:off x="109008" y="419315"/>
            <a:ext cx="11973984" cy="6019370"/>
          </a:xfrm>
          <a:prstGeom prst="snipRound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a:spLocks noChangeArrowheads="1"/>
          </p:cNvSpPr>
          <p:nvPr/>
        </p:nvSpPr>
        <p:spPr bwMode="auto">
          <a:xfrm>
            <a:off x="2803165" y="2089112"/>
            <a:ext cx="7603577" cy="3139321"/>
          </a:xfrm>
          <a:prstGeom prst="rect">
            <a:avLst/>
          </a:prstGeom>
          <a:noFill/>
          <a:ln w="9525">
            <a:noFill/>
            <a:miter lim="800000"/>
            <a:headEnd/>
            <a:tailEnd/>
          </a:ln>
        </p:spPr>
        <p:txBody>
          <a:bodyPr wrap="square">
            <a:spAutoFit/>
          </a:bodyPr>
          <a:lstStyle/>
          <a:p>
            <a:pPr marL="342900" indent="-342900"/>
            <a:r>
              <a:rPr lang="en-US" sz="3600" b="1">
                <a:solidFill>
                  <a:srgbClr val="002060"/>
                </a:solidFill>
                <a:latin typeface="Times New Roman" pitchFamily="18" charset="0"/>
                <a:cs typeface="Times New Roman" pitchFamily="18" charset="0"/>
              </a:rPr>
              <a:t>a) Trước Cách mạng.</a:t>
            </a:r>
          </a:p>
          <a:p>
            <a:pPr marL="342900" indent="-342900">
              <a:spcBef>
                <a:spcPct val="50000"/>
              </a:spcBef>
            </a:pPr>
            <a:r>
              <a:rPr lang="en-US" sz="3600" b="1">
                <a:solidFill>
                  <a:srgbClr val="002060"/>
                </a:solidFill>
                <a:latin typeface="Times New Roman" pitchFamily="18" charset="0"/>
                <a:cs typeface="Times New Roman" pitchFamily="18" charset="0"/>
              </a:rPr>
              <a:t>b</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Cách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thành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công</a:t>
            </a:r>
            <a:r>
              <a:rPr lang="en-US" sz="3600" b="1" dirty="0">
                <a:solidFill>
                  <a:srgbClr val="002060"/>
                </a:solidFill>
                <a:latin typeface="Times New Roman" pitchFamily="18" charset="0"/>
                <a:cs typeface="Times New Roman" pitchFamily="18" charset="0"/>
              </a:rPr>
              <a:t>.</a:t>
            </a:r>
          </a:p>
          <a:p>
            <a:pPr marL="342900" indent="-342900">
              <a:spcBef>
                <a:spcPct val="50000"/>
              </a:spcBef>
            </a:pPr>
            <a:r>
              <a:rPr lang="en-US" sz="3600" b="1" dirty="0">
                <a:solidFill>
                  <a:srgbClr val="002060"/>
                </a:solidFill>
                <a:latin typeface="Times New Roman" pitchFamily="18" charset="0"/>
                <a:cs typeface="Times New Roman" pitchFamily="18" charset="0"/>
              </a:rPr>
              <a:t>c) </a:t>
            </a:r>
            <a:r>
              <a:rPr lang="en-US" sz="3600" b="1" dirty="0" err="1">
                <a:solidFill>
                  <a:srgbClr val="002060"/>
                </a:solidFill>
                <a:latin typeface="Times New Roman" pitchFamily="18" charset="0"/>
                <a:cs typeface="Times New Roman" pitchFamily="18" charset="0"/>
              </a:rPr>
              <a:t>Trong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chiến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chống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Pháp</a:t>
            </a:r>
            <a:r>
              <a:rPr lang="en-US" sz="3600" b="1" dirty="0">
                <a:solidFill>
                  <a:srgbClr val="002060"/>
                </a:solidFill>
                <a:latin typeface="Times New Roman" pitchFamily="18" charset="0"/>
                <a:cs typeface="Times New Roman" pitchFamily="18" charset="0"/>
              </a:rPr>
              <a:t>.</a:t>
            </a:r>
          </a:p>
          <a:p>
            <a:pPr marL="342900" indent="-342900">
              <a:spcBef>
                <a:spcPct val="50000"/>
              </a:spcBef>
            </a:pPr>
            <a:r>
              <a:rPr lang="en-US" sz="3600" b="1" dirty="0">
                <a:solidFill>
                  <a:srgbClr val="002060"/>
                </a:solidFill>
                <a:latin typeface="Times New Roman" pitchFamily="18" charset="0"/>
                <a:cs typeface="Times New Roman" pitchFamily="18" charset="0"/>
              </a:rPr>
              <a:t>d) </a:t>
            </a:r>
            <a:r>
              <a:rPr lang="en-US" sz="3600" b="1" dirty="0" err="1">
                <a:solidFill>
                  <a:srgbClr val="002060"/>
                </a:solidFill>
                <a:latin typeface="Times New Roman" pitchFamily="18" charset="0"/>
                <a:cs typeface="Times New Roman" pitchFamily="18" charset="0"/>
              </a:rPr>
              <a:t>Sau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hòa</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bình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lập</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lại</a:t>
            </a:r>
            <a:r>
              <a:rPr lang="en-US" sz="3600" b="1" dirty="0">
                <a:solidFill>
                  <a:srgbClr val="002060"/>
                </a:solidFill>
                <a:latin typeface="Times New Roman" pitchFamily="18" charset="0"/>
                <a:cs typeface="Times New Roman" pitchFamily="18" charset="0"/>
              </a:rPr>
              <a:t>.</a:t>
            </a:r>
          </a:p>
        </p:txBody>
      </p:sp>
      <p:sp>
        <p:nvSpPr>
          <p:cNvPr id="5" name="Rectangle: Rounded Corners 4">
            <a:extLst>
              <a:ext uri="{FF2B5EF4-FFF2-40B4-BE49-F238E27FC236}">
                <a16:creationId xmlns:a16="http://schemas.microsoft.com/office/drawing/2014/main" id="{8EAE2641-5F7E-44E9-9920-B752908B108E}"/>
              </a:ext>
            </a:extLst>
          </p:cNvPr>
          <p:cNvSpPr/>
          <p:nvPr/>
        </p:nvSpPr>
        <p:spPr>
          <a:xfrm>
            <a:off x="1046937" y="234612"/>
            <a:ext cx="10187119" cy="153613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1. Kể lại những đóng góp to lớn của ông Thiện qua các thời kì:</a:t>
            </a:r>
          </a:p>
        </p:txBody>
      </p:sp>
      <p:grpSp>
        <p:nvGrpSpPr>
          <p:cNvPr id="7" name="Group 6">
            <a:extLst>
              <a:ext uri="{FF2B5EF4-FFF2-40B4-BE49-F238E27FC236}">
                <a16:creationId xmlns:a16="http://schemas.microsoft.com/office/drawing/2014/main" id="{3DA76EF5-06B1-4F6E-8087-E144FAD2DC9C}"/>
              </a:ext>
            </a:extLst>
          </p:cNvPr>
          <p:cNvGrpSpPr/>
          <p:nvPr/>
        </p:nvGrpSpPr>
        <p:grpSpPr>
          <a:xfrm>
            <a:off x="10617722" y="3700373"/>
            <a:ext cx="1143676" cy="3220914"/>
            <a:chOff x="10606045" y="3426165"/>
            <a:chExt cx="1143676" cy="3220914"/>
          </a:xfrm>
        </p:grpSpPr>
        <p:grpSp>
          <p:nvGrpSpPr>
            <p:cNvPr id="8" name="Group 7">
              <a:extLst>
                <a:ext uri="{FF2B5EF4-FFF2-40B4-BE49-F238E27FC236}">
                  <a16:creationId xmlns:a16="http://schemas.microsoft.com/office/drawing/2014/main" id="{946E8AA8-B2A6-4E84-8BA5-9AAAA0C44883}"/>
                </a:ext>
              </a:extLst>
            </p:cNvPr>
            <p:cNvGrpSpPr/>
            <p:nvPr/>
          </p:nvGrpSpPr>
          <p:grpSpPr>
            <a:xfrm>
              <a:off x="10606045" y="3426165"/>
              <a:ext cx="1143676" cy="3220914"/>
              <a:chOff x="3280224" y="3278611"/>
              <a:chExt cx="1143676" cy="3220914"/>
            </a:xfrm>
          </p:grpSpPr>
          <p:pic>
            <p:nvPicPr>
              <p:cNvPr id="10" name="Picture 4">
                <a:extLst>
                  <a:ext uri="{FF2B5EF4-FFF2-40B4-BE49-F238E27FC236}">
                    <a16:creationId xmlns:a16="http://schemas.microsoft.com/office/drawing/2014/main" id="{48E38E24-2C6A-444D-922C-7AC039B251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13" name="Picture 5">
                <a:extLst>
                  <a:ext uri="{FF2B5EF4-FFF2-40B4-BE49-F238E27FC236}">
                    <a16:creationId xmlns:a16="http://schemas.microsoft.com/office/drawing/2014/main" id="{BCB5CE7C-45E3-46A4-848C-CBB05C7F89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9" name="Picture 5">
              <a:extLst>
                <a:ext uri="{FF2B5EF4-FFF2-40B4-BE49-F238E27FC236}">
                  <a16:creationId xmlns:a16="http://schemas.microsoft.com/office/drawing/2014/main" id="{6ED90DA7-04B4-40DC-A735-A168268D4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22" name="Group 21">
            <a:extLst>
              <a:ext uri="{FF2B5EF4-FFF2-40B4-BE49-F238E27FC236}">
                <a16:creationId xmlns:a16="http://schemas.microsoft.com/office/drawing/2014/main" id="{C6EBF41A-67DF-4F72-80A2-B27A7B30DF75}"/>
              </a:ext>
            </a:extLst>
          </p:cNvPr>
          <p:cNvGrpSpPr/>
          <p:nvPr/>
        </p:nvGrpSpPr>
        <p:grpSpPr>
          <a:xfrm>
            <a:off x="11163731" y="3157627"/>
            <a:ext cx="1143676" cy="3220914"/>
            <a:chOff x="10606045" y="3426165"/>
            <a:chExt cx="1143676" cy="3220914"/>
          </a:xfrm>
        </p:grpSpPr>
        <p:grpSp>
          <p:nvGrpSpPr>
            <p:cNvPr id="23" name="Group 22">
              <a:extLst>
                <a:ext uri="{FF2B5EF4-FFF2-40B4-BE49-F238E27FC236}">
                  <a16:creationId xmlns:a16="http://schemas.microsoft.com/office/drawing/2014/main" id="{EC74B197-D589-49A6-8BF9-231B48D98D02}"/>
                </a:ext>
              </a:extLst>
            </p:cNvPr>
            <p:cNvGrpSpPr/>
            <p:nvPr/>
          </p:nvGrpSpPr>
          <p:grpSpPr>
            <a:xfrm>
              <a:off x="10606045" y="3426165"/>
              <a:ext cx="1143676" cy="3220914"/>
              <a:chOff x="3280224" y="3278611"/>
              <a:chExt cx="1143676" cy="3220914"/>
            </a:xfrm>
          </p:grpSpPr>
          <p:pic>
            <p:nvPicPr>
              <p:cNvPr id="25" name="Picture 4">
                <a:extLst>
                  <a:ext uri="{FF2B5EF4-FFF2-40B4-BE49-F238E27FC236}">
                    <a16:creationId xmlns:a16="http://schemas.microsoft.com/office/drawing/2014/main" id="{3B6B8116-568B-45B6-9A2E-DA74909148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26" name="Picture 5">
                <a:extLst>
                  <a:ext uri="{FF2B5EF4-FFF2-40B4-BE49-F238E27FC236}">
                    <a16:creationId xmlns:a16="http://schemas.microsoft.com/office/drawing/2014/main" id="{8C9700FA-0A17-4876-8FDC-B3C7F0D01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24" name="Picture 5">
              <a:extLst>
                <a:ext uri="{FF2B5EF4-FFF2-40B4-BE49-F238E27FC236}">
                  <a16:creationId xmlns:a16="http://schemas.microsoft.com/office/drawing/2014/main" id="{EA52CF67-F147-41EB-8790-9FA07F9666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27" name="Group 26">
            <a:extLst>
              <a:ext uri="{FF2B5EF4-FFF2-40B4-BE49-F238E27FC236}">
                <a16:creationId xmlns:a16="http://schemas.microsoft.com/office/drawing/2014/main" id="{1A80801E-5618-4B59-B0C7-F83FE247F6A0}"/>
              </a:ext>
            </a:extLst>
          </p:cNvPr>
          <p:cNvGrpSpPr/>
          <p:nvPr/>
        </p:nvGrpSpPr>
        <p:grpSpPr>
          <a:xfrm>
            <a:off x="10109229" y="3370171"/>
            <a:ext cx="1143676" cy="3220914"/>
            <a:chOff x="10606045" y="3426165"/>
            <a:chExt cx="1143676" cy="3220914"/>
          </a:xfrm>
        </p:grpSpPr>
        <p:grpSp>
          <p:nvGrpSpPr>
            <p:cNvPr id="28" name="Group 27">
              <a:extLst>
                <a:ext uri="{FF2B5EF4-FFF2-40B4-BE49-F238E27FC236}">
                  <a16:creationId xmlns:a16="http://schemas.microsoft.com/office/drawing/2014/main" id="{941BDD88-2F38-405E-9B7F-61B5B887EFB4}"/>
                </a:ext>
              </a:extLst>
            </p:cNvPr>
            <p:cNvGrpSpPr/>
            <p:nvPr/>
          </p:nvGrpSpPr>
          <p:grpSpPr>
            <a:xfrm>
              <a:off x="10606045" y="3426165"/>
              <a:ext cx="1143676" cy="3220914"/>
              <a:chOff x="3280224" y="3278611"/>
              <a:chExt cx="1143676" cy="3220914"/>
            </a:xfrm>
          </p:grpSpPr>
          <p:pic>
            <p:nvPicPr>
              <p:cNvPr id="30" name="Picture 4">
                <a:extLst>
                  <a:ext uri="{FF2B5EF4-FFF2-40B4-BE49-F238E27FC236}">
                    <a16:creationId xmlns:a16="http://schemas.microsoft.com/office/drawing/2014/main" id="{B88AE9A9-8FAD-4210-A27F-1E71C2C4C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31" name="Picture 5">
                <a:extLst>
                  <a:ext uri="{FF2B5EF4-FFF2-40B4-BE49-F238E27FC236}">
                    <a16:creationId xmlns:a16="http://schemas.microsoft.com/office/drawing/2014/main" id="{7C0D8B4B-0C52-4D8D-84A7-D892510BB8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29" name="Picture 5">
              <a:extLst>
                <a:ext uri="{FF2B5EF4-FFF2-40B4-BE49-F238E27FC236}">
                  <a16:creationId xmlns:a16="http://schemas.microsoft.com/office/drawing/2014/main" id="{54EA4509-7A12-4B98-828B-714866DD5E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14" name="组合 47">
            <a:extLst>
              <a:ext uri="{FF2B5EF4-FFF2-40B4-BE49-F238E27FC236}">
                <a16:creationId xmlns:a16="http://schemas.microsoft.com/office/drawing/2014/main" id="{6970E7A3-F5B9-4D3C-8065-309C4AE2148C}"/>
              </a:ext>
            </a:extLst>
          </p:cNvPr>
          <p:cNvGrpSpPr/>
          <p:nvPr/>
        </p:nvGrpSpPr>
        <p:grpSpPr>
          <a:xfrm>
            <a:off x="19866" y="5767628"/>
            <a:ext cx="12152268" cy="1151441"/>
            <a:chOff x="-2055784" y="5706558"/>
            <a:chExt cx="12152268" cy="1151441"/>
          </a:xfrm>
        </p:grpSpPr>
        <p:pic>
          <p:nvPicPr>
            <p:cNvPr id="15" name="图片 44">
              <a:extLst>
                <a:ext uri="{FF2B5EF4-FFF2-40B4-BE49-F238E27FC236}">
                  <a16:creationId xmlns:a16="http://schemas.microsoft.com/office/drawing/2014/main" id="{DE913BE4-B26F-43D7-B1E0-1367629A7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6" name="图片 43">
              <a:extLst>
                <a:ext uri="{FF2B5EF4-FFF2-40B4-BE49-F238E27FC236}">
                  <a16:creationId xmlns:a16="http://schemas.microsoft.com/office/drawing/2014/main" id="{1FBBF94C-3844-4D81-AB18-DF1973019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7" name="图片 41">
              <a:extLst>
                <a:ext uri="{FF2B5EF4-FFF2-40B4-BE49-F238E27FC236}">
                  <a16:creationId xmlns:a16="http://schemas.microsoft.com/office/drawing/2014/main" id="{D8CBFA70-0044-4128-AB74-3A3B13D218E9}"/>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8" name="图片 42">
              <a:extLst>
                <a:ext uri="{FF2B5EF4-FFF2-40B4-BE49-F238E27FC236}">
                  <a16:creationId xmlns:a16="http://schemas.microsoft.com/office/drawing/2014/main" id="{CC5DD19D-AAC2-42ED-87D6-076BD60480D9}"/>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9" name="图片 45">
              <a:extLst>
                <a:ext uri="{FF2B5EF4-FFF2-40B4-BE49-F238E27FC236}">
                  <a16:creationId xmlns:a16="http://schemas.microsoft.com/office/drawing/2014/main" id="{FC964063-73EC-4A35-9176-F27402590266}"/>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 name="图片 46">
              <a:extLst>
                <a:ext uri="{FF2B5EF4-FFF2-40B4-BE49-F238E27FC236}">
                  <a16:creationId xmlns:a16="http://schemas.microsoft.com/office/drawing/2014/main" id="{16C5ABE3-22E7-45AD-8FBA-7D073822C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48">
              <a:extLst>
                <a:ext uri="{FF2B5EF4-FFF2-40B4-BE49-F238E27FC236}">
                  <a16:creationId xmlns:a16="http://schemas.microsoft.com/office/drawing/2014/main" id="{64CE26EB-42DF-4814-B03C-494CFC944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2" name="Group 31">
            <a:extLst>
              <a:ext uri="{FF2B5EF4-FFF2-40B4-BE49-F238E27FC236}">
                <a16:creationId xmlns:a16="http://schemas.microsoft.com/office/drawing/2014/main" id="{B1090A3C-3867-4561-A1C5-F6A55FC027C8}"/>
              </a:ext>
            </a:extLst>
          </p:cNvPr>
          <p:cNvGrpSpPr/>
          <p:nvPr/>
        </p:nvGrpSpPr>
        <p:grpSpPr>
          <a:xfrm>
            <a:off x="-374900" y="3157627"/>
            <a:ext cx="3178065" cy="3575654"/>
            <a:chOff x="1889116" y="3368733"/>
            <a:chExt cx="1475004" cy="1609596"/>
          </a:xfrm>
        </p:grpSpPr>
        <p:pic>
          <p:nvPicPr>
            <p:cNvPr id="33" name="Picture 32">
              <a:extLst>
                <a:ext uri="{FF2B5EF4-FFF2-40B4-BE49-F238E27FC236}">
                  <a16:creationId xmlns:a16="http://schemas.microsoft.com/office/drawing/2014/main" id="{6C05C28E-C565-4E5B-A93F-4F977D60777C}"/>
                </a:ext>
              </a:extLst>
            </p:cNvPr>
            <p:cNvPicPr>
              <a:picLocks noChangeAspect="1"/>
            </p:cNvPicPr>
            <p:nvPr/>
          </p:nvPicPr>
          <p:blipFill rotWithShape="1">
            <a:blip r:embed="rId11">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34" name="TextBox 33">
              <a:extLst>
                <a:ext uri="{FF2B5EF4-FFF2-40B4-BE49-F238E27FC236}">
                  <a16:creationId xmlns:a16="http://schemas.microsoft.com/office/drawing/2014/main" id="{0C4E97DC-0F64-4127-81D4-2223A411BDC5}"/>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23004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left)">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47">
            <a:extLst>
              <a:ext uri="{FF2B5EF4-FFF2-40B4-BE49-F238E27FC236}">
                <a16:creationId xmlns:a16="http://schemas.microsoft.com/office/drawing/2014/main" id="{55DF9222-FA14-4262-9C51-0BBF94082D71}"/>
              </a:ext>
            </a:extLst>
          </p:cNvPr>
          <p:cNvGrpSpPr/>
          <p:nvPr/>
        </p:nvGrpSpPr>
        <p:grpSpPr>
          <a:xfrm>
            <a:off x="19866" y="5767628"/>
            <a:ext cx="12152268" cy="1151441"/>
            <a:chOff x="-2055784" y="5706558"/>
            <a:chExt cx="12152268" cy="1151441"/>
          </a:xfrm>
        </p:grpSpPr>
        <p:pic>
          <p:nvPicPr>
            <p:cNvPr id="21" name="图片 44">
              <a:extLst>
                <a:ext uri="{FF2B5EF4-FFF2-40B4-BE49-F238E27FC236}">
                  <a16:creationId xmlns:a16="http://schemas.microsoft.com/office/drawing/2014/main" id="{5E150F37-F866-4B67-85FB-51B7BE13E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22" name="图片 43">
              <a:extLst>
                <a:ext uri="{FF2B5EF4-FFF2-40B4-BE49-F238E27FC236}">
                  <a16:creationId xmlns:a16="http://schemas.microsoft.com/office/drawing/2014/main" id="{353EC5E5-FC0A-4B5A-A10C-B044AFDB5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3" name="图片 41">
              <a:extLst>
                <a:ext uri="{FF2B5EF4-FFF2-40B4-BE49-F238E27FC236}">
                  <a16:creationId xmlns:a16="http://schemas.microsoft.com/office/drawing/2014/main" id="{15050922-C58F-411A-8A41-B36854A2494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42">
              <a:extLst>
                <a:ext uri="{FF2B5EF4-FFF2-40B4-BE49-F238E27FC236}">
                  <a16:creationId xmlns:a16="http://schemas.microsoft.com/office/drawing/2014/main" id="{1D821700-8CEE-4B05-AF1D-6753E4284F4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图片 45">
              <a:extLst>
                <a:ext uri="{FF2B5EF4-FFF2-40B4-BE49-F238E27FC236}">
                  <a16:creationId xmlns:a16="http://schemas.microsoft.com/office/drawing/2014/main" id="{4EDB91C7-F631-47B5-BDF8-0EA5BC0C817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6" name="图片 46">
              <a:extLst>
                <a:ext uri="{FF2B5EF4-FFF2-40B4-BE49-F238E27FC236}">
                  <a16:creationId xmlns:a16="http://schemas.microsoft.com/office/drawing/2014/main" id="{C3D50A71-290A-46E6-AE53-1AA93FEB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7" name="图片 48">
              <a:extLst>
                <a:ext uri="{FF2B5EF4-FFF2-40B4-BE49-F238E27FC236}">
                  <a16:creationId xmlns:a16="http://schemas.microsoft.com/office/drawing/2014/main" id="{1762106B-11A4-4199-8AB2-CE720BB89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 name="Rectangle: Rounded Corners 5">
            <a:extLst>
              <a:ext uri="{FF2B5EF4-FFF2-40B4-BE49-F238E27FC236}">
                <a16:creationId xmlns:a16="http://schemas.microsoft.com/office/drawing/2014/main" id="{D7ABA710-2456-45B2-B5CE-9EE63CD04D01}"/>
              </a:ext>
            </a:extLst>
          </p:cNvPr>
          <p:cNvSpPr/>
          <p:nvPr/>
        </p:nvSpPr>
        <p:spPr>
          <a:xfrm>
            <a:off x="109008" y="814859"/>
            <a:ext cx="11973984" cy="5771028"/>
          </a:xfrm>
          <a:prstGeom prst="round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Text Box 11"/>
          <p:cNvSpPr txBox="1">
            <a:spLocks noChangeArrowheads="1"/>
          </p:cNvSpPr>
          <p:nvPr/>
        </p:nvSpPr>
        <p:spPr bwMode="auto">
          <a:xfrm>
            <a:off x="215900" y="1298287"/>
            <a:ext cx="11867092" cy="51911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a. </a:t>
            </a:r>
            <a:r>
              <a:rPr lang="en-US" sz="2800" b="1" dirty="0" err="1">
                <a:solidFill>
                  <a:schemeClr val="accent2">
                    <a:lumMod val="75000"/>
                  </a:schemeClr>
                </a:solidFill>
                <a:latin typeface="Times New Roman" pitchFamily="18" charset="0"/>
                <a:cs typeface="Times New Roman" pitchFamily="18" charset="0"/>
              </a:rPr>
              <a:t>Trước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Cách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mạng</a:t>
            </a:r>
            <a:r>
              <a:rPr lang="en-US" sz="2800" b="1" dirty="0">
                <a:solidFill>
                  <a:schemeClr val="accent2">
                    <a:lumMod val="75000"/>
                  </a:schemeClr>
                </a:solidFill>
                <a:latin typeface="Arial"/>
              </a:rPr>
              <a:t>:</a:t>
            </a:r>
          </a:p>
        </p:txBody>
      </p:sp>
      <p:sp>
        <p:nvSpPr>
          <p:cNvPr id="10252" name="Text Box 12"/>
          <p:cNvSpPr txBox="1">
            <a:spLocks noChangeArrowheads="1"/>
          </p:cNvSpPr>
          <p:nvPr/>
        </p:nvSpPr>
        <p:spPr bwMode="auto">
          <a:xfrm>
            <a:off x="215900" y="1879466"/>
            <a:ext cx="11867092" cy="52322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Arial"/>
              </a:rPr>
              <a:t>  </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Năm</a:t>
            </a:r>
            <a:r>
              <a:rPr lang="en-US" sz="2800" b="1" dirty="0">
                <a:solidFill>
                  <a:srgbClr val="002060"/>
                </a:solidFill>
                <a:latin typeface="Times New Roman" pitchFamily="18" charset="0"/>
                <a:cs typeface="Times New Roman" pitchFamily="18" charset="0"/>
              </a:rPr>
              <a:t> 1943,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Thiện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quỹ</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Đảng</a:t>
            </a:r>
            <a:r>
              <a:rPr lang="en-US" sz="2800" b="1" dirty="0">
                <a:solidFill>
                  <a:srgbClr val="002060"/>
                </a:solidFill>
                <a:latin typeface="Times New Roman" pitchFamily="18" charset="0"/>
                <a:cs typeface="Times New Roman" pitchFamily="18" charset="0"/>
              </a:rPr>
              <a:t> 3 </a:t>
            </a:r>
            <a:r>
              <a:rPr lang="en-US" sz="2800" b="1" dirty="0" err="1">
                <a:solidFill>
                  <a:srgbClr val="002060"/>
                </a:solidFill>
                <a:latin typeface="Times New Roman" pitchFamily="18" charset="0"/>
                <a:cs typeface="Times New Roman" pitchFamily="18" charset="0"/>
              </a:rPr>
              <a:t>vạn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Dương</a:t>
            </a:r>
            <a:r>
              <a:rPr lang="en-US" sz="2800" b="1" dirty="0">
                <a:solidFill>
                  <a:srgbClr val="002060"/>
                </a:solidFill>
                <a:latin typeface="Times New Roman" pitchFamily="18" charset="0"/>
                <a:cs typeface="Times New Roman" pitchFamily="18" charset="0"/>
              </a:rPr>
              <a:t>.</a:t>
            </a:r>
          </a:p>
        </p:txBody>
      </p:sp>
      <p:sp>
        <p:nvSpPr>
          <p:cNvPr id="10253" name="Text Box 13"/>
          <p:cNvSpPr txBox="1">
            <a:spLocks noChangeArrowheads="1"/>
          </p:cNvSpPr>
          <p:nvPr/>
        </p:nvSpPr>
        <p:spPr bwMode="auto">
          <a:xfrm>
            <a:off x="215900" y="2464752"/>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b. </a:t>
            </a:r>
            <a:r>
              <a:rPr lang="en-US" sz="2800" b="1" dirty="0" err="1">
                <a:solidFill>
                  <a:schemeClr val="accent2">
                    <a:lumMod val="75000"/>
                  </a:schemeClr>
                </a:solidFill>
                <a:latin typeface="Times New Roman" pitchFamily="18" charset="0"/>
                <a:cs typeface="Times New Roman" pitchFamily="18" charset="0"/>
              </a:rPr>
              <a:t>Khi</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Cách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mạng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thành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công</a:t>
            </a:r>
            <a:r>
              <a:rPr lang="en-US" sz="2800" b="1" dirty="0">
                <a:solidFill>
                  <a:schemeClr val="accent2">
                    <a:lumMod val="75000"/>
                  </a:schemeClr>
                </a:solidFill>
                <a:latin typeface="Times New Roman" pitchFamily="18" charset="0"/>
                <a:cs typeface="Times New Roman" pitchFamily="18" charset="0"/>
              </a:rPr>
              <a:t>:</a:t>
            </a:r>
          </a:p>
        </p:txBody>
      </p:sp>
      <p:sp>
        <p:nvSpPr>
          <p:cNvPr id="10254" name="Text Box 14"/>
          <p:cNvSpPr txBox="1">
            <a:spLocks noChangeArrowheads="1"/>
          </p:cNvSpPr>
          <p:nvPr/>
        </p:nvSpPr>
        <p:spPr bwMode="auto">
          <a:xfrm>
            <a:off x="215900" y="3045930"/>
            <a:ext cx="11867092" cy="95410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Arial"/>
              </a:rPr>
              <a:t>  </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Năm</a:t>
            </a:r>
            <a:r>
              <a:rPr lang="en-US" sz="2800" b="1" dirty="0">
                <a:solidFill>
                  <a:srgbClr val="002060"/>
                </a:solidFill>
                <a:latin typeface="Times New Roman" pitchFamily="18" charset="0"/>
                <a:cs typeface="Times New Roman" pitchFamily="18" charset="0"/>
              </a:rPr>
              <a:t> 1945,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tuần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lễ</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phủ</a:t>
            </a:r>
            <a:r>
              <a:rPr lang="en-US" sz="2800" b="1" dirty="0">
                <a:solidFill>
                  <a:srgbClr val="002060"/>
                </a:solidFill>
                <a:latin typeface="Times New Roman" pitchFamily="18" charset="0"/>
                <a:cs typeface="Times New Roman" pitchFamily="18" charset="0"/>
              </a:rPr>
              <a:t> 64 </a:t>
            </a:r>
            <a:r>
              <a:rPr lang="en-US" sz="2800" b="1" dirty="0" err="1">
                <a:solidFill>
                  <a:srgbClr val="002060"/>
                </a:solidFill>
                <a:latin typeface="Times New Roman" pitchFamily="18" charset="0"/>
                <a:cs typeface="Times New Roman" pitchFamily="18" charset="0"/>
              </a:rPr>
              <a:t>lạng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góp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Quỹ</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Trung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ương</a:t>
            </a:r>
            <a:r>
              <a:rPr lang="en-US" sz="2800" b="1" dirty="0">
                <a:solidFill>
                  <a:srgbClr val="002060"/>
                </a:solidFill>
                <a:latin typeface="Times New Roman" pitchFamily="18" charset="0"/>
                <a:cs typeface="Times New Roman" pitchFamily="18" charset="0"/>
              </a:rPr>
              <a:t> 10 </a:t>
            </a:r>
            <a:r>
              <a:rPr lang="en-US" sz="2800" b="1" dirty="0" err="1">
                <a:solidFill>
                  <a:srgbClr val="002060"/>
                </a:solidFill>
                <a:latin typeface="Times New Roman" pitchFamily="18" charset="0"/>
                <a:cs typeface="Times New Roman" pitchFamily="18" charset="0"/>
              </a:rPr>
              <a:t>vạn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Dương</a:t>
            </a:r>
            <a:r>
              <a:rPr lang="en-US" sz="2800" b="1" dirty="0">
                <a:solidFill>
                  <a:srgbClr val="002060"/>
                </a:solidFill>
                <a:latin typeface="Times New Roman" pitchFamily="18" charset="0"/>
                <a:cs typeface="Times New Roman" pitchFamily="18" charset="0"/>
              </a:rPr>
              <a:t>.</a:t>
            </a:r>
          </a:p>
        </p:txBody>
      </p:sp>
      <p:sp>
        <p:nvSpPr>
          <p:cNvPr id="11" name="Text Box 10"/>
          <p:cNvSpPr txBox="1">
            <a:spLocks noChangeArrowheads="1"/>
          </p:cNvSpPr>
          <p:nvPr/>
        </p:nvSpPr>
        <p:spPr bwMode="auto">
          <a:xfrm>
            <a:off x="215900" y="4062103"/>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c. </a:t>
            </a:r>
            <a:r>
              <a:rPr lang="en-US" sz="2800" b="1" dirty="0" err="1">
                <a:solidFill>
                  <a:schemeClr val="accent2">
                    <a:lumMod val="75000"/>
                  </a:schemeClr>
                </a:solidFill>
                <a:latin typeface="Times New Roman" pitchFamily="18" charset="0"/>
                <a:cs typeface="Times New Roman" pitchFamily="18" charset="0"/>
              </a:rPr>
              <a:t>Trong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kháng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chiến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chống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dân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Pháp</a:t>
            </a:r>
            <a:r>
              <a:rPr lang="en-US" sz="2800" b="1" dirty="0">
                <a:solidFill>
                  <a:schemeClr val="accent2">
                    <a:lumMod val="75000"/>
                  </a:schemeClr>
                </a:solidFill>
                <a:latin typeface="Times New Roman" pitchFamily="18" charset="0"/>
                <a:cs typeface="Times New Roman" pitchFamily="18" charset="0"/>
              </a:rPr>
              <a:t>:</a:t>
            </a:r>
          </a:p>
        </p:txBody>
      </p:sp>
      <p:sp>
        <p:nvSpPr>
          <p:cNvPr id="12" name="Text Box 11"/>
          <p:cNvSpPr txBox="1">
            <a:spLocks noChangeArrowheads="1"/>
          </p:cNvSpPr>
          <p:nvPr/>
        </p:nvSpPr>
        <p:spPr bwMode="auto">
          <a:xfrm>
            <a:off x="215900" y="4643281"/>
            <a:ext cx="11867092" cy="52322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Times New Roman" pitchFamily="18" charset="0"/>
                <a:cs typeface="Times New Roman" pitchFamily="18" charset="0"/>
              </a:rPr>
              <a:t>  - </a:t>
            </a:r>
            <a:r>
              <a:rPr lang="en-US" sz="2800" b="1" dirty="0" err="1">
                <a:solidFill>
                  <a:srgbClr val="002060"/>
                </a:solidFill>
                <a:latin typeface="Times New Roman" pitchFamily="18" charset="0"/>
                <a:cs typeface="Times New Roman" pitchFamily="18" charset="0"/>
              </a:rPr>
              <a:t>Gia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đình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Khu</a:t>
            </a:r>
            <a:r>
              <a:rPr lang="en-US" sz="2800" b="1" dirty="0">
                <a:solidFill>
                  <a:srgbClr val="002060"/>
                </a:solidFill>
                <a:latin typeface="Times New Roman" pitchFamily="18" charset="0"/>
                <a:cs typeface="Times New Roman" pitchFamily="18" charset="0"/>
              </a:rPr>
              <a:t> II </a:t>
            </a:r>
            <a:r>
              <a:rPr lang="en-US" sz="2800" b="1" dirty="0" err="1">
                <a:solidFill>
                  <a:srgbClr val="002060"/>
                </a:solidFill>
                <a:latin typeface="Times New Roman" pitchFamily="18" charset="0"/>
                <a:cs typeface="Times New Roman" pitchFamily="18" charset="0"/>
              </a:rPr>
              <a:t>hàng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trăm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tấn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thóc</a:t>
            </a:r>
            <a:r>
              <a:rPr lang="en-US" sz="2800" b="1" dirty="0">
                <a:solidFill>
                  <a:srgbClr val="002060"/>
                </a:solidFill>
                <a:latin typeface="Times New Roman" pitchFamily="18" charset="0"/>
                <a:cs typeface="Times New Roman" pitchFamily="18" charset="0"/>
              </a:rPr>
              <a:t>.</a:t>
            </a:r>
          </a:p>
        </p:txBody>
      </p:sp>
      <p:sp>
        <p:nvSpPr>
          <p:cNvPr id="13" name="Text Box 13"/>
          <p:cNvSpPr txBox="1">
            <a:spLocks noChangeArrowheads="1"/>
          </p:cNvSpPr>
          <p:nvPr/>
        </p:nvSpPr>
        <p:spPr bwMode="auto">
          <a:xfrm>
            <a:off x="215900" y="5228567"/>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d. </a:t>
            </a:r>
            <a:r>
              <a:rPr lang="en-US" sz="2800" b="1" dirty="0" err="1">
                <a:solidFill>
                  <a:schemeClr val="accent2">
                    <a:lumMod val="75000"/>
                  </a:schemeClr>
                </a:solidFill>
                <a:latin typeface="Times New Roman" pitchFamily="18" charset="0"/>
                <a:cs typeface="Times New Roman" pitchFamily="18" charset="0"/>
              </a:rPr>
              <a:t>Sau</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khi</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hòa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bình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lập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lại</a:t>
            </a:r>
            <a:r>
              <a:rPr lang="en-US" sz="2800" b="1" dirty="0">
                <a:solidFill>
                  <a:schemeClr val="accent2">
                    <a:lumMod val="75000"/>
                  </a:schemeClr>
                </a:solidFill>
                <a:latin typeface="Times New Roman" pitchFamily="18" charset="0"/>
                <a:cs typeface="Times New Roman" pitchFamily="18" charset="0"/>
              </a:rPr>
              <a:t>:</a:t>
            </a:r>
          </a:p>
        </p:txBody>
      </p:sp>
      <p:sp>
        <p:nvSpPr>
          <p:cNvPr id="14" name="Rectangle 16"/>
          <p:cNvSpPr txBox="1">
            <a:spLocks noChangeArrowheads="1"/>
          </p:cNvSpPr>
          <p:nvPr/>
        </p:nvSpPr>
        <p:spPr bwMode="auto">
          <a:xfrm>
            <a:off x="453267" y="5853402"/>
            <a:ext cx="11471522" cy="5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20000"/>
              </a:spcBef>
              <a:spcAft>
                <a:spcPct val="0"/>
              </a:spcAft>
            </a:pPr>
            <a:r>
              <a:rPr lang="en-US" altLang="en-US" sz="3200" b="1">
                <a:solidFill>
                  <a:srgbClr val="002060"/>
                </a:solidFill>
                <a:latin typeface="Times New Roman" pitchFamily="18" charset="0"/>
                <a:cs typeface="Times New Roman" pitchFamily="18" charset="0"/>
              </a:rPr>
              <a:t>- Ông hiến toàn bộ đồn điền Chi Nê cho Nhà nước.</a:t>
            </a:r>
          </a:p>
        </p:txBody>
      </p:sp>
      <p:sp>
        <p:nvSpPr>
          <p:cNvPr id="15" name="Rectangle: Rounded Corners 14">
            <a:extLst>
              <a:ext uri="{FF2B5EF4-FFF2-40B4-BE49-F238E27FC236}">
                <a16:creationId xmlns:a16="http://schemas.microsoft.com/office/drawing/2014/main" id="{0FED4F8C-B31B-485D-B4D0-14F56376EDC3}"/>
              </a:ext>
            </a:extLst>
          </p:cNvPr>
          <p:cNvSpPr/>
          <p:nvPr/>
        </p:nvSpPr>
        <p:spPr>
          <a:xfrm>
            <a:off x="1002441" y="174171"/>
            <a:ext cx="10187119" cy="115314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1. Kể lại những đóng góp to lớn của ông Thiện qua các thời kì:</a:t>
            </a:r>
          </a:p>
        </p:txBody>
      </p:sp>
      <p:pic>
        <p:nvPicPr>
          <p:cNvPr id="19" name="图片 5">
            <a:hlinkClick r:id="rId7" action="ppaction://hlinksldjump"/>
            <a:extLst>
              <a:ext uri="{FF2B5EF4-FFF2-40B4-BE49-F238E27FC236}">
                <a16:creationId xmlns:a16="http://schemas.microsoft.com/office/drawing/2014/main" id="{99239A80-0E81-47D0-8115-47CEF68A31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28" name="Group 27">
            <a:extLst>
              <a:ext uri="{FF2B5EF4-FFF2-40B4-BE49-F238E27FC236}">
                <a16:creationId xmlns:a16="http://schemas.microsoft.com/office/drawing/2014/main" id="{6C3C22DA-ABF9-4374-B299-58629AC441C3}"/>
              </a:ext>
            </a:extLst>
          </p:cNvPr>
          <p:cNvGrpSpPr/>
          <p:nvPr/>
        </p:nvGrpSpPr>
        <p:grpSpPr>
          <a:xfrm>
            <a:off x="10617722" y="4065101"/>
            <a:ext cx="1143676" cy="3220914"/>
            <a:chOff x="10606045" y="3426165"/>
            <a:chExt cx="1143676" cy="3220914"/>
          </a:xfrm>
        </p:grpSpPr>
        <p:grpSp>
          <p:nvGrpSpPr>
            <p:cNvPr id="29" name="Group 28">
              <a:extLst>
                <a:ext uri="{FF2B5EF4-FFF2-40B4-BE49-F238E27FC236}">
                  <a16:creationId xmlns:a16="http://schemas.microsoft.com/office/drawing/2014/main" id="{57A1DC28-C430-4F2C-B9AB-55648D455B93}"/>
                </a:ext>
              </a:extLst>
            </p:cNvPr>
            <p:cNvGrpSpPr/>
            <p:nvPr/>
          </p:nvGrpSpPr>
          <p:grpSpPr>
            <a:xfrm>
              <a:off x="10606045" y="3426165"/>
              <a:ext cx="1143676" cy="3220914"/>
              <a:chOff x="3280224" y="3278611"/>
              <a:chExt cx="1143676" cy="3220914"/>
            </a:xfrm>
          </p:grpSpPr>
          <p:pic>
            <p:nvPicPr>
              <p:cNvPr id="31" name="Picture 4">
                <a:extLst>
                  <a:ext uri="{FF2B5EF4-FFF2-40B4-BE49-F238E27FC236}">
                    <a16:creationId xmlns:a16="http://schemas.microsoft.com/office/drawing/2014/main" id="{9A7DDA88-22DC-491D-9094-E2882A31EE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2" name="Picture 5">
                <a:extLst>
                  <a:ext uri="{FF2B5EF4-FFF2-40B4-BE49-F238E27FC236}">
                    <a16:creationId xmlns:a16="http://schemas.microsoft.com/office/drawing/2014/main" id="{019B293C-AE3C-46B5-8351-F99176FDC3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30" name="Picture 5">
              <a:extLst>
                <a:ext uri="{FF2B5EF4-FFF2-40B4-BE49-F238E27FC236}">
                  <a16:creationId xmlns:a16="http://schemas.microsoft.com/office/drawing/2014/main" id="{F5932D3B-77CE-4BBC-BBB4-F056941529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33" name="Group 32">
            <a:extLst>
              <a:ext uri="{FF2B5EF4-FFF2-40B4-BE49-F238E27FC236}">
                <a16:creationId xmlns:a16="http://schemas.microsoft.com/office/drawing/2014/main" id="{0CF863BC-3503-4EC2-BC5D-290AD2A5B286}"/>
              </a:ext>
            </a:extLst>
          </p:cNvPr>
          <p:cNvGrpSpPr/>
          <p:nvPr/>
        </p:nvGrpSpPr>
        <p:grpSpPr>
          <a:xfrm>
            <a:off x="11163731" y="3522355"/>
            <a:ext cx="1143676" cy="3220914"/>
            <a:chOff x="10606045" y="3426165"/>
            <a:chExt cx="1143676" cy="3220914"/>
          </a:xfrm>
        </p:grpSpPr>
        <p:grpSp>
          <p:nvGrpSpPr>
            <p:cNvPr id="34" name="Group 33">
              <a:extLst>
                <a:ext uri="{FF2B5EF4-FFF2-40B4-BE49-F238E27FC236}">
                  <a16:creationId xmlns:a16="http://schemas.microsoft.com/office/drawing/2014/main" id="{802EC679-03A1-4AD3-BFC6-A780A447F4EF}"/>
                </a:ext>
              </a:extLst>
            </p:cNvPr>
            <p:cNvGrpSpPr/>
            <p:nvPr/>
          </p:nvGrpSpPr>
          <p:grpSpPr>
            <a:xfrm>
              <a:off x="10606045" y="3426165"/>
              <a:ext cx="1143676" cy="3220914"/>
              <a:chOff x="3280224" y="3278611"/>
              <a:chExt cx="1143676" cy="3220914"/>
            </a:xfrm>
          </p:grpSpPr>
          <p:pic>
            <p:nvPicPr>
              <p:cNvPr id="36" name="Picture 4">
                <a:extLst>
                  <a:ext uri="{FF2B5EF4-FFF2-40B4-BE49-F238E27FC236}">
                    <a16:creationId xmlns:a16="http://schemas.microsoft.com/office/drawing/2014/main" id="{15C13A32-DB27-4AEB-AA89-BB624308315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7" name="Picture 5">
                <a:extLst>
                  <a:ext uri="{FF2B5EF4-FFF2-40B4-BE49-F238E27FC236}">
                    <a16:creationId xmlns:a16="http://schemas.microsoft.com/office/drawing/2014/main" id="{92427110-4897-471A-8804-BBD738474B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35" name="Picture 5">
              <a:extLst>
                <a:ext uri="{FF2B5EF4-FFF2-40B4-BE49-F238E27FC236}">
                  <a16:creationId xmlns:a16="http://schemas.microsoft.com/office/drawing/2014/main" id="{E6387901-A6C8-41C9-BC15-E70FA1A60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38" name="Group 37">
            <a:extLst>
              <a:ext uri="{FF2B5EF4-FFF2-40B4-BE49-F238E27FC236}">
                <a16:creationId xmlns:a16="http://schemas.microsoft.com/office/drawing/2014/main" id="{56965486-90D4-4AC8-8FF3-0BA16C17396B}"/>
              </a:ext>
            </a:extLst>
          </p:cNvPr>
          <p:cNvGrpSpPr/>
          <p:nvPr/>
        </p:nvGrpSpPr>
        <p:grpSpPr>
          <a:xfrm>
            <a:off x="10109229" y="3734899"/>
            <a:ext cx="1143676" cy="3220914"/>
            <a:chOff x="10606045" y="3426165"/>
            <a:chExt cx="1143676" cy="3220914"/>
          </a:xfrm>
        </p:grpSpPr>
        <p:grpSp>
          <p:nvGrpSpPr>
            <p:cNvPr id="39" name="Group 38">
              <a:extLst>
                <a:ext uri="{FF2B5EF4-FFF2-40B4-BE49-F238E27FC236}">
                  <a16:creationId xmlns:a16="http://schemas.microsoft.com/office/drawing/2014/main" id="{8B3ED47E-6CCD-4E3E-8820-1807AE653BF9}"/>
                </a:ext>
              </a:extLst>
            </p:cNvPr>
            <p:cNvGrpSpPr/>
            <p:nvPr/>
          </p:nvGrpSpPr>
          <p:grpSpPr>
            <a:xfrm>
              <a:off x="10606045" y="3426165"/>
              <a:ext cx="1143676" cy="3220914"/>
              <a:chOff x="3280224" y="3278611"/>
              <a:chExt cx="1143676" cy="3220914"/>
            </a:xfrm>
          </p:grpSpPr>
          <p:pic>
            <p:nvPicPr>
              <p:cNvPr id="41" name="Picture 4">
                <a:extLst>
                  <a:ext uri="{FF2B5EF4-FFF2-40B4-BE49-F238E27FC236}">
                    <a16:creationId xmlns:a16="http://schemas.microsoft.com/office/drawing/2014/main" id="{BC6CDF78-3AFA-4DBA-86D6-C9D9419B94F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42" name="Picture 5">
                <a:extLst>
                  <a:ext uri="{FF2B5EF4-FFF2-40B4-BE49-F238E27FC236}">
                    <a16:creationId xmlns:a16="http://schemas.microsoft.com/office/drawing/2014/main" id="{31E545C4-2FCF-4A19-9867-FB45764867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40" name="Picture 5">
              <a:extLst>
                <a:ext uri="{FF2B5EF4-FFF2-40B4-BE49-F238E27FC236}">
                  <a16:creationId xmlns:a16="http://schemas.microsoft.com/office/drawing/2014/main" id="{6E8640BE-AA65-43A7-9233-A9AF392FD6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29326218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additive="base">
                                        <p:cTn id="7" dur="500" fill="hold"/>
                                        <p:tgtEl>
                                          <p:spTgt spid="10251"/>
                                        </p:tgtEl>
                                        <p:attrNameLst>
                                          <p:attrName>ppt_x</p:attrName>
                                        </p:attrNameLst>
                                      </p:cBhvr>
                                      <p:tavLst>
                                        <p:tav tm="0">
                                          <p:val>
                                            <p:strVal val="0-#ppt_w/2"/>
                                          </p:val>
                                        </p:tav>
                                        <p:tav tm="100000">
                                          <p:val>
                                            <p:strVal val="#ppt_x"/>
                                          </p:val>
                                        </p:tav>
                                      </p:tavLst>
                                    </p:anim>
                                    <p:anim calcmode="lin" valueType="num">
                                      <p:cBhvr additive="base">
                                        <p:cTn id="8"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iterate type="lt">
                                    <p:tmPct val="12000"/>
                                  </p:iterate>
                                  <p:childTnLst>
                                    <p:set>
                                      <p:cBhvr>
                                        <p:cTn id="12" dur="1" fill="hold">
                                          <p:stCondLst>
                                            <p:cond delay="0"/>
                                          </p:stCondLst>
                                        </p:cTn>
                                        <p:tgtEl>
                                          <p:spTgt spid="10252"/>
                                        </p:tgtEl>
                                        <p:attrNameLst>
                                          <p:attrName>style.visibility</p:attrName>
                                        </p:attrNameLst>
                                      </p:cBhvr>
                                      <p:to>
                                        <p:strVal val="visible"/>
                                      </p:to>
                                    </p:set>
                                    <p:animEffect transition="in" filter="fade">
                                      <p:cBhvr>
                                        <p:cTn id="13" dur="500"/>
                                        <p:tgtEl>
                                          <p:spTgt spid="1025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253"/>
                                        </p:tgtEl>
                                        <p:attrNameLst>
                                          <p:attrName>style.visibility</p:attrName>
                                        </p:attrNameLst>
                                      </p:cBhvr>
                                      <p:to>
                                        <p:strVal val="visible"/>
                                      </p:to>
                                    </p:set>
                                    <p:anim calcmode="lin" valueType="num">
                                      <p:cBhvr additive="base">
                                        <p:cTn id="18" dur="500" fill="hold"/>
                                        <p:tgtEl>
                                          <p:spTgt spid="10253"/>
                                        </p:tgtEl>
                                        <p:attrNameLst>
                                          <p:attrName>ppt_x</p:attrName>
                                        </p:attrNameLst>
                                      </p:cBhvr>
                                      <p:tavLst>
                                        <p:tav tm="0">
                                          <p:val>
                                            <p:strVal val="0-#ppt_w/2"/>
                                          </p:val>
                                        </p:tav>
                                        <p:tav tm="100000">
                                          <p:val>
                                            <p:strVal val="#ppt_x"/>
                                          </p:val>
                                        </p:tav>
                                      </p:tavLst>
                                    </p:anim>
                                    <p:anim calcmode="lin" valueType="num">
                                      <p:cBhvr additive="base">
                                        <p:cTn id="19" dur="500" fill="hold"/>
                                        <p:tgtEl>
                                          <p:spTgt spid="1025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2000"/>
                                  </p:iterate>
                                  <p:childTnLst>
                                    <p:set>
                                      <p:cBhvr>
                                        <p:cTn id="23" dur="1" fill="hold">
                                          <p:stCondLst>
                                            <p:cond delay="0"/>
                                          </p:stCondLst>
                                        </p:cTn>
                                        <p:tgtEl>
                                          <p:spTgt spid="10254"/>
                                        </p:tgtEl>
                                        <p:attrNameLst>
                                          <p:attrName>style.visibility</p:attrName>
                                        </p:attrNameLst>
                                      </p:cBhvr>
                                      <p:to>
                                        <p:strVal val="visible"/>
                                      </p:to>
                                    </p:set>
                                    <p:animEffect transition="in" filter="fade">
                                      <p:cBhvr>
                                        <p:cTn id="24" dur="500"/>
                                        <p:tgtEl>
                                          <p:spTgt spid="102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lt">
                                    <p:tmPct val="12000"/>
                                  </p:iterate>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12000"/>
                                  </p:iterate>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2" grpId="0"/>
      <p:bldP spid="10253" grpId="0"/>
      <p:bldP spid="10254"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57C293-859C-4E31-A5E7-6A74B5936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sp>
        <p:nvSpPr>
          <p:cNvPr id="18" name="文本框 1">
            <a:extLst>
              <a:ext uri="{FF2B5EF4-FFF2-40B4-BE49-F238E27FC236}">
                <a16:creationId xmlns:a16="http://schemas.microsoft.com/office/drawing/2014/main" id="{23A48621-098C-4DB7-AE37-07B9721A583D}"/>
              </a:ext>
            </a:extLst>
          </p:cNvPr>
          <p:cNvSpPr txBox="1"/>
          <p:nvPr/>
        </p:nvSpPr>
        <p:spPr>
          <a:xfrm>
            <a:off x="3558794" y="125572"/>
            <a:ext cx="5596083"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5AE16"/>
                </a:solidFill>
                <a:latin typeface="UTM French Vanilla" panose="02040603050506020204" pitchFamily="18" charset="0"/>
                <a:ea typeface="微软雅黑" panose="020B0503020204020204" pitchFamily="34" charset="-122"/>
              </a:rPr>
              <a:t>Trồng bắp</a:t>
            </a:r>
          </a:p>
        </p:txBody>
      </p:sp>
      <p:pic>
        <p:nvPicPr>
          <p:cNvPr id="22" name="Picture 21">
            <a:extLst>
              <a:ext uri="{FF2B5EF4-FFF2-40B4-BE49-F238E27FC236}">
                <a16:creationId xmlns:a16="http://schemas.microsoft.com/office/drawing/2014/main" id="{4E807503-BC44-425E-98B0-773D5EA7380D}"/>
              </a:ext>
            </a:extLst>
          </p:cNvPr>
          <p:cNvPicPr>
            <a:picLocks noChangeAspect="1"/>
          </p:cNvPicPr>
          <p:nvPr/>
        </p:nvPicPr>
        <p:blipFill rotWithShape="1">
          <a:blip r:embed="rId5">
            <a:extLst>
              <a:ext uri="{28A0092B-C50C-407E-A947-70E740481C1C}">
                <a14:useLocalDpi xmlns:a14="http://schemas.microsoft.com/office/drawing/2010/main" val="0"/>
              </a:ext>
            </a:extLst>
          </a:blip>
          <a:srcRect l="57123" b="54607"/>
          <a:stretch/>
        </p:blipFill>
        <p:spPr>
          <a:xfrm>
            <a:off x="1765669" y="2089409"/>
            <a:ext cx="10850191" cy="6461500"/>
          </a:xfrm>
          <a:prstGeom prst="rect">
            <a:avLst/>
          </a:prstGeom>
        </p:spPr>
      </p:pic>
      <p:pic>
        <p:nvPicPr>
          <p:cNvPr id="15" name="Picture 14">
            <a:hlinkClick r:id="rId6" action="ppaction://hlinksldjump"/>
            <a:extLst>
              <a:ext uri="{FF2B5EF4-FFF2-40B4-BE49-F238E27FC236}">
                <a16:creationId xmlns:a16="http://schemas.microsoft.com/office/drawing/2014/main" id="{6115A6FD-095A-4BD1-B335-4DD27D754965}"/>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10721777" y="384981"/>
            <a:ext cx="1385034" cy="1416645"/>
          </a:xfrm>
          <a:prstGeom prst="rect">
            <a:avLst/>
          </a:prstGeom>
        </p:spPr>
      </p:pic>
      <p:pic>
        <p:nvPicPr>
          <p:cNvPr id="16" name="Picture 15">
            <a:hlinkClick r:id="rId8" action="ppaction://hlinksldjump"/>
            <a:extLst>
              <a:ext uri="{FF2B5EF4-FFF2-40B4-BE49-F238E27FC236}">
                <a16:creationId xmlns:a16="http://schemas.microsoft.com/office/drawing/2014/main" id="{E031AAEE-1179-46B5-819B-5D4D8306370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10721777" y="1641479"/>
            <a:ext cx="1385034" cy="1416645"/>
          </a:xfrm>
          <a:prstGeom prst="rect">
            <a:avLst/>
          </a:prstGeom>
        </p:spPr>
      </p:pic>
      <p:grpSp>
        <p:nvGrpSpPr>
          <p:cNvPr id="2" name="Group 1">
            <a:extLst>
              <a:ext uri="{FF2B5EF4-FFF2-40B4-BE49-F238E27FC236}">
                <a16:creationId xmlns:a16="http://schemas.microsoft.com/office/drawing/2014/main" id="{5DAC0DCA-999A-49EB-AA69-AE7AD46D7E73}"/>
              </a:ext>
            </a:extLst>
          </p:cNvPr>
          <p:cNvGrpSpPr/>
          <p:nvPr/>
        </p:nvGrpSpPr>
        <p:grpSpPr>
          <a:xfrm>
            <a:off x="6377037" y="3811841"/>
            <a:ext cx="2479783" cy="2775981"/>
            <a:chOff x="6377037" y="3811841"/>
            <a:chExt cx="2479783" cy="2775981"/>
          </a:xfrm>
        </p:grpSpPr>
        <p:pic>
          <p:nvPicPr>
            <p:cNvPr id="17" name="Picture 16">
              <a:extLst>
                <a:ext uri="{FF2B5EF4-FFF2-40B4-BE49-F238E27FC236}">
                  <a16:creationId xmlns:a16="http://schemas.microsoft.com/office/drawing/2014/main" id="{8110A216-B547-4454-9D9A-EB85C5F8F5D2}"/>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228763" y="3811841"/>
              <a:ext cx="1132175" cy="1158015"/>
            </a:xfrm>
            <a:prstGeom prst="rect">
              <a:avLst/>
            </a:prstGeom>
          </p:spPr>
        </p:pic>
        <p:pic>
          <p:nvPicPr>
            <p:cNvPr id="19" name="Picture 18">
              <a:extLst>
                <a:ext uri="{FF2B5EF4-FFF2-40B4-BE49-F238E27FC236}">
                  <a16:creationId xmlns:a16="http://schemas.microsoft.com/office/drawing/2014/main" id="{EFFE0565-A2B9-4D9A-82F0-DEFA2CC8A33E}"/>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328000" y="4079288"/>
              <a:ext cx="1132175" cy="1158015"/>
            </a:xfrm>
            <a:prstGeom prst="rect">
              <a:avLst/>
            </a:prstGeom>
          </p:spPr>
        </p:pic>
        <p:pic>
          <p:nvPicPr>
            <p:cNvPr id="20" name="Picture 19">
              <a:extLst>
                <a:ext uri="{FF2B5EF4-FFF2-40B4-BE49-F238E27FC236}">
                  <a16:creationId xmlns:a16="http://schemas.microsoft.com/office/drawing/2014/main" id="{0350618C-0197-4075-A1AF-4DCB9AFBC545}"/>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427237" y="4416564"/>
              <a:ext cx="1132175" cy="1158015"/>
            </a:xfrm>
            <a:prstGeom prst="rect">
              <a:avLst/>
            </a:prstGeom>
          </p:spPr>
        </p:pic>
        <p:pic>
          <p:nvPicPr>
            <p:cNvPr id="21" name="Picture 20">
              <a:extLst>
                <a:ext uri="{FF2B5EF4-FFF2-40B4-BE49-F238E27FC236}">
                  <a16:creationId xmlns:a16="http://schemas.microsoft.com/office/drawing/2014/main" id="{C41A48F7-43F5-42A7-936F-E27356B5438F}"/>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537205" y="4717519"/>
              <a:ext cx="1132175" cy="1158015"/>
            </a:xfrm>
            <a:prstGeom prst="rect">
              <a:avLst/>
            </a:prstGeom>
          </p:spPr>
        </p:pic>
        <p:pic>
          <p:nvPicPr>
            <p:cNvPr id="23" name="Picture 22">
              <a:extLst>
                <a:ext uri="{FF2B5EF4-FFF2-40B4-BE49-F238E27FC236}">
                  <a16:creationId xmlns:a16="http://schemas.microsoft.com/office/drawing/2014/main" id="{925FD5EA-E262-4FB1-A4A3-0C4580CA3FA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670548" y="5080511"/>
              <a:ext cx="1132175" cy="1158015"/>
            </a:xfrm>
            <a:prstGeom prst="rect">
              <a:avLst/>
            </a:prstGeom>
          </p:spPr>
        </p:pic>
        <p:pic>
          <p:nvPicPr>
            <p:cNvPr id="26" name="Picture 25">
              <a:extLst>
                <a:ext uri="{FF2B5EF4-FFF2-40B4-BE49-F238E27FC236}">
                  <a16:creationId xmlns:a16="http://schemas.microsoft.com/office/drawing/2014/main" id="{4EF7A4DA-B034-4CD1-B268-DD15890073BA}"/>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7724645" y="5429807"/>
              <a:ext cx="1132175" cy="1158015"/>
            </a:xfrm>
            <a:prstGeom prst="rect">
              <a:avLst/>
            </a:prstGeom>
          </p:spPr>
        </p:pic>
        <p:pic>
          <p:nvPicPr>
            <p:cNvPr id="27" name="Picture 26">
              <a:extLst>
                <a:ext uri="{FF2B5EF4-FFF2-40B4-BE49-F238E27FC236}">
                  <a16:creationId xmlns:a16="http://schemas.microsoft.com/office/drawing/2014/main" id="{51DA9A8E-6ECE-476B-A33F-F73B89CD6E00}"/>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377037" y="3908830"/>
              <a:ext cx="1132175" cy="1158015"/>
            </a:xfrm>
            <a:prstGeom prst="rect">
              <a:avLst/>
            </a:prstGeom>
          </p:spPr>
        </p:pic>
        <p:pic>
          <p:nvPicPr>
            <p:cNvPr id="28" name="Picture 27">
              <a:extLst>
                <a:ext uri="{FF2B5EF4-FFF2-40B4-BE49-F238E27FC236}">
                  <a16:creationId xmlns:a16="http://schemas.microsoft.com/office/drawing/2014/main" id="{1F9E5417-8B69-4E2A-A451-E0B0F8B674B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23004" y="4209785"/>
              <a:ext cx="1132175" cy="1158015"/>
            </a:xfrm>
            <a:prstGeom prst="rect">
              <a:avLst/>
            </a:prstGeom>
          </p:spPr>
        </p:pic>
        <p:pic>
          <p:nvPicPr>
            <p:cNvPr id="29" name="Picture 28">
              <a:extLst>
                <a:ext uri="{FF2B5EF4-FFF2-40B4-BE49-F238E27FC236}">
                  <a16:creationId xmlns:a16="http://schemas.microsoft.com/office/drawing/2014/main" id="{170D1C75-A0CC-4C9A-A2E3-189138D01AA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59127" y="4534124"/>
              <a:ext cx="1132175" cy="1158015"/>
            </a:xfrm>
            <a:prstGeom prst="rect">
              <a:avLst/>
            </a:prstGeom>
          </p:spPr>
        </p:pic>
        <p:pic>
          <p:nvPicPr>
            <p:cNvPr id="30" name="Picture 29">
              <a:extLst>
                <a:ext uri="{FF2B5EF4-FFF2-40B4-BE49-F238E27FC236}">
                  <a16:creationId xmlns:a16="http://schemas.microsoft.com/office/drawing/2014/main" id="{36914C9B-04A2-4206-BBFE-77D7400D910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94466" y="4786187"/>
              <a:ext cx="1132175" cy="1158015"/>
            </a:xfrm>
            <a:prstGeom prst="rect">
              <a:avLst/>
            </a:prstGeom>
          </p:spPr>
        </p:pic>
        <p:pic>
          <p:nvPicPr>
            <p:cNvPr id="31" name="Picture 30">
              <a:extLst>
                <a:ext uri="{FF2B5EF4-FFF2-40B4-BE49-F238E27FC236}">
                  <a16:creationId xmlns:a16="http://schemas.microsoft.com/office/drawing/2014/main" id="{A44BAE0E-B477-4F10-9E79-4F4B6EEE025A}"/>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494466" y="5066534"/>
              <a:ext cx="1132175" cy="1158015"/>
            </a:xfrm>
            <a:prstGeom prst="rect">
              <a:avLst/>
            </a:prstGeom>
          </p:spPr>
        </p:pic>
        <p:pic>
          <p:nvPicPr>
            <p:cNvPr id="32" name="Picture 31">
              <a:extLst>
                <a:ext uri="{FF2B5EF4-FFF2-40B4-BE49-F238E27FC236}">
                  <a16:creationId xmlns:a16="http://schemas.microsoft.com/office/drawing/2014/main" id="{D94FF866-BB67-4525-B2C9-8391EA486B90}"/>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6549450" y="5358563"/>
              <a:ext cx="1132175" cy="1158015"/>
            </a:xfrm>
            <a:prstGeom prst="rect">
              <a:avLst/>
            </a:prstGeom>
          </p:spPr>
        </p:pic>
      </p:grpSp>
      <p:grpSp>
        <p:nvGrpSpPr>
          <p:cNvPr id="3" name="Group 2">
            <a:extLst>
              <a:ext uri="{FF2B5EF4-FFF2-40B4-BE49-F238E27FC236}">
                <a16:creationId xmlns:a16="http://schemas.microsoft.com/office/drawing/2014/main" id="{527E0013-9A10-4493-B873-86501622BF9D}"/>
              </a:ext>
            </a:extLst>
          </p:cNvPr>
          <p:cNvGrpSpPr/>
          <p:nvPr/>
        </p:nvGrpSpPr>
        <p:grpSpPr>
          <a:xfrm>
            <a:off x="3530179" y="3908829"/>
            <a:ext cx="2892980" cy="2695829"/>
            <a:chOff x="3530179" y="3908829"/>
            <a:chExt cx="2892980" cy="2695829"/>
          </a:xfrm>
        </p:grpSpPr>
        <p:pic>
          <p:nvPicPr>
            <p:cNvPr id="46" name="Picture 45">
              <a:extLst>
                <a:ext uri="{FF2B5EF4-FFF2-40B4-BE49-F238E27FC236}">
                  <a16:creationId xmlns:a16="http://schemas.microsoft.com/office/drawing/2014/main" id="{DCE1FCCF-DAFC-493C-A141-D897CA103C51}"/>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251842" y="3955116"/>
              <a:ext cx="1132175" cy="1158015"/>
            </a:xfrm>
            <a:prstGeom prst="rect">
              <a:avLst/>
            </a:prstGeom>
          </p:spPr>
        </p:pic>
        <p:pic>
          <p:nvPicPr>
            <p:cNvPr id="47" name="Picture 46">
              <a:extLst>
                <a:ext uri="{FF2B5EF4-FFF2-40B4-BE49-F238E27FC236}">
                  <a16:creationId xmlns:a16="http://schemas.microsoft.com/office/drawing/2014/main" id="{A3C44A87-AD59-4C6B-BC3F-C683EED877F9}"/>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167710" y="4271792"/>
              <a:ext cx="1132175" cy="1158015"/>
            </a:xfrm>
            <a:prstGeom prst="rect">
              <a:avLst/>
            </a:prstGeom>
          </p:spPr>
        </p:pic>
        <p:pic>
          <p:nvPicPr>
            <p:cNvPr id="48" name="Picture 47">
              <a:extLst>
                <a:ext uri="{FF2B5EF4-FFF2-40B4-BE49-F238E27FC236}">
                  <a16:creationId xmlns:a16="http://schemas.microsoft.com/office/drawing/2014/main" id="{5281D229-AEBA-46B2-91B3-E29B1C10E157}"/>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4024822" y="4519233"/>
              <a:ext cx="1132175" cy="1158015"/>
            </a:xfrm>
            <a:prstGeom prst="rect">
              <a:avLst/>
            </a:prstGeom>
          </p:spPr>
        </p:pic>
        <p:pic>
          <p:nvPicPr>
            <p:cNvPr id="49" name="Picture 48">
              <a:extLst>
                <a:ext uri="{FF2B5EF4-FFF2-40B4-BE49-F238E27FC236}">
                  <a16:creationId xmlns:a16="http://schemas.microsoft.com/office/drawing/2014/main" id="{21231B1E-17F4-40E8-84B0-B57275B63D9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881662" y="4850799"/>
              <a:ext cx="1132175" cy="1158015"/>
            </a:xfrm>
            <a:prstGeom prst="rect">
              <a:avLst/>
            </a:prstGeom>
          </p:spPr>
        </p:pic>
        <p:pic>
          <p:nvPicPr>
            <p:cNvPr id="50" name="Picture 49">
              <a:extLst>
                <a:ext uri="{FF2B5EF4-FFF2-40B4-BE49-F238E27FC236}">
                  <a16:creationId xmlns:a16="http://schemas.microsoft.com/office/drawing/2014/main" id="{B8EFC4F2-088F-4375-97F1-2F6C3C2AB9EB}"/>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724068" y="5159425"/>
              <a:ext cx="1132175" cy="1158015"/>
            </a:xfrm>
            <a:prstGeom prst="rect">
              <a:avLst/>
            </a:prstGeom>
          </p:spPr>
        </p:pic>
        <p:pic>
          <p:nvPicPr>
            <p:cNvPr id="51" name="Picture 50">
              <a:extLst>
                <a:ext uri="{FF2B5EF4-FFF2-40B4-BE49-F238E27FC236}">
                  <a16:creationId xmlns:a16="http://schemas.microsoft.com/office/drawing/2014/main" id="{C1A5A3AE-E453-4B41-93A8-473C8087FE53}"/>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3530179" y="5419894"/>
              <a:ext cx="1132175" cy="1158015"/>
            </a:xfrm>
            <a:prstGeom prst="rect">
              <a:avLst/>
            </a:prstGeom>
          </p:spPr>
        </p:pic>
        <p:pic>
          <p:nvPicPr>
            <p:cNvPr id="52" name="Picture 51">
              <a:extLst>
                <a:ext uri="{FF2B5EF4-FFF2-40B4-BE49-F238E27FC236}">
                  <a16:creationId xmlns:a16="http://schemas.microsoft.com/office/drawing/2014/main" id="{1DFAFD16-FB3C-4C73-B174-AD9827A6D394}"/>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90984" y="3908829"/>
              <a:ext cx="1132175" cy="1158015"/>
            </a:xfrm>
            <a:prstGeom prst="rect">
              <a:avLst/>
            </a:prstGeom>
          </p:spPr>
        </p:pic>
        <p:pic>
          <p:nvPicPr>
            <p:cNvPr id="53" name="Picture 52">
              <a:extLst>
                <a:ext uri="{FF2B5EF4-FFF2-40B4-BE49-F238E27FC236}">
                  <a16:creationId xmlns:a16="http://schemas.microsoft.com/office/drawing/2014/main" id="{9FF2CAFC-F05F-4164-BCC7-8BD425D83D7D}"/>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47622" y="4222900"/>
              <a:ext cx="1132175" cy="1158015"/>
            </a:xfrm>
            <a:prstGeom prst="rect">
              <a:avLst/>
            </a:prstGeom>
          </p:spPr>
        </p:pic>
        <p:pic>
          <p:nvPicPr>
            <p:cNvPr id="54" name="Picture 53">
              <a:extLst>
                <a:ext uri="{FF2B5EF4-FFF2-40B4-BE49-F238E27FC236}">
                  <a16:creationId xmlns:a16="http://schemas.microsoft.com/office/drawing/2014/main" id="{5C53402C-0A6A-413B-AEE0-CA05BC483E2C}"/>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230308" y="4452170"/>
              <a:ext cx="1132175" cy="1158015"/>
            </a:xfrm>
            <a:prstGeom prst="rect">
              <a:avLst/>
            </a:prstGeom>
          </p:spPr>
        </p:pic>
        <p:pic>
          <p:nvPicPr>
            <p:cNvPr id="55" name="Picture 54">
              <a:extLst>
                <a:ext uri="{FF2B5EF4-FFF2-40B4-BE49-F238E27FC236}">
                  <a16:creationId xmlns:a16="http://schemas.microsoft.com/office/drawing/2014/main" id="{8A7B6BD0-BF15-402D-9268-1C7EDA730F06}"/>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187305" y="4687258"/>
              <a:ext cx="1132175" cy="1158015"/>
            </a:xfrm>
            <a:prstGeom prst="rect">
              <a:avLst/>
            </a:prstGeom>
          </p:spPr>
        </p:pic>
        <p:pic>
          <p:nvPicPr>
            <p:cNvPr id="56" name="Picture 55">
              <a:extLst>
                <a:ext uri="{FF2B5EF4-FFF2-40B4-BE49-F238E27FC236}">
                  <a16:creationId xmlns:a16="http://schemas.microsoft.com/office/drawing/2014/main" id="{ED337D80-7BBC-4B6E-859D-38C1573B99A4}"/>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115640" y="4988828"/>
              <a:ext cx="1132175" cy="1158015"/>
            </a:xfrm>
            <a:prstGeom prst="rect">
              <a:avLst/>
            </a:prstGeom>
          </p:spPr>
        </p:pic>
        <p:pic>
          <p:nvPicPr>
            <p:cNvPr id="57" name="Picture 56">
              <a:extLst>
                <a:ext uri="{FF2B5EF4-FFF2-40B4-BE49-F238E27FC236}">
                  <a16:creationId xmlns:a16="http://schemas.microsoft.com/office/drawing/2014/main" id="{F629200C-5DC8-42B1-ABED-F306B195AA33}"/>
                </a:ext>
              </a:extLst>
            </p:cNvPr>
            <p:cNvPicPr>
              <a:picLocks noChangeAspect="1"/>
            </p:cNvPicPr>
            <p:nvPr/>
          </p:nvPicPr>
          <p:blipFill rotWithShape="1">
            <a:blip r:embed="rId7">
              <a:extLst>
                <a:ext uri="{28A0092B-C50C-407E-A947-70E740481C1C}">
                  <a14:useLocalDpi xmlns:a14="http://schemas.microsoft.com/office/drawing/2010/main" val="0"/>
                </a:ext>
              </a:extLst>
            </a:blip>
            <a:srcRect l="12693" t="1673" r="69128" b="65271"/>
            <a:stretch/>
          </p:blipFill>
          <p:spPr>
            <a:xfrm>
              <a:off x="5039814" y="5446643"/>
              <a:ext cx="1132175" cy="1158015"/>
            </a:xfrm>
            <a:prstGeom prst="rect">
              <a:avLst/>
            </a:prstGeom>
          </p:spPr>
        </p:pic>
      </p:grpSp>
      <p:grpSp>
        <p:nvGrpSpPr>
          <p:cNvPr id="7" name="组合 47">
            <a:extLst>
              <a:ext uri="{FF2B5EF4-FFF2-40B4-BE49-F238E27FC236}">
                <a16:creationId xmlns:a16="http://schemas.microsoft.com/office/drawing/2014/main" id="{A2FD5F02-806F-42A2-82C0-B3013F1ADD87}"/>
              </a:ext>
            </a:extLst>
          </p:cNvPr>
          <p:cNvGrpSpPr/>
          <p:nvPr/>
        </p:nvGrpSpPr>
        <p:grpSpPr>
          <a:xfrm>
            <a:off x="19866" y="5706559"/>
            <a:ext cx="12152268" cy="1151441"/>
            <a:chOff x="-2055784" y="5706558"/>
            <a:chExt cx="12152268" cy="1151441"/>
          </a:xfrm>
        </p:grpSpPr>
        <p:pic>
          <p:nvPicPr>
            <p:cNvPr id="8" name="图片 44">
              <a:extLst>
                <a:ext uri="{FF2B5EF4-FFF2-40B4-BE49-F238E27FC236}">
                  <a16:creationId xmlns:a16="http://schemas.microsoft.com/office/drawing/2014/main" id="{3CC34630-B140-4BD0-B58E-B717DBC57F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43">
              <a:extLst>
                <a:ext uri="{FF2B5EF4-FFF2-40B4-BE49-F238E27FC236}">
                  <a16:creationId xmlns:a16="http://schemas.microsoft.com/office/drawing/2014/main" id="{4DE6855B-7B11-4ABF-82AE-496AF5E92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41">
              <a:extLst>
                <a:ext uri="{FF2B5EF4-FFF2-40B4-BE49-F238E27FC236}">
                  <a16:creationId xmlns:a16="http://schemas.microsoft.com/office/drawing/2014/main" id="{A39193EC-F2EE-4A9D-A383-FC7B6FB2FCAB}"/>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42">
              <a:extLst>
                <a:ext uri="{FF2B5EF4-FFF2-40B4-BE49-F238E27FC236}">
                  <a16:creationId xmlns:a16="http://schemas.microsoft.com/office/drawing/2014/main" id="{BBDF7661-A1D4-443F-9C4C-06920D20B726}"/>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45">
              <a:extLst>
                <a:ext uri="{FF2B5EF4-FFF2-40B4-BE49-F238E27FC236}">
                  <a16:creationId xmlns:a16="http://schemas.microsoft.com/office/drawing/2014/main" id="{813336D9-0CF4-458A-8FC9-9C8DC2A5645F}"/>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46">
              <a:extLst>
                <a:ext uri="{FF2B5EF4-FFF2-40B4-BE49-F238E27FC236}">
                  <a16:creationId xmlns:a16="http://schemas.microsoft.com/office/drawing/2014/main" id="{DEC94175-02FE-46C4-B28D-1A29850C74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48">
              <a:extLst>
                <a:ext uri="{FF2B5EF4-FFF2-40B4-BE49-F238E27FC236}">
                  <a16:creationId xmlns:a16="http://schemas.microsoft.com/office/drawing/2014/main" id="{FADF42B4-A7C4-4692-A768-78E6D5CDF2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489366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125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2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1000"/>
                                            <p:tgtEl>
                                              <p:spTgt spid="2"/>
                                            </p:tgtEl>
                                          </p:cBhvr>
                                        </p:animEffec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nextCondLst>
                    <p:cond evt="onClick" delay="0">
                      <p:tgtEl>
                        <p:spTgt spid="16"/>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0-#ppt_w/2"/>
                                              </p:val>
                                            </p:tav>
                                            <p:tav tm="100000">
                                              <p:val>
                                                <p:strVal val="#ppt_x"/>
                                              </p:val>
                                            </p:tav>
                                          </p:tavLst>
                                        </p:anim>
                                        <p:anim calcmode="lin" valueType="num">
                                          <p:cBhvr additive="base">
                                            <p:cTn id="16"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22" presetClass="entr" presetSubtype="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1000"/>
                                            <p:tgtEl>
                                              <p:spTgt spid="2"/>
                                            </p:tgtEl>
                                          </p:cBhvr>
                                        </p:animEffec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nextCondLst>
                    <p:cond evt="onClick" delay="0">
                      <p:tgtEl>
                        <p:spTgt spid="16"/>
                      </p:tgtEl>
                    </p:cond>
                  </p:nextCondLst>
                </p:seq>
              </p:childTnLst>
            </p:cTn>
          </p:par>
        </p:tnLst>
        <p:bldLst>
          <p:bldP spid="1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05A8918A-CB5A-4932-B5EB-C8A85C8067F3}"/>
              </a:ext>
            </a:extLst>
          </p:cNvPr>
          <p:cNvSpPr/>
          <p:nvPr/>
        </p:nvSpPr>
        <p:spPr>
          <a:xfrm>
            <a:off x="109008" y="1281396"/>
            <a:ext cx="11973984" cy="4191440"/>
          </a:xfrm>
          <a:prstGeom prst="round2Diag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Text Box 9"/>
          <p:cNvSpPr txBox="1">
            <a:spLocks noChangeArrowheads="1"/>
          </p:cNvSpPr>
          <p:nvPr/>
        </p:nvSpPr>
        <p:spPr bwMode="auto">
          <a:xfrm>
            <a:off x="513230" y="2002222"/>
            <a:ext cx="1117775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600">
                <a:solidFill>
                  <a:srgbClr val="002060"/>
                </a:solidFill>
                <a:latin typeface="Times New Roman" pitchFamily="18" charset="0"/>
                <a:cs typeface="Times New Roman" pitchFamily="18" charset="0"/>
              </a:rPr>
              <a:t>Việc làm của ông Thiện cho thấy ông là một công dân yêu nước, có tấm lòng vì đại nghĩa, sẵn sàng hiến tặng số tài sản rất lớn của mình cho Cách mạng vì mong muốn được góp sức mình vào sự nghiệp chung.</a:t>
            </a:r>
          </a:p>
        </p:txBody>
      </p:sp>
      <p:sp>
        <p:nvSpPr>
          <p:cNvPr id="6" name="Rectangle: Rounded Corners 5">
            <a:extLst>
              <a:ext uri="{FF2B5EF4-FFF2-40B4-BE49-F238E27FC236}">
                <a16:creationId xmlns:a16="http://schemas.microsoft.com/office/drawing/2014/main" id="{8718417A-88AF-4E28-ACD8-C89677B851A9}"/>
              </a:ext>
            </a:extLst>
          </p:cNvPr>
          <p:cNvSpPr/>
          <p:nvPr/>
        </p:nvSpPr>
        <p:spPr>
          <a:xfrm>
            <a:off x="1002441" y="843486"/>
            <a:ext cx="10810618" cy="10487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2. Việc làm của ông Thiện thể hiện những phẩm chất gì?</a:t>
            </a:r>
          </a:p>
        </p:txBody>
      </p:sp>
      <p:grpSp>
        <p:nvGrpSpPr>
          <p:cNvPr id="8" name="组合 47">
            <a:extLst>
              <a:ext uri="{FF2B5EF4-FFF2-40B4-BE49-F238E27FC236}">
                <a16:creationId xmlns:a16="http://schemas.microsoft.com/office/drawing/2014/main" id="{A3ACA77E-C4D6-4DA7-9DBA-07117FC42F13}"/>
              </a:ext>
            </a:extLst>
          </p:cNvPr>
          <p:cNvGrpSpPr/>
          <p:nvPr/>
        </p:nvGrpSpPr>
        <p:grpSpPr>
          <a:xfrm>
            <a:off x="19866" y="5706559"/>
            <a:ext cx="12152268" cy="1151441"/>
            <a:chOff x="-2055784" y="5706558"/>
            <a:chExt cx="12152268" cy="1151441"/>
          </a:xfrm>
        </p:grpSpPr>
        <p:pic>
          <p:nvPicPr>
            <p:cNvPr id="9" name="图片 44">
              <a:extLst>
                <a:ext uri="{FF2B5EF4-FFF2-40B4-BE49-F238E27FC236}">
                  <a16:creationId xmlns:a16="http://schemas.microsoft.com/office/drawing/2014/main" id="{5680AD20-6504-469D-BADC-05BFA30D4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0" name="图片 43">
              <a:extLst>
                <a:ext uri="{FF2B5EF4-FFF2-40B4-BE49-F238E27FC236}">
                  <a16:creationId xmlns:a16="http://schemas.microsoft.com/office/drawing/2014/main" id="{C9EF32A8-2403-4802-9B5E-494B1D34B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1" name="图片 41">
              <a:extLst>
                <a:ext uri="{FF2B5EF4-FFF2-40B4-BE49-F238E27FC236}">
                  <a16:creationId xmlns:a16="http://schemas.microsoft.com/office/drawing/2014/main" id="{A268D7C7-587B-4951-82DF-CDDD66AF191F}"/>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2" name="图片 42">
              <a:extLst>
                <a:ext uri="{FF2B5EF4-FFF2-40B4-BE49-F238E27FC236}">
                  <a16:creationId xmlns:a16="http://schemas.microsoft.com/office/drawing/2014/main" id="{C7CE3A21-E32D-492E-8F26-396088EF558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 name="图片 45">
              <a:extLst>
                <a:ext uri="{FF2B5EF4-FFF2-40B4-BE49-F238E27FC236}">
                  <a16:creationId xmlns:a16="http://schemas.microsoft.com/office/drawing/2014/main" id="{1482EB1C-2A1D-474B-A24B-9191C24F4B1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4" name="图片 46">
              <a:extLst>
                <a:ext uri="{FF2B5EF4-FFF2-40B4-BE49-F238E27FC236}">
                  <a16:creationId xmlns:a16="http://schemas.microsoft.com/office/drawing/2014/main" id="{85DA381F-746F-4ADB-9A7C-D8FB9BD35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5" name="图片 48">
              <a:extLst>
                <a:ext uri="{FF2B5EF4-FFF2-40B4-BE49-F238E27FC236}">
                  <a16:creationId xmlns:a16="http://schemas.microsoft.com/office/drawing/2014/main" id="{535049CA-783D-4274-8A7A-3F2D0C1D7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6" name="图片 5">
            <a:hlinkClick r:id="rId7" action="ppaction://hlinksldjump"/>
            <a:extLst>
              <a:ext uri="{FF2B5EF4-FFF2-40B4-BE49-F238E27FC236}">
                <a16:creationId xmlns:a16="http://schemas.microsoft.com/office/drawing/2014/main" id="{8BB72494-2260-4758-81A7-B34D6693532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17" name="Group 16">
            <a:extLst>
              <a:ext uri="{FF2B5EF4-FFF2-40B4-BE49-F238E27FC236}">
                <a16:creationId xmlns:a16="http://schemas.microsoft.com/office/drawing/2014/main" id="{43339BA8-0266-40CE-BFFC-6378D3555BA5}"/>
              </a:ext>
            </a:extLst>
          </p:cNvPr>
          <p:cNvGrpSpPr/>
          <p:nvPr/>
        </p:nvGrpSpPr>
        <p:grpSpPr>
          <a:xfrm>
            <a:off x="10617722" y="3700373"/>
            <a:ext cx="1143676" cy="3220914"/>
            <a:chOff x="10606045" y="3426165"/>
            <a:chExt cx="1143676" cy="3220914"/>
          </a:xfrm>
        </p:grpSpPr>
        <p:grpSp>
          <p:nvGrpSpPr>
            <p:cNvPr id="18" name="Group 17">
              <a:extLst>
                <a:ext uri="{FF2B5EF4-FFF2-40B4-BE49-F238E27FC236}">
                  <a16:creationId xmlns:a16="http://schemas.microsoft.com/office/drawing/2014/main" id="{3A955B60-A689-4B1A-BCFF-828526759485}"/>
                </a:ext>
              </a:extLst>
            </p:cNvPr>
            <p:cNvGrpSpPr/>
            <p:nvPr/>
          </p:nvGrpSpPr>
          <p:grpSpPr>
            <a:xfrm>
              <a:off x="10606045" y="3426165"/>
              <a:ext cx="1143676" cy="3220914"/>
              <a:chOff x="3280224" y="3278611"/>
              <a:chExt cx="1143676" cy="3220914"/>
            </a:xfrm>
          </p:grpSpPr>
          <p:pic>
            <p:nvPicPr>
              <p:cNvPr id="20" name="Picture 4">
                <a:extLst>
                  <a:ext uri="{FF2B5EF4-FFF2-40B4-BE49-F238E27FC236}">
                    <a16:creationId xmlns:a16="http://schemas.microsoft.com/office/drawing/2014/main" id="{F233B2E3-4E17-4CA3-9C10-B1AF8004B7F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21" name="Picture 5">
                <a:extLst>
                  <a:ext uri="{FF2B5EF4-FFF2-40B4-BE49-F238E27FC236}">
                    <a16:creationId xmlns:a16="http://schemas.microsoft.com/office/drawing/2014/main" id="{E03C5E35-AB38-4442-B024-C7B2964F38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19" name="Picture 5">
              <a:extLst>
                <a:ext uri="{FF2B5EF4-FFF2-40B4-BE49-F238E27FC236}">
                  <a16:creationId xmlns:a16="http://schemas.microsoft.com/office/drawing/2014/main" id="{36C52C69-1865-4B22-9BEE-4E2A307B52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22" name="Group 21">
            <a:extLst>
              <a:ext uri="{FF2B5EF4-FFF2-40B4-BE49-F238E27FC236}">
                <a16:creationId xmlns:a16="http://schemas.microsoft.com/office/drawing/2014/main" id="{B1B7B333-DEF4-4F8B-B4A6-EB460491F4C9}"/>
              </a:ext>
            </a:extLst>
          </p:cNvPr>
          <p:cNvGrpSpPr/>
          <p:nvPr/>
        </p:nvGrpSpPr>
        <p:grpSpPr>
          <a:xfrm>
            <a:off x="11163731" y="3157627"/>
            <a:ext cx="1143676" cy="3220914"/>
            <a:chOff x="10606045" y="3426165"/>
            <a:chExt cx="1143676" cy="3220914"/>
          </a:xfrm>
        </p:grpSpPr>
        <p:grpSp>
          <p:nvGrpSpPr>
            <p:cNvPr id="23" name="Group 22">
              <a:extLst>
                <a:ext uri="{FF2B5EF4-FFF2-40B4-BE49-F238E27FC236}">
                  <a16:creationId xmlns:a16="http://schemas.microsoft.com/office/drawing/2014/main" id="{2F57A0E5-28EB-4533-A6EC-5CCA769354CB}"/>
                </a:ext>
              </a:extLst>
            </p:cNvPr>
            <p:cNvGrpSpPr/>
            <p:nvPr/>
          </p:nvGrpSpPr>
          <p:grpSpPr>
            <a:xfrm>
              <a:off x="10606045" y="3426165"/>
              <a:ext cx="1143676" cy="3220914"/>
              <a:chOff x="3280224" y="3278611"/>
              <a:chExt cx="1143676" cy="3220914"/>
            </a:xfrm>
          </p:grpSpPr>
          <p:pic>
            <p:nvPicPr>
              <p:cNvPr id="25" name="Picture 4">
                <a:extLst>
                  <a:ext uri="{FF2B5EF4-FFF2-40B4-BE49-F238E27FC236}">
                    <a16:creationId xmlns:a16="http://schemas.microsoft.com/office/drawing/2014/main" id="{38389961-11FD-436E-8C96-A9508B775D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26" name="Picture 5">
                <a:extLst>
                  <a:ext uri="{FF2B5EF4-FFF2-40B4-BE49-F238E27FC236}">
                    <a16:creationId xmlns:a16="http://schemas.microsoft.com/office/drawing/2014/main" id="{77741094-8790-4951-ADA6-D0500AB17E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4" name="Picture 5">
              <a:extLst>
                <a:ext uri="{FF2B5EF4-FFF2-40B4-BE49-F238E27FC236}">
                  <a16:creationId xmlns:a16="http://schemas.microsoft.com/office/drawing/2014/main" id="{46D16D28-70D2-46A0-B582-A313C9A882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27" name="Group 26">
            <a:extLst>
              <a:ext uri="{FF2B5EF4-FFF2-40B4-BE49-F238E27FC236}">
                <a16:creationId xmlns:a16="http://schemas.microsoft.com/office/drawing/2014/main" id="{996AA668-247D-48FE-9630-2081B422287D}"/>
              </a:ext>
            </a:extLst>
          </p:cNvPr>
          <p:cNvGrpSpPr/>
          <p:nvPr/>
        </p:nvGrpSpPr>
        <p:grpSpPr>
          <a:xfrm>
            <a:off x="10109229" y="3408271"/>
            <a:ext cx="1143676" cy="3220914"/>
            <a:chOff x="10606045" y="3426165"/>
            <a:chExt cx="1143676" cy="3220914"/>
          </a:xfrm>
        </p:grpSpPr>
        <p:grpSp>
          <p:nvGrpSpPr>
            <p:cNvPr id="28" name="Group 27">
              <a:extLst>
                <a:ext uri="{FF2B5EF4-FFF2-40B4-BE49-F238E27FC236}">
                  <a16:creationId xmlns:a16="http://schemas.microsoft.com/office/drawing/2014/main" id="{163E89F7-DB1B-4354-AF7E-03E6B4EB55EA}"/>
                </a:ext>
              </a:extLst>
            </p:cNvPr>
            <p:cNvGrpSpPr/>
            <p:nvPr/>
          </p:nvGrpSpPr>
          <p:grpSpPr>
            <a:xfrm>
              <a:off x="10606045" y="3426165"/>
              <a:ext cx="1143676" cy="3220914"/>
              <a:chOff x="3280224" y="3278611"/>
              <a:chExt cx="1143676" cy="3220914"/>
            </a:xfrm>
          </p:grpSpPr>
          <p:pic>
            <p:nvPicPr>
              <p:cNvPr id="30" name="Picture 4">
                <a:extLst>
                  <a:ext uri="{FF2B5EF4-FFF2-40B4-BE49-F238E27FC236}">
                    <a16:creationId xmlns:a16="http://schemas.microsoft.com/office/drawing/2014/main" id="{BAF9C89D-9EEE-4185-ADE0-90472F9E29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1" name="Picture 5">
                <a:extLst>
                  <a:ext uri="{FF2B5EF4-FFF2-40B4-BE49-F238E27FC236}">
                    <a16:creationId xmlns:a16="http://schemas.microsoft.com/office/drawing/2014/main" id="{E8E1D1A6-BFA5-4FB1-B32D-A2D5D5EA022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9" name="Picture 5">
              <a:extLst>
                <a:ext uri="{FF2B5EF4-FFF2-40B4-BE49-F238E27FC236}">
                  <a16:creationId xmlns:a16="http://schemas.microsoft.com/office/drawing/2014/main" id="{084C1D74-FDFC-4A6E-ACED-FE839A0F74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247982185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225"/>
                                        </p:tgtEl>
                                        <p:attrNameLst>
                                          <p:attrName>style.visibility</p:attrName>
                                        </p:attrNameLst>
                                      </p:cBhvr>
                                      <p:to>
                                        <p:strVal val="visible"/>
                                      </p:to>
                                    </p:set>
                                    <p:anim calcmode="lin" valueType="num">
                                      <p:cBhvr>
                                        <p:cTn id="22" dur="1000" fill="hold"/>
                                        <p:tgtEl>
                                          <p:spTgt spid="9225"/>
                                        </p:tgtEl>
                                        <p:attrNameLst>
                                          <p:attrName>ppt_x</p:attrName>
                                        </p:attrNameLst>
                                      </p:cBhvr>
                                      <p:tavLst>
                                        <p:tav tm="0">
                                          <p:val>
                                            <p:strVal val="#ppt_x-.2"/>
                                          </p:val>
                                        </p:tav>
                                        <p:tav tm="100000">
                                          <p:val>
                                            <p:strVal val="#ppt_x"/>
                                          </p:val>
                                        </p:tav>
                                      </p:tavLst>
                                    </p:anim>
                                    <p:anim calcmode="lin" valueType="num">
                                      <p:cBhvr>
                                        <p:cTn id="23" dur="1000" fill="hold"/>
                                        <p:tgtEl>
                                          <p:spTgt spid="922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Top Corners Snipped 8">
            <a:extLst>
              <a:ext uri="{FF2B5EF4-FFF2-40B4-BE49-F238E27FC236}">
                <a16:creationId xmlns:a16="http://schemas.microsoft.com/office/drawing/2014/main" id="{8E97ADAE-53F7-4FD9-A75E-08793142C7F3}"/>
              </a:ext>
            </a:extLst>
          </p:cNvPr>
          <p:cNvSpPr/>
          <p:nvPr/>
        </p:nvSpPr>
        <p:spPr>
          <a:xfrm>
            <a:off x="109008" y="1288192"/>
            <a:ext cx="11973984" cy="5060300"/>
          </a:xfrm>
          <a:prstGeom prst="snip2Same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1"/>
          <p:cNvSpPr txBox="1">
            <a:spLocks noChangeArrowheads="1"/>
          </p:cNvSpPr>
          <p:nvPr/>
        </p:nvSpPr>
        <p:spPr bwMode="auto">
          <a:xfrm>
            <a:off x="583324" y="2235786"/>
            <a:ext cx="110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có trách nhiệm với vận mệnh của đất nước.</a:t>
            </a:r>
          </a:p>
        </p:txBody>
      </p:sp>
      <p:sp>
        <p:nvSpPr>
          <p:cNvPr id="4" name="Text Box 12"/>
          <p:cNvSpPr txBox="1">
            <a:spLocks noChangeArrowheads="1"/>
          </p:cNvSpPr>
          <p:nvPr/>
        </p:nvSpPr>
        <p:spPr bwMode="auto">
          <a:xfrm>
            <a:off x="583324" y="3024489"/>
            <a:ext cx="11003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biết hi sinh vì cách mạng, vì sự nghiệp xây dựng và bảo vệ Tổ quốc.</a:t>
            </a:r>
          </a:p>
        </p:txBody>
      </p:sp>
      <p:sp>
        <p:nvSpPr>
          <p:cNvPr id="5" name="Text Box 13"/>
          <p:cNvSpPr txBox="1">
            <a:spLocks noChangeArrowheads="1"/>
          </p:cNvSpPr>
          <p:nvPr/>
        </p:nvSpPr>
        <p:spPr bwMode="auto">
          <a:xfrm>
            <a:off x="583324" y="4305635"/>
            <a:ext cx="10869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biết góp công, góp của vào sự nghiệp xây dựng và bảo vệ Tổ quốc.</a:t>
            </a:r>
          </a:p>
        </p:txBody>
      </p:sp>
      <p:sp>
        <p:nvSpPr>
          <p:cNvPr id="11" name="Rectangle: Rounded Corners 10">
            <a:extLst>
              <a:ext uri="{FF2B5EF4-FFF2-40B4-BE49-F238E27FC236}">
                <a16:creationId xmlns:a16="http://schemas.microsoft.com/office/drawing/2014/main" id="{9D1D03F5-F1AD-4CC5-A3B0-0016BA641CD0}"/>
              </a:ext>
            </a:extLst>
          </p:cNvPr>
          <p:cNvSpPr/>
          <p:nvPr/>
        </p:nvSpPr>
        <p:spPr>
          <a:xfrm>
            <a:off x="776025" y="804572"/>
            <a:ext cx="10810618" cy="1357072"/>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3600" b="1" i="1">
                <a:solidFill>
                  <a:srgbClr val="000000"/>
                </a:solidFill>
              </a:rPr>
              <a:t> </a:t>
            </a:r>
            <a:r>
              <a:rPr lang="en-US" sz="4000" b="1">
                <a:solidFill>
                  <a:schemeClr val="accent6">
                    <a:lumMod val="75000"/>
                  </a:schemeClr>
                </a:solidFill>
                <a:latin typeface="UTM French Vanilla" panose="02040603050506020204" pitchFamily="18" charset="0"/>
                <a:cs typeface="Times New Roman" panose="02020603050405020304" pitchFamily="18" charset="0"/>
              </a:rPr>
              <a:t>3. Từ câu chuyện trên, em suy nghĩ như thế nào về trách nhiệm của công dân với đất nước?</a:t>
            </a:r>
          </a:p>
        </p:txBody>
      </p:sp>
      <p:grpSp>
        <p:nvGrpSpPr>
          <p:cNvPr id="12" name="组合 47">
            <a:extLst>
              <a:ext uri="{FF2B5EF4-FFF2-40B4-BE49-F238E27FC236}">
                <a16:creationId xmlns:a16="http://schemas.microsoft.com/office/drawing/2014/main" id="{5E0AAB81-CF4C-41DF-BB05-9B0006F0BC73}"/>
              </a:ext>
            </a:extLst>
          </p:cNvPr>
          <p:cNvGrpSpPr/>
          <p:nvPr/>
        </p:nvGrpSpPr>
        <p:grpSpPr>
          <a:xfrm>
            <a:off x="19866" y="5706559"/>
            <a:ext cx="12152268" cy="1151441"/>
            <a:chOff x="-2055784" y="5706558"/>
            <a:chExt cx="12152268" cy="1151441"/>
          </a:xfrm>
        </p:grpSpPr>
        <p:pic>
          <p:nvPicPr>
            <p:cNvPr id="13" name="图片 44">
              <a:extLst>
                <a:ext uri="{FF2B5EF4-FFF2-40B4-BE49-F238E27FC236}">
                  <a16:creationId xmlns:a16="http://schemas.microsoft.com/office/drawing/2014/main" id="{162AB3C1-C32A-47FF-94EB-1A8F6FEC7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43">
              <a:extLst>
                <a:ext uri="{FF2B5EF4-FFF2-40B4-BE49-F238E27FC236}">
                  <a16:creationId xmlns:a16="http://schemas.microsoft.com/office/drawing/2014/main" id="{A417D2DD-00DA-488F-A5AD-547A8422A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41">
              <a:extLst>
                <a:ext uri="{FF2B5EF4-FFF2-40B4-BE49-F238E27FC236}">
                  <a16:creationId xmlns:a16="http://schemas.microsoft.com/office/drawing/2014/main" id="{40518E73-3EEE-46E0-8CBB-382013ED70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42">
              <a:extLst>
                <a:ext uri="{FF2B5EF4-FFF2-40B4-BE49-F238E27FC236}">
                  <a16:creationId xmlns:a16="http://schemas.microsoft.com/office/drawing/2014/main" id="{37002621-1EA5-48C2-9DA7-49328A912B7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45">
              <a:extLst>
                <a:ext uri="{FF2B5EF4-FFF2-40B4-BE49-F238E27FC236}">
                  <a16:creationId xmlns:a16="http://schemas.microsoft.com/office/drawing/2014/main" id="{CF0DBC6D-4910-4463-AD53-C192009528D8}"/>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46">
              <a:extLst>
                <a:ext uri="{FF2B5EF4-FFF2-40B4-BE49-F238E27FC236}">
                  <a16:creationId xmlns:a16="http://schemas.microsoft.com/office/drawing/2014/main" id="{9B9DB76C-BE7A-41C4-8943-55F45CDA3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48">
              <a:extLst>
                <a:ext uri="{FF2B5EF4-FFF2-40B4-BE49-F238E27FC236}">
                  <a16:creationId xmlns:a16="http://schemas.microsoft.com/office/drawing/2014/main" id="{F74364E1-8FDD-4942-9157-0EC9EA54E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0" name="图片 5">
            <a:hlinkClick r:id="rId7" action="ppaction://hlinksldjump"/>
            <a:extLst>
              <a:ext uri="{FF2B5EF4-FFF2-40B4-BE49-F238E27FC236}">
                <a16:creationId xmlns:a16="http://schemas.microsoft.com/office/drawing/2014/main" id="{791A4BB9-5220-48FE-BA97-A983E5432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26" name="Group 25">
            <a:extLst>
              <a:ext uri="{FF2B5EF4-FFF2-40B4-BE49-F238E27FC236}">
                <a16:creationId xmlns:a16="http://schemas.microsoft.com/office/drawing/2014/main" id="{31F89D36-EA9E-41B8-A252-5EC92BD5A003}"/>
              </a:ext>
            </a:extLst>
          </p:cNvPr>
          <p:cNvGrpSpPr/>
          <p:nvPr/>
        </p:nvGrpSpPr>
        <p:grpSpPr>
          <a:xfrm>
            <a:off x="11406774" y="3986954"/>
            <a:ext cx="873468" cy="2875364"/>
            <a:chOff x="10606045" y="3426165"/>
            <a:chExt cx="1143676" cy="3220914"/>
          </a:xfrm>
        </p:grpSpPr>
        <p:grpSp>
          <p:nvGrpSpPr>
            <p:cNvPr id="27" name="Group 26">
              <a:extLst>
                <a:ext uri="{FF2B5EF4-FFF2-40B4-BE49-F238E27FC236}">
                  <a16:creationId xmlns:a16="http://schemas.microsoft.com/office/drawing/2014/main" id="{FD50B1AD-60B6-4EC6-A278-488FD6E6CA53}"/>
                </a:ext>
              </a:extLst>
            </p:cNvPr>
            <p:cNvGrpSpPr/>
            <p:nvPr/>
          </p:nvGrpSpPr>
          <p:grpSpPr>
            <a:xfrm>
              <a:off x="10606045" y="3426165"/>
              <a:ext cx="1143676" cy="3220914"/>
              <a:chOff x="3280224" y="3278611"/>
              <a:chExt cx="1143676" cy="3220914"/>
            </a:xfrm>
          </p:grpSpPr>
          <p:pic>
            <p:nvPicPr>
              <p:cNvPr id="29" name="Picture 4">
                <a:extLst>
                  <a:ext uri="{FF2B5EF4-FFF2-40B4-BE49-F238E27FC236}">
                    <a16:creationId xmlns:a16="http://schemas.microsoft.com/office/drawing/2014/main" id="{F0CD00EF-2F22-4445-8620-B212E89AD8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0" name="Picture 5">
                <a:extLst>
                  <a:ext uri="{FF2B5EF4-FFF2-40B4-BE49-F238E27FC236}">
                    <a16:creationId xmlns:a16="http://schemas.microsoft.com/office/drawing/2014/main" id="{C9594FCD-8905-452B-8BEC-CD3AA9663D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8" name="Picture 5">
              <a:extLst>
                <a:ext uri="{FF2B5EF4-FFF2-40B4-BE49-F238E27FC236}">
                  <a16:creationId xmlns:a16="http://schemas.microsoft.com/office/drawing/2014/main" id="{2E70DB07-4B8B-416A-B61B-03FDF668D9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382036289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ppt_x</p:attrName>
                                        </p:attrNameLst>
                                      </p:cBhvr>
                                      <p:tavLst>
                                        <p:tav tm="0">
                                          <p:val>
                                            <p:strVal val="#ppt_x-.2"/>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EO MẦM YÊU THƯƠNG">
            <a:extLst>
              <a:ext uri="{FF2B5EF4-FFF2-40B4-BE49-F238E27FC236}">
                <a16:creationId xmlns:a16="http://schemas.microsoft.com/office/drawing/2014/main" id="{3E466337-B027-4C4F-A76B-777B5B42E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4" y="353140"/>
            <a:ext cx="4702176" cy="3075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EB7F8-E490-42DD-8C02-BD685974DB80}"/>
              </a:ext>
            </a:extLst>
          </p:cNvPr>
          <p:cNvPicPr>
            <a:picLocks noChangeAspect="1"/>
          </p:cNvPicPr>
          <p:nvPr/>
        </p:nvPicPr>
        <p:blipFill>
          <a:blip r:embed="rId3"/>
          <a:stretch>
            <a:fillRect/>
          </a:stretch>
        </p:blipFill>
        <p:spPr>
          <a:xfrm>
            <a:off x="6249775" y="353140"/>
            <a:ext cx="5031000" cy="3075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2" name="Picture 4" descr="Góp sách tặng bạn">
            <a:extLst>
              <a:ext uri="{FF2B5EF4-FFF2-40B4-BE49-F238E27FC236}">
                <a16:creationId xmlns:a16="http://schemas.microsoft.com/office/drawing/2014/main" id="{28661748-B90C-414B-BBB3-B6FC93C0E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4" y="3713712"/>
            <a:ext cx="4702176" cy="2948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60E1CF-AC2D-4A7B-A66D-352B38AB4022}"/>
              </a:ext>
            </a:extLst>
          </p:cNvPr>
          <p:cNvPicPr>
            <a:picLocks noChangeAspect="1"/>
          </p:cNvPicPr>
          <p:nvPr/>
        </p:nvPicPr>
        <p:blipFill>
          <a:blip r:embed="rId5"/>
          <a:stretch>
            <a:fillRect/>
          </a:stretch>
        </p:blipFill>
        <p:spPr>
          <a:xfrm>
            <a:off x="6249774" y="3713713"/>
            <a:ext cx="5031001" cy="2948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6203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fill="hold"/>
                                        <p:tgtEl>
                                          <p:spTgt spid="7172"/>
                                        </p:tgtEl>
                                        <p:attrNameLst>
                                          <p:attrName>ppt_w</p:attrName>
                                        </p:attrNameLst>
                                      </p:cBhvr>
                                      <p:tavLst>
                                        <p:tav tm="0">
                                          <p:val>
                                            <p:fltVal val="0"/>
                                          </p:val>
                                        </p:tav>
                                        <p:tav tm="100000">
                                          <p:val>
                                            <p:strVal val="#ppt_w"/>
                                          </p:val>
                                        </p:tav>
                                      </p:tavLst>
                                    </p:anim>
                                    <p:anim calcmode="lin" valueType="num">
                                      <p:cBhvr>
                                        <p:cTn id="20" dur="500" fill="hold"/>
                                        <p:tgtEl>
                                          <p:spTgt spid="7172"/>
                                        </p:tgtEl>
                                        <p:attrNameLst>
                                          <p:attrName>ppt_h</p:attrName>
                                        </p:attrNameLst>
                                      </p:cBhvr>
                                      <p:tavLst>
                                        <p:tav tm="0">
                                          <p:val>
                                            <p:fltVal val="0"/>
                                          </p:val>
                                        </p:tav>
                                        <p:tav tm="100000">
                                          <p:val>
                                            <p:strVal val="#ppt_h"/>
                                          </p:val>
                                        </p:tav>
                                      </p:tavLst>
                                    </p:anim>
                                    <p:animEffect transition="in" filter="fade">
                                      <p:cBhvr>
                                        <p:cTn id="21" dur="500"/>
                                        <p:tgtEl>
                                          <p:spTgt spid="717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AF8FED0B-D246-4E29-9393-6F8395F9D778}"/>
              </a:ext>
            </a:extLst>
          </p:cNvPr>
          <p:cNvSpPr/>
          <p:nvPr/>
        </p:nvSpPr>
        <p:spPr>
          <a:xfrm>
            <a:off x="741784" y="1048656"/>
            <a:ext cx="11326648" cy="3365501"/>
          </a:xfrm>
          <a:prstGeom prst="snip1Rect">
            <a:avLst>
              <a:gd name="adj" fmla="val 27610"/>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1">
            <a:extLst>
              <a:ext uri="{FF2B5EF4-FFF2-40B4-BE49-F238E27FC236}">
                <a16:creationId xmlns:a16="http://schemas.microsoft.com/office/drawing/2014/main" id="{C40C961E-1CA7-4490-AE03-5F15B638E282}"/>
              </a:ext>
            </a:extLst>
          </p:cNvPr>
          <p:cNvSpPr txBox="1">
            <a:spLocks noChangeArrowheads="1"/>
          </p:cNvSpPr>
          <p:nvPr/>
        </p:nvSpPr>
        <p:spPr bwMode="auto">
          <a:xfrm>
            <a:off x="3112490" y="2083378"/>
            <a:ext cx="88355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b="1" i="1">
                <a:solidFill>
                  <a:srgbClr val="002060"/>
                </a:solidFill>
                <a:latin typeface="Times New Roman" pitchFamily="18" charset="0"/>
                <a:cs typeface="Times New Roman" pitchFamily="18" charset="0"/>
              </a:rPr>
              <a:t>Biểu dương một công dân yêu nước, một nhà tư sản đã trợ giúp Cách mạng rất nhiều tiền bạc, tài sản trong thời kì Cách mạng gặp khó khăn về tài chính.</a:t>
            </a:r>
            <a:endParaRPr lang="en-US" sz="3200">
              <a:solidFill>
                <a:srgbClr val="00206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2BC9D0D-5F85-43D8-9545-535596E3A6C0}"/>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76200" y="4191000"/>
            <a:ext cx="12344400" cy="2667000"/>
          </a:xfrm>
          <a:prstGeom prst="rect">
            <a:avLst/>
          </a:prstGeom>
        </p:spPr>
      </p:pic>
      <p:sp>
        <p:nvSpPr>
          <p:cNvPr id="8" name="Rectangle: Rounded Corners 7">
            <a:extLst>
              <a:ext uri="{FF2B5EF4-FFF2-40B4-BE49-F238E27FC236}">
                <a16:creationId xmlns:a16="http://schemas.microsoft.com/office/drawing/2014/main" id="{31F93AED-1A2D-478D-9996-763728EF22CE}"/>
              </a:ext>
            </a:extLst>
          </p:cNvPr>
          <p:cNvSpPr/>
          <p:nvPr/>
        </p:nvSpPr>
        <p:spPr>
          <a:xfrm>
            <a:off x="123568" y="514948"/>
            <a:ext cx="8398599" cy="1357072"/>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4400" b="1">
                <a:solidFill>
                  <a:schemeClr val="accent2">
                    <a:lumMod val="75000"/>
                  </a:schemeClr>
                </a:solidFill>
                <a:latin typeface="UTM French Vanilla" panose="02040603050506020204" pitchFamily="18" charset="0"/>
                <a:cs typeface="Times New Roman" panose="02020603050405020304" pitchFamily="18" charset="0"/>
              </a:rPr>
              <a:t>Theo em, ý nghĩa của bài tập đọc là gì?</a:t>
            </a:r>
          </a:p>
        </p:txBody>
      </p:sp>
      <p:grpSp>
        <p:nvGrpSpPr>
          <p:cNvPr id="9" name="Group 8">
            <a:extLst>
              <a:ext uri="{FF2B5EF4-FFF2-40B4-BE49-F238E27FC236}">
                <a16:creationId xmlns:a16="http://schemas.microsoft.com/office/drawing/2014/main" id="{F9F55CDF-7B59-41D1-B7C4-9BBE3F32BF7B}"/>
              </a:ext>
            </a:extLst>
          </p:cNvPr>
          <p:cNvGrpSpPr/>
          <p:nvPr/>
        </p:nvGrpSpPr>
        <p:grpSpPr>
          <a:xfrm>
            <a:off x="-336800" y="2759134"/>
            <a:ext cx="3449291" cy="3974003"/>
            <a:chOff x="1889116" y="3368733"/>
            <a:chExt cx="1475004" cy="1609596"/>
          </a:xfrm>
        </p:grpSpPr>
        <p:pic>
          <p:nvPicPr>
            <p:cNvPr id="10" name="Picture 9">
              <a:extLst>
                <a:ext uri="{FF2B5EF4-FFF2-40B4-BE49-F238E27FC236}">
                  <a16:creationId xmlns:a16="http://schemas.microsoft.com/office/drawing/2014/main" id="{2F3A2FB0-F756-4F35-BCAA-8D23E0782824}"/>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11" name="TextBox 10">
              <a:extLst>
                <a:ext uri="{FF2B5EF4-FFF2-40B4-BE49-F238E27FC236}">
                  <a16:creationId xmlns:a16="http://schemas.microsoft.com/office/drawing/2014/main" id="{2B427AA6-86C0-4118-B745-FBD0CD3B02F0}"/>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09247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Folded Corner 8">
            <a:extLst>
              <a:ext uri="{FF2B5EF4-FFF2-40B4-BE49-F238E27FC236}">
                <a16:creationId xmlns:a16="http://schemas.microsoft.com/office/drawing/2014/main" id="{B0985273-F9F0-48DB-BB1A-89403D23FC01}"/>
              </a:ext>
            </a:extLst>
          </p:cNvPr>
          <p:cNvSpPr/>
          <p:nvPr/>
        </p:nvSpPr>
        <p:spPr>
          <a:xfrm>
            <a:off x="627856" y="3813987"/>
            <a:ext cx="11287390" cy="2554545"/>
          </a:xfrm>
          <a:prstGeom prst="foldedCorner">
            <a:avLst>
              <a:gd name="adj" fmla="val 20676"/>
            </a:avLst>
          </a:prstGeom>
          <a:solidFill>
            <a:schemeClr val="bg1">
              <a:alpha val="87000"/>
            </a:schemeClr>
          </a:solidFill>
          <a:ln w="38100">
            <a:solidFill>
              <a:srgbClr val="92D050"/>
            </a:solidFill>
            <a:prstDash val="dash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0" name="Text Box 20"/>
          <p:cNvSpPr txBox="1">
            <a:spLocks noChangeArrowheads="1"/>
          </p:cNvSpPr>
          <p:nvPr/>
        </p:nvSpPr>
        <p:spPr bwMode="auto">
          <a:xfrm>
            <a:off x="377371" y="2929431"/>
            <a:ext cx="294067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000" b="1" u="sng">
                <a:solidFill>
                  <a:srgbClr val="002060"/>
                </a:solidFill>
                <a:latin typeface="Times New Roman" pitchFamily="18" charset="0"/>
                <a:cs typeface="Times New Roman" pitchFamily="18" charset="0"/>
              </a:rPr>
              <a:t>Nội dung</a:t>
            </a:r>
            <a:r>
              <a:rPr lang="en-US" sz="4000" b="1">
                <a:solidFill>
                  <a:srgbClr val="002060"/>
                </a:solidFill>
                <a:latin typeface="Times New Roman" pitchFamily="18" charset="0"/>
                <a:cs typeface="Times New Roman" pitchFamily="18" charset="0"/>
              </a:rPr>
              <a:t>:</a:t>
            </a:r>
          </a:p>
        </p:txBody>
      </p:sp>
      <p:sp>
        <p:nvSpPr>
          <p:cNvPr id="10261" name="Text Box 21"/>
          <p:cNvSpPr txBox="1">
            <a:spLocks noChangeArrowheads="1"/>
          </p:cNvSpPr>
          <p:nvPr/>
        </p:nvSpPr>
        <p:spPr bwMode="auto">
          <a:xfrm>
            <a:off x="627857" y="3846660"/>
            <a:ext cx="109362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4000" b="1" i="1">
                <a:solidFill>
                  <a:schemeClr val="accent2">
                    <a:lumMod val="75000"/>
                  </a:schemeClr>
                </a:solidFill>
                <a:latin typeface="Times New Roman" pitchFamily="18" charset="0"/>
                <a:cs typeface="Times New Roman" pitchFamily="18" charset="0"/>
              </a:rPr>
              <a:t>  Biểu dương một công dân yêu nước, một nhà tư sản đã trợ giúp Cách mạng rất nhiều tiền bạc, tài sản trong thời kì Cách mạng gặp khó khăn về tài chính.</a:t>
            </a:r>
          </a:p>
        </p:txBody>
      </p:sp>
      <p:sp>
        <p:nvSpPr>
          <p:cNvPr id="5" name="Text Box 64">
            <a:extLst>
              <a:ext uri="{FF2B5EF4-FFF2-40B4-BE49-F238E27FC236}">
                <a16:creationId xmlns:a16="http://schemas.microsoft.com/office/drawing/2014/main" id="{297948FB-C294-4A42-8D2E-781182609E2C}"/>
              </a:ext>
            </a:extLst>
          </p:cNvPr>
          <p:cNvSpPr txBox="1">
            <a:spLocks noChangeArrowheads="1"/>
          </p:cNvSpPr>
          <p:nvPr/>
        </p:nvSpPr>
        <p:spPr bwMode="auto">
          <a:xfrm>
            <a:off x="2143869" y="998575"/>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của Cách mạng</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6" name="文本框 1">
            <a:extLst>
              <a:ext uri="{FF2B5EF4-FFF2-40B4-BE49-F238E27FC236}">
                <a16:creationId xmlns:a16="http://schemas.microsoft.com/office/drawing/2014/main" id="{4597A2D7-91F4-48E2-B24B-F3719FEC94E4}"/>
              </a:ext>
            </a:extLst>
          </p:cNvPr>
          <p:cNvSpPr txBox="1"/>
          <p:nvPr/>
        </p:nvSpPr>
        <p:spPr>
          <a:xfrm>
            <a:off x="4464028" y="330534"/>
            <a:ext cx="3263945"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40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7" name="TextBox 6">
            <a:extLst>
              <a:ext uri="{FF2B5EF4-FFF2-40B4-BE49-F238E27FC236}">
                <a16:creationId xmlns:a16="http://schemas.microsoft.com/office/drawing/2014/main" id="{D2EE2875-A6DA-4F26-AAAE-3A130C4309B7}"/>
              </a:ext>
            </a:extLst>
          </p:cNvPr>
          <p:cNvSpPr txBox="1"/>
          <p:nvPr/>
        </p:nvSpPr>
        <p:spPr>
          <a:xfrm>
            <a:off x="7053617" y="2752901"/>
            <a:ext cx="3640672" cy="523220"/>
          </a:xfrm>
          <a:prstGeom prst="rect">
            <a:avLst/>
          </a:prstGeom>
          <a:noFill/>
        </p:spPr>
        <p:txBody>
          <a:bodyPr wrap="square" rtlCol="0">
            <a:spAutoFit/>
          </a:bodyPr>
          <a:lstStyle/>
          <a:p>
            <a:r>
              <a:rPr lang="en-US" sz="2800" b="1">
                <a:solidFill>
                  <a:schemeClr val="accent6">
                    <a:lumMod val="75000"/>
                  </a:schemeClr>
                </a:solidFill>
                <a:latin typeface="UTM Diana" panose="02040603050506020204" pitchFamily="18" charset="0"/>
              </a:rPr>
              <a:t>Theo Phạm Hải</a:t>
            </a:r>
            <a:endParaRPr lang="en-US" sz="2800" b="1">
              <a:solidFill>
                <a:schemeClr val="accent6">
                  <a:lumMod val="75000"/>
                </a:schemeClr>
              </a:solidFill>
              <a:latin typeface="Kunstler Script" panose="030304020206070D0D06" pitchFamily="66" charset="0"/>
            </a:endParaRPr>
          </a:p>
        </p:txBody>
      </p:sp>
      <p:pic>
        <p:nvPicPr>
          <p:cNvPr id="8" name="Picture 7">
            <a:extLst>
              <a:ext uri="{FF2B5EF4-FFF2-40B4-BE49-F238E27FC236}">
                <a16:creationId xmlns:a16="http://schemas.microsoft.com/office/drawing/2014/main" id="{CCE54D7B-DA0A-42C0-A280-1FF79FC54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9" y="174873"/>
            <a:ext cx="2394857" cy="2929683"/>
          </a:xfrm>
          <a:prstGeom prst="ellipse">
            <a:avLst/>
          </a:prstGeom>
          <a:ln>
            <a:noFill/>
          </a:ln>
          <a:effectLst>
            <a:softEdge rad="112500"/>
          </a:effectLst>
        </p:spPr>
      </p:pic>
    </p:spTree>
    <p:extLst>
      <p:ext uri="{BB962C8B-B14F-4D97-AF65-F5344CB8AC3E}">
        <p14:creationId xmlns:p14="http://schemas.microsoft.com/office/powerpoint/2010/main" val="625819268"/>
      </p:ext>
    </p:extLst>
  </p:cSld>
  <p:clrMapOvr>
    <a:masterClrMapping/>
  </p:clrMapOvr>
  <p:transition>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
                                            </p:tgtEl>
                                            <p:attrNameLst>
                                              <p:attrName>style.visibility</p:attrName>
                                            </p:attrNameLst>
                                          </p:cBhvr>
                                          <p:to>
                                            <p:strVal val="visible"/>
                                          </p:to>
                                        </p:set>
                                        <p:anim calcmode="lin" valueType="num">
                                          <p:cBhvr>
                                            <p:cTn id="7" dur="1000" fill="hold"/>
                                            <p:tgtEl>
                                              <p:spTgt spid="10260"/>
                                            </p:tgtEl>
                                            <p:attrNameLst>
                                              <p:attrName>ppt_x</p:attrName>
                                            </p:attrNameLst>
                                          </p:cBhvr>
                                          <p:tavLst>
                                            <p:tav tm="0">
                                              <p:val>
                                                <p:strVal val="#ppt_x-.2"/>
                                              </p:val>
                                            </p:tav>
                                            <p:tav tm="100000">
                                              <p:val>
                                                <p:strVal val="#ppt_x"/>
                                              </p:val>
                                            </p:tav>
                                          </p:tavLst>
                                        </p:anim>
                                        <p:anim calcmode="lin" valueType="num">
                                          <p:cBhvr>
                                            <p:cTn id="8" dur="1000" fill="hold"/>
                                            <p:tgtEl>
                                              <p:spTgt spid="102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261"/>
                                            </p:tgtEl>
                                            <p:attrNameLst>
                                              <p:attrName>style.visibility</p:attrName>
                                            </p:attrNameLst>
                                          </p:cBhvr>
                                          <p:to>
                                            <p:strVal val="visible"/>
                                          </p:to>
                                        </p:set>
                                        <p:anim calcmode="lin" valueType="num">
                                          <p:cBhvr>
                                            <p:cTn id="14" dur="1000" fill="hold"/>
                                            <p:tgtEl>
                                              <p:spTgt spid="10261"/>
                                            </p:tgtEl>
                                            <p:attrNameLst>
                                              <p:attrName>ppt_x</p:attrName>
                                            </p:attrNameLst>
                                          </p:cBhvr>
                                          <p:tavLst>
                                            <p:tav tm="0">
                                              <p:val>
                                                <p:strVal val="#ppt_x-.2"/>
                                              </p:val>
                                            </p:tav>
                                            <p:tav tm="100000">
                                              <p:val>
                                                <p:strVal val="#ppt_x"/>
                                              </p:val>
                                            </p:tav>
                                          </p:tavLst>
                                        </p:anim>
                                        <p:anim calcmode="lin" valueType="num">
                                          <p:cBhvr>
                                            <p:cTn id="15" dur="1000" fill="hold"/>
                                            <p:tgtEl>
                                              <p:spTgt spid="1026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40000">
                                          <p:cBhvr additive="base">
                                            <p:cTn id="21" dur="125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2" dur="125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grpId="0" nodeType="afterEffect" p14:presetBounceEnd="4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40000">
                                          <p:cBhvr additive="base">
                                            <p:cTn id="26"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27" dur="1250" fill="hold"/>
                                            <p:tgtEl>
                                              <p:spTgt spid="5"/>
                                            </p:tgtEl>
                                            <p:attrNameLst>
                                              <p:attrName>ppt_y</p:attrName>
                                            </p:attrNameLst>
                                          </p:cBhvr>
                                          <p:tavLst>
                                            <p:tav tm="0">
                                              <p:val>
                                                <p:strVal val="#ppt_y"/>
                                              </p:val>
                                            </p:tav>
                                            <p:tav tm="100000">
                                              <p:val>
                                                <p:strVal val="#ppt_y"/>
                                              </p:val>
                                            </p:tav>
                                          </p:tavLst>
                                        </p:anim>
                                      </p:childTnLst>
                                    </p:cTn>
                                  </p:par>
                                  <p:par>
                                    <p:cTn id="28" presetID="6" presetClass="emph" presetSubtype="0" autoRev="1" fill="hold" grpId="1" nodeType="withEffect">
                                      <p:stCondLst>
                                        <p:cond delay="0"/>
                                      </p:stCondLst>
                                      <p:childTnLst>
                                        <p:animScale>
                                          <p:cBhvr>
                                            <p:cTn id="29" dur="1500" fill="hold"/>
                                            <p:tgtEl>
                                              <p:spTgt spid="5"/>
                                            </p:tgtEl>
                                          </p:cBhvr>
                                          <p:by x="150000" y="150000"/>
                                        </p:animScale>
                                      </p:childTnLst>
                                    </p:cTn>
                                  </p:par>
                                </p:childTnLst>
                              </p:cTn>
                            </p:par>
                            <p:par>
                              <p:cTn id="30" fill="hold">
                                <p:stCondLst>
                                  <p:cond delay="425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p:bldP spid="10261" grpId="0"/>
          <p:bldP spid="5" grpId="0"/>
          <p:bldP spid="5" grpId="1"/>
          <p:bldP spid="6" grpId="0"/>
          <p:bldP spid="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
                                            </p:tgtEl>
                                            <p:attrNameLst>
                                              <p:attrName>style.visibility</p:attrName>
                                            </p:attrNameLst>
                                          </p:cBhvr>
                                          <p:to>
                                            <p:strVal val="visible"/>
                                          </p:to>
                                        </p:set>
                                        <p:anim calcmode="lin" valueType="num">
                                          <p:cBhvr>
                                            <p:cTn id="7" dur="1000" fill="hold"/>
                                            <p:tgtEl>
                                              <p:spTgt spid="10260"/>
                                            </p:tgtEl>
                                            <p:attrNameLst>
                                              <p:attrName>ppt_x</p:attrName>
                                            </p:attrNameLst>
                                          </p:cBhvr>
                                          <p:tavLst>
                                            <p:tav tm="0">
                                              <p:val>
                                                <p:strVal val="#ppt_x-.2"/>
                                              </p:val>
                                            </p:tav>
                                            <p:tav tm="100000">
                                              <p:val>
                                                <p:strVal val="#ppt_x"/>
                                              </p:val>
                                            </p:tav>
                                          </p:tavLst>
                                        </p:anim>
                                        <p:anim calcmode="lin" valueType="num">
                                          <p:cBhvr>
                                            <p:cTn id="8" dur="1000" fill="hold"/>
                                            <p:tgtEl>
                                              <p:spTgt spid="102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261"/>
                                            </p:tgtEl>
                                            <p:attrNameLst>
                                              <p:attrName>style.visibility</p:attrName>
                                            </p:attrNameLst>
                                          </p:cBhvr>
                                          <p:to>
                                            <p:strVal val="visible"/>
                                          </p:to>
                                        </p:set>
                                        <p:anim calcmode="lin" valueType="num">
                                          <p:cBhvr>
                                            <p:cTn id="14" dur="1000" fill="hold"/>
                                            <p:tgtEl>
                                              <p:spTgt spid="10261"/>
                                            </p:tgtEl>
                                            <p:attrNameLst>
                                              <p:attrName>ppt_x</p:attrName>
                                            </p:attrNameLst>
                                          </p:cBhvr>
                                          <p:tavLst>
                                            <p:tav tm="0">
                                              <p:val>
                                                <p:strVal val="#ppt_x-.2"/>
                                              </p:val>
                                            </p:tav>
                                            <p:tav tm="100000">
                                              <p:val>
                                                <p:strVal val="#ppt_x"/>
                                              </p:val>
                                            </p:tav>
                                          </p:tavLst>
                                        </p:anim>
                                        <p:anim calcmode="lin" valueType="num">
                                          <p:cBhvr>
                                            <p:cTn id="15" dur="1000" fill="hold"/>
                                            <p:tgtEl>
                                              <p:spTgt spid="1026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250" fill="hold"/>
                                            <p:tgtEl>
                                              <p:spTgt spid="6"/>
                                            </p:tgtEl>
                                            <p:attrNameLst>
                                              <p:attrName>ppt_x</p:attrName>
                                            </p:attrNameLst>
                                          </p:cBhvr>
                                          <p:tavLst>
                                            <p:tav tm="0">
                                              <p:val>
                                                <p:strVal val="1+#ppt_w/2"/>
                                              </p:val>
                                            </p:tav>
                                            <p:tav tm="100000">
                                              <p:val>
                                                <p:strVal val="#ppt_x"/>
                                              </p:val>
                                            </p:tav>
                                          </p:tavLst>
                                        </p:anim>
                                        <p:anim calcmode="lin" valueType="num">
                                          <p:cBhvr additive="base">
                                            <p:cTn id="22" dur="125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250" fill="hold"/>
                                            <p:tgtEl>
                                              <p:spTgt spid="5"/>
                                            </p:tgtEl>
                                            <p:attrNameLst>
                                              <p:attrName>ppt_x</p:attrName>
                                            </p:attrNameLst>
                                          </p:cBhvr>
                                          <p:tavLst>
                                            <p:tav tm="0">
                                              <p:val>
                                                <p:strVal val="1+#ppt_w/2"/>
                                              </p:val>
                                            </p:tav>
                                            <p:tav tm="100000">
                                              <p:val>
                                                <p:strVal val="#ppt_x"/>
                                              </p:val>
                                            </p:tav>
                                          </p:tavLst>
                                        </p:anim>
                                        <p:anim calcmode="lin" valueType="num">
                                          <p:cBhvr additive="base">
                                            <p:cTn id="27" dur="1250" fill="hold"/>
                                            <p:tgtEl>
                                              <p:spTgt spid="5"/>
                                            </p:tgtEl>
                                            <p:attrNameLst>
                                              <p:attrName>ppt_y</p:attrName>
                                            </p:attrNameLst>
                                          </p:cBhvr>
                                          <p:tavLst>
                                            <p:tav tm="0">
                                              <p:val>
                                                <p:strVal val="#ppt_y"/>
                                              </p:val>
                                            </p:tav>
                                            <p:tav tm="100000">
                                              <p:val>
                                                <p:strVal val="#ppt_y"/>
                                              </p:val>
                                            </p:tav>
                                          </p:tavLst>
                                        </p:anim>
                                      </p:childTnLst>
                                    </p:cTn>
                                  </p:par>
                                  <p:par>
                                    <p:cTn id="28" presetID="6" presetClass="emph" presetSubtype="0" autoRev="1" fill="hold" grpId="1" nodeType="withEffect">
                                      <p:stCondLst>
                                        <p:cond delay="0"/>
                                      </p:stCondLst>
                                      <p:childTnLst>
                                        <p:animScale>
                                          <p:cBhvr>
                                            <p:cTn id="29" dur="1500" fill="hold"/>
                                            <p:tgtEl>
                                              <p:spTgt spid="5"/>
                                            </p:tgtEl>
                                          </p:cBhvr>
                                          <p:by x="150000" y="150000"/>
                                        </p:animScale>
                                      </p:childTnLst>
                                    </p:cTn>
                                  </p:par>
                                </p:childTnLst>
                              </p:cTn>
                            </p:par>
                            <p:par>
                              <p:cTn id="30" fill="hold">
                                <p:stCondLst>
                                  <p:cond delay="425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p:bldP spid="10261" grpId="0"/>
          <p:bldP spid="5" grpId="0"/>
          <p:bldP spid="5" grpId="1"/>
          <p:bldP spid="6" grpId="0"/>
          <p:bldP spid="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571500"/>
            <a:ext cx="9144000" cy="1841500"/>
          </a:xfrm>
        </p:spPr>
        <p:txBody>
          <a:bodyPr>
            <a:noAutofit/>
          </a:bodyPr>
          <a:lstStyle/>
          <a:p>
            <a:r>
              <a:rPr lang="en-US" sz="9600" b="1">
                <a:solidFill>
                  <a:srgbClr val="E07020"/>
                </a:solidFill>
                <a:latin typeface="UTM Diana" panose="02040603050506020204" pitchFamily="18" charset="0"/>
              </a:rPr>
              <a:t>Đọc diễn cảm</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405170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A3F7AE0-7ABC-4C5E-831B-538FED4A696D}"/>
              </a:ext>
            </a:extLst>
          </p:cNvPr>
          <p:cNvSpPr/>
          <p:nvPr/>
        </p:nvSpPr>
        <p:spPr>
          <a:xfrm>
            <a:off x="172364" y="792645"/>
            <a:ext cx="11847272" cy="5907711"/>
          </a:xfrm>
          <a:prstGeom prst="roundRect">
            <a:avLst>
              <a:gd name="adj" fmla="val 14087"/>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AutoShape 2"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 Box 8"/>
          <p:cNvSpPr txBox="1">
            <a:spLocks noChangeArrowheads="1"/>
          </p:cNvSpPr>
          <p:nvPr/>
        </p:nvSpPr>
        <p:spPr bwMode="auto">
          <a:xfrm>
            <a:off x="345814" y="953428"/>
            <a:ext cx="11500373" cy="5586145"/>
          </a:xfrm>
          <a:prstGeom prst="rect">
            <a:avLst/>
          </a:prstGeom>
          <a:noFill/>
          <a:ln w="9525">
            <a:noFill/>
            <a:miter lim="800000"/>
            <a:headEnd/>
            <a:tailEnd/>
          </a:ln>
        </p:spPr>
        <p:txBody>
          <a:bodyPr wrap="square">
            <a:spAutoFit/>
          </a:bodyPr>
          <a:lstStyle/>
          <a:p>
            <a:pPr algn="just">
              <a:spcBef>
                <a:spcPts val="600"/>
              </a:spcBef>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lòng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yêu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có</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trợ</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giúp</a:t>
            </a:r>
            <a:r>
              <a:rPr lang="en-US" sz="3200" b="1" i="1" dirty="0">
                <a:solidFill>
                  <a:srgbClr val="FF0000"/>
                </a:solidFill>
                <a:latin typeface="Times New Roman" pitchFamily="18" charset="0"/>
                <a:cs typeface="Times New Roman" pitchFamily="18" charset="0"/>
              </a:rPr>
              <a:t> to </a:t>
            </a:r>
            <a:r>
              <a:rPr lang="en-US" sz="3200" b="1" i="1" dirty="0" err="1">
                <a:solidFill>
                  <a:srgbClr val="FF0000"/>
                </a:solidFill>
                <a:latin typeface="Times New Roman" pitchFamily="18" charset="0"/>
                <a:cs typeface="Times New Roman" pitchFamily="18" charset="0"/>
              </a:rPr>
              <a:t>lớn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tổ</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Năm</a:t>
            </a:r>
            <a:r>
              <a:rPr lang="en-US" sz="3200" dirty="0">
                <a:solidFill>
                  <a:srgbClr val="002060"/>
                </a:solidFill>
                <a:latin typeface="Times New Roman" pitchFamily="18" charset="0"/>
                <a:cs typeface="Times New Roman" pitchFamily="18" charset="0"/>
              </a:rPr>
              <a:t> 1943,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qua </a:t>
            </a:r>
            <a:r>
              <a:rPr lang="en-US" sz="3200" dirty="0" err="1">
                <a:solidFill>
                  <a:srgbClr val="00206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Nguyễn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gửi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3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tiền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này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người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hòm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chìa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khóa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khỏi</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xúc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động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sửng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bởi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lúc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giờ</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ngân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chỉ</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err="1">
                <a:solidFill>
                  <a:srgbClr val="002060"/>
                </a:solidFill>
                <a:latin typeface="Times New Roman" pitchFamily="18" charset="0"/>
                <a:cs typeface="Times New Roman" pitchFamily="18" charset="0"/>
              </a:rPr>
              <a:t>có</a:t>
            </a:r>
            <a:r>
              <a:rPr lang="en-US" sz="3200">
                <a:solidFill>
                  <a:srgbClr val="002060"/>
                </a:solidFill>
                <a:latin typeface="Times New Roman" pitchFamily="18" charset="0"/>
                <a:cs typeface="Times New Roman" pitchFamily="18" charset="0"/>
              </a:rPr>
              <a:t> ... </a:t>
            </a:r>
            <a:r>
              <a:rPr lang="en-US" sz="3200" b="1" i="1">
                <a:solidFill>
                  <a:srgbClr val="FF0000"/>
                </a:solidFill>
                <a:latin typeface="Times New Roman" pitchFamily="18" charset="0"/>
                <a:cs typeface="Times New Roman" pitchFamily="18" charset="0"/>
              </a:rPr>
              <a:t>24 </a:t>
            </a:r>
            <a:r>
              <a:rPr lang="en-US" sz="3200" b="1" i="1" dirty="0" err="1">
                <a:solidFill>
                  <a:srgbClr val="FF0000"/>
                </a:solidFill>
                <a:latin typeface="Times New Roman" pitchFamily="18" charset="0"/>
                <a:cs typeface="Times New Roman" pitchFamily="18" charset="0"/>
              </a:rPr>
              <a:t>đồng</a:t>
            </a:r>
            <a:r>
              <a:rPr lang="en-US" sz="3200" b="1" i="1" dirty="0">
                <a:solidFill>
                  <a:srgbClr val="FF0000"/>
                </a:solidFill>
                <a:latin typeface="Times New Roman" pitchFamily="18" charset="0"/>
                <a:cs typeface="Times New Roman" pitchFamily="18" charset="0"/>
              </a:rPr>
              <a:t>.</a:t>
            </a:r>
          </a:p>
          <a:p>
            <a:pPr algn="just">
              <a:spcBef>
                <a:spcPts val="600"/>
              </a:spcBef>
            </a:pPr>
            <a:r>
              <a:rPr lang="en-US" sz="3200">
                <a:solidFill>
                  <a:srgbClr val="002060"/>
                </a:solidFill>
                <a:latin typeface="Times New Roman" pitchFamily="18" charset="0"/>
                <a:cs typeface="Times New Roman" pitchFamily="18" charset="0"/>
              </a:rPr>
              <a:t>     Khi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sự</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đối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lớn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nhiều</a:t>
            </a:r>
            <a:r>
              <a:rPr lang="en-US" sz="3200" b="1" i="1" dirty="0">
                <a:solidFill>
                  <a:srgbClr val="FF0000"/>
                </a:solidFill>
                <a:latin typeface="Times New Roman" pitchFamily="18" charset="0"/>
                <a:cs typeface="Times New Roman" pitchFamily="18" charset="0"/>
              </a:rPr>
              <a: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Tuần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lễ</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64 </a:t>
            </a:r>
            <a:r>
              <a:rPr lang="en-US" sz="3200" b="1" i="1" dirty="0" err="1">
                <a:solidFill>
                  <a:srgbClr val="FF0000"/>
                </a:solidFill>
                <a:latin typeface="Times New Roman" pitchFamily="18" charset="0"/>
                <a:cs typeface="Times New Roman" pitchFamily="18" charset="0"/>
              </a:rPr>
              <a:t>lạng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lập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Trung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cũng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đóng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góp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10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nhiệm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phụ</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a:t>
            </a:r>
          </a:p>
        </p:txBody>
      </p:sp>
      <p:sp>
        <p:nvSpPr>
          <p:cNvPr id="6" name="Rectangle: Rounded Corners 5">
            <a:extLst>
              <a:ext uri="{FF2B5EF4-FFF2-40B4-BE49-F238E27FC236}">
                <a16:creationId xmlns:a16="http://schemas.microsoft.com/office/drawing/2014/main" id="{D2707BAF-9082-4989-AA56-BC959CE9B77F}"/>
              </a:ext>
            </a:extLst>
          </p:cNvPr>
          <p:cNvSpPr/>
          <p:nvPr/>
        </p:nvSpPr>
        <p:spPr>
          <a:xfrm>
            <a:off x="3384550" y="157644"/>
            <a:ext cx="5422900" cy="79578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Luyện đọc</a:t>
            </a:r>
          </a:p>
        </p:txBody>
      </p:sp>
    </p:spTree>
    <p:extLst>
      <p:ext uri="{BB962C8B-B14F-4D97-AF65-F5344CB8AC3E}">
        <p14:creationId xmlns:p14="http://schemas.microsoft.com/office/powerpoint/2010/main" val="332918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par>
                          <p:cTn id="26" fill="hold">
                            <p:stCondLst>
                              <p:cond delay="146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
        <p:nvSpPr>
          <p:cNvPr id="14" name="Oval 13">
            <a:extLst>
              <a:ext uri="{FF2B5EF4-FFF2-40B4-BE49-F238E27FC236}">
                <a16:creationId xmlns:a16="http://schemas.microsoft.com/office/drawing/2014/main" id="{536FC5CD-9B53-4601-A523-E82BC280A0CC}"/>
              </a:ext>
            </a:extLst>
          </p:cNvPr>
          <p:cNvSpPr/>
          <p:nvPr/>
        </p:nvSpPr>
        <p:spPr>
          <a:xfrm>
            <a:off x="0" y="0"/>
            <a:ext cx="4914900"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Giọng đọc</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6" name="TextBox 5">
            <a:extLst>
              <a:ext uri="{FF2B5EF4-FFF2-40B4-BE49-F238E27FC236}">
                <a16:creationId xmlns:a16="http://schemas.microsoft.com/office/drawing/2014/main" id="{30D1BEB8-B79D-4379-B315-6AFD7B3BB4F8}"/>
              </a:ext>
            </a:extLst>
          </p:cNvPr>
          <p:cNvSpPr txBox="1"/>
          <p:nvPr/>
        </p:nvSpPr>
        <p:spPr>
          <a:xfrm>
            <a:off x="3112491" y="1998189"/>
            <a:ext cx="8571770" cy="2062103"/>
          </a:xfrm>
          <a:prstGeom prst="rect">
            <a:avLst/>
          </a:prstGeom>
          <a:noFill/>
        </p:spPr>
        <p:txBody>
          <a:bodyPr wrap="square" rtlCol="0">
            <a:spAutoFit/>
          </a:bodyPr>
          <a:lstStyle/>
          <a:p>
            <a:pPr algn="just">
              <a:defRPr/>
            </a:pPr>
            <a:r>
              <a:rPr lang="en-US" sz="3200">
                <a:latin typeface="Times New Roman" panose="02020603050405020304" pitchFamily="18" charset="0"/>
                <a:cs typeface="Times New Roman" panose="02020603050405020304" pitchFamily="18" charset="0"/>
              </a:rPr>
              <a:t>Nhấn giọng ở những từ: </a:t>
            </a:r>
            <a:r>
              <a:rPr lang="en-US" sz="3200" i="1">
                <a:solidFill>
                  <a:srgbClr val="E07020"/>
                </a:solidFill>
                <a:latin typeface="Times New Roman" panose="02020603050405020304" pitchFamily="18" charset="0"/>
                <a:cs typeface="Times New Roman" panose="02020603050405020304" pitchFamily="18" charset="0"/>
              </a:rPr>
              <a:t>tư sản lớn, nổi tiếng, nhiệt thành, trợ giúp to lớn, 3 vạn đồng, xúc động, sửng sốt, 24 đồng, 64 lạng vàng, 10 vạn đồng, suốt cuộc đời, đặc biệt,…</a:t>
            </a:r>
          </a:p>
        </p:txBody>
      </p:sp>
      <p:grpSp>
        <p:nvGrpSpPr>
          <p:cNvPr id="7" name="Group 6">
            <a:extLst>
              <a:ext uri="{FF2B5EF4-FFF2-40B4-BE49-F238E27FC236}">
                <a16:creationId xmlns:a16="http://schemas.microsoft.com/office/drawing/2014/main" id="{D3DC8857-3BC2-4356-AD09-2B4326109AC4}"/>
              </a:ext>
            </a:extLst>
          </p:cNvPr>
          <p:cNvGrpSpPr/>
          <p:nvPr/>
        </p:nvGrpSpPr>
        <p:grpSpPr>
          <a:xfrm>
            <a:off x="-247900" y="2542696"/>
            <a:ext cx="3449291" cy="3974003"/>
            <a:chOff x="1889116" y="3368733"/>
            <a:chExt cx="1475004" cy="1609596"/>
          </a:xfrm>
        </p:grpSpPr>
        <p:pic>
          <p:nvPicPr>
            <p:cNvPr id="8" name="Picture 7">
              <a:extLst>
                <a:ext uri="{FF2B5EF4-FFF2-40B4-BE49-F238E27FC236}">
                  <a16:creationId xmlns:a16="http://schemas.microsoft.com/office/drawing/2014/main" id="{47797E76-E777-42EF-A4BE-73626730ECC7}"/>
                </a:ext>
              </a:extLst>
            </p:cNvPr>
            <p:cNvPicPr>
              <a:picLocks noChangeAspect="1"/>
            </p:cNvPicPr>
            <p:nvPr/>
          </p:nvPicPr>
          <p:blipFill rotWithShape="1">
            <a:blip r:embed="rId5">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9" name="TextBox 8">
              <a:extLst>
                <a:ext uri="{FF2B5EF4-FFF2-40B4-BE49-F238E27FC236}">
                  <a16:creationId xmlns:a16="http://schemas.microsoft.com/office/drawing/2014/main" id="{2CE97747-830A-40D0-8505-7C1108F4CEC0}"/>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315147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750" fill="hold"/>
                                        <p:tgtEl>
                                          <p:spTgt spid="15"/>
                                        </p:tgtEl>
                                        <p:attrNameLst>
                                          <p:attrName>ppt_w</p:attrName>
                                        </p:attrNameLst>
                                      </p:cBhvr>
                                      <p:tavLst>
                                        <p:tav tm="0">
                                          <p:val>
                                            <p:fltVal val="0"/>
                                          </p:val>
                                        </p:tav>
                                        <p:tav tm="100000">
                                          <p:val>
                                            <p:strVal val="#ppt_w"/>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style.rotation</p:attrName>
                                        </p:attrNameLst>
                                      </p:cBhvr>
                                      <p:tavLst>
                                        <p:tav tm="0">
                                          <p:val>
                                            <p:fltVal val="90"/>
                                          </p:val>
                                        </p:tav>
                                        <p:tav tm="100000">
                                          <p:val>
                                            <p:fltVal val="0"/>
                                          </p:val>
                                        </p:tav>
                                      </p:tavLst>
                                    </p:anim>
                                    <p:animEffect transition="in" filter="fade">
                                      <p:cBhvr>
                                        <p:cTn id="22" dur="7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80">
                                          <p:stCondLst>
                                            <p:cond delay="0"/>
                                          </p:stCondLst>
                                        </p:cTn>
                                        <p:tgtEl>
                                          <p:spTgt spid="14"/>
                                        </p:tgtEl>
                                      </p:cBhvr>
                                    </p:animEffect>
                                    <p:anim calcmode="lin" valueType="num">
                                      <p:cBhvr>
                                        <p:cTn id="2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3" dur="26">
                                          <p:stCondLst>
                                            <p:cond delay="650"/>
                                          </p:stCondLst>
                                        </p:cTn>
                                        <p:tgtEl>
                                          <p:spTgt spid="14"/>
                                        </p:tgtEl>
                                      </p:cBhvr>
                                      <p:to x="100000" y="60000"/>
                                    </p:animScale>
                                    <p:animScale>
                                      <p:cBhvr>
                                        <p:cTn id="34" dur="166" decel="50000">
                                          <p:stCondLst>
                                            <p:cond delay="676"/>
                                          </p:stCondLst>
                                        </p:cTn>
                                        <p:tgtEl>
                                          <p:spTgt spid="14"/>
                                        </p:tgtEl>
                                      </p:cBhvr>
                                      <p:to x="100000" y="100000"/>
                                    </p:animScale>
                                    <p:animScale>
                                      <p:cBhvr>
                                        <p:cTn id="35" dur="26">
                                          <p:stCondLst>
                                            <p:cond delay="1312"/>
                                          </p:stCondLst>
                                        </p:cTn>
                                        <p:tgtEl>
                                          <p:spTgt spid="14"/>
                                        </p:tgtEl>
                                      </p:cBhvr>
                                      <p:to x="100000" y="80000"/>
                                    </p:animScale>
                                    <p:animScale>
                                      <p:cBhvr>
                                        <p:cTn id="36" dur="166" decel="50000">
                                          <p:stCondLst>
                                            <p:cond delay="1338"/>
                                          </p:stCondLst>
                                        </p:cTn>
                                        <p:tgtEl>
                                          <p:spTgt spid="14"/>
                                        </p:tgtEl>
                                      </p:cBhvr>
                                      <p:to x="100000" y="100000"/>
                                    </p:animScale>
                                    <p:animScale>
                                      <p:cBhvr>
                                        <p:cTn id="37" dur="26">
                                          <p:stCondLst>
                                            <p:cond delay="1642"/>
                                          </p:stCondLst>
                                        </p:cTn>
                                        <p:tgtEl>
                                          <p:spTgt spid="14"/>
                                        </p:tgtEl>
                                      </p:cBhvr>
                                      <p:to x="100000" y="90000"/>
                                    </p:animScale>
                                    <p:animScale>
                                      <p:cBhvr>
                                        <p:cTn id="38" dur="166" decel="50000">
                                          <p:stCondLst>
                                            <p:cond delay="1668"/>
                                          </p:stCondLst>
                                        </p:cTn>
                                        <p:tgtEl>
                                          <p:spTgt spid="14"/>
                                        </p:tgtEl>
                                      </p:cBhvr>
                                      <p:to x="100000" y="100000"/>
                                    </p:animScale>
                                    <p:animScale>
                                      <p:cBhvr>
                                        <p:cTn id="39" dur="26">
                                          <p:stCondLst>
                                            <p:cond delay="1808"/>
                                          </p:stCondLst>
                                        </p:cTn>
                                        <p:tgtEl>
                                          <p:spTgt spid="14"/>
                                        </p:tgtEl>
                                      </p:cBhvr>
                                      <p:to x="100000" y="95000"/>
                                    </p:animScale>
                                    <p:animScale>
                                      <p:cBhvr>
                                        <p:cTn id="40" dur="166" decel="50000">
                                          <p:stCondLst>
                                            <p:cond delay="1834"/>
                                          </p:stCondLst>
                                        </p:cTn>
                                        <p:tgtEl>
                                          <p:spTgt spid="1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A3F7AE0-7ABC-4C5E-831B-538FED4A696D}"/>
              </a:ext>
            </a:extLst>
          </p:cNvPr>
          <p:cNvSpPr/>
          <p:nvPr/>
        </p:nvSpPr>
        <p:spPr>
          <a:xfrm>
            <a:off x="172364" y="792645"/>
            <a:ext cx="11847272" cy="5907711"/>
          </a:xfrm>
          <a:prstGeom prst="roundRect">
            <a:avLst>
              <a:gd name="adj" fmla="val 14087"/>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AutoShape 2"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 Box 8"/>
          <p:cNvSpPr txBox="1">
            <a:spLocks noChangeArrowheads="1"/>
          </p:cNvSpPr>
          <p:nvPr/>
        </p:nvSpPr>
        <p:spPr bwMode="auto">
          <a:xfrm>
            <a:off x="345814" y="953428"/>
            <a:ext cx="11500373" cy="5586145"/>
          </a:xfrm>
          <a:prstGeom prst="rect">
            <a:avLst/>
          </a:prstGeom>
          <a:noFill/>
          <a:ln w="9525">
            <a:noFill/>
            <a:miter lim="800000"/>
            <a:headEnd/>
            <a:tailEnd/>
          </a:ln>
        </p:spPr>
        <p:txBody>
          <a:bodyPr wrap="square">
            <a:spAutoFit/>
          </a:bodyPr>
          <a:lstStyle/>
          <a:p>
            <a:pPr algn="just">
              <a:spcBef>
                <a:spcPts val="600"/>
              </a:spcBef>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lòng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yêu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có</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trợ</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giúp</a:t>
            </a:r>
            <a:r>
              <a:rPr lang="en-US" sz="3200" b="1" i="1" dirty="0">
                <a:solidFill>
                  <a:srgbClr val="FF0000"/>
                </a:solidFill>
                <a:latin typeface="Times New Roman" pitchFamily="18" charset="0"/>
                <a:cs typeface="Times New Roman" pitchFamily="18" charset="0"/>
              </a:rPr>
              <a:t> to </a:t>
            </a:r>
            <a:r>
              <a:rPr lang="en-US" sz="3200" b="1" i="1" dirty="0" err="1">
                <a:solidFill>
                  <a:srgbClr val="FF0000"/>
                </a:solidFill>
                <a:latin typeface="Times New Roman" pitchFamily="18" charset="0"/>
                <a:cs typeface="Times New Roman" pitchFamily="18" charset="0"/>
              </a:rPr>
              <a:t>lớn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tổ</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Năm</a:t>
            </a:r>
            <a:r>
              <a:rPr lang="en-US" sz="3200" dirty="0">
                <a:solidFill>
                  <a:srgbClr val="002060"/>
                </a:solidFill>
                <a:latin typeface="Times New Roman" pitchFamily="18" charset="0"/>
                <a:cs typeface="Times New Roman" pitchFamily="18" charset="0"/>
              </a:rPr>
              <a:t> 1943,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qua </a:t>
            </a:r>
            <a:r>
              <a:rPr lang="en-US" sz="3200" dirty="0" err="1">
                <a:solidFill>
                  <a:srgbClr val="00206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Nguyễn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gửi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3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tiền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này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người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hòm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chìa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khóa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khỏi</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xúc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động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sửng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bởi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lúc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giờ</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ngân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chỉ</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err="1">
                <a:solidFill>
                  <a:srgbClr val="002060"/>
                </a:solidFill>
                <a:latin typeface="Times New Roman" pitchFamily="18" charset="0"/>
                <a:cs typeface="Times New Roman" pitchFamily="18" charset="0"/>
              </a:rPr>
              <a:t>có</a:t>
            </a:r>
            <a:r>
              <a:rPr lang="en-US" sz="3200">
                <a:solidFill>
                  <a:srgbClr val="002060"/>
                </a:solidFill>
                <a:latin typeface="Times New Roman" pitchFamily="18" charset="0"/>
                <a:cs typeface="Times New Roman" pitchFamily="18" charset="0"/>
              </a:rPr>
              <a:t> ... </a:t>
            </a:r>
            <a:r>
              <a:rPr lang="en-US" sz="3200" b="1" i="1">
                <a:solidFill>
                  <a:srgbClr val="FF0000"/>
                </a:solidFill>
                <a:latin typeface="Times New Roman" pitchFamily="18" charset="0"/>
                <a:cs typeface="Times New Roman" pitchFamily="18" charset="0"/>
              </a:rPr>
              <a:t>24 </a:t>
            </a:r>
            <a:r>
              <a:rPr lang="en-US" sz="3200" b="1" i="1" dirty="0" err="1">
                <a:solidFill>
                  <a:srgbClr val="FF0000"/>
                </a:solidFill>
                <a:latin typeface="Times New Roman" pitchFamily="18" charset="0"/>
                <a:cs typeface="Times New Roman" pitchFamily="18" charset="0"/>
              </a:rPr>
              <a:t>đồng</a:t>
            </a:r>
            <a:r>
              <a:rPr lang="en-US" sz="3200" b="1" i="1" dirty="0">
                <a:solidFill>
                  <a:srgbClr val="FF0000"/>
                </a:solidFill>
                <a:latin typeface="Times New Roman" pitchFamily="18" charset="0"/>
                <a:cs typeface="Times New Roman" pitchFamily="18" charset="0"/>
              </a:rPr>
              <a:t>.</a:t>
            </a:r>
          </a:p>
          <a:p>
            <a:pPr algn="just">
              <a:spcBef>
                <a:spcPts val="600"/>
              </a:spcBef>
            </a:pPr>
            <a:r>
              <a:rPr lang="en-US" sz="3200">
                <a:solidFill>
                  <a:srgbClr val="002060"/>
                </a:solidFill>
                <a:latin typeface="Times New Roman" pitchFamily="18" charset="0"/>
                <a:cs typeface="Times New Roman" pitchFamily="18" charset="0"/>
              </a:rPr>
              <a:t>     Khi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sự</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đối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lớn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nhiều</a:t>
            </a:r>
            <a:r>
              <a:rPr lang="en-US" sz="3200" b="1" i="1" dirty="0">
                <a:solidFill>
                  <a:srgbClr val="FF0000"/>
                </a:solidFill>
                <a:latin typeface="Times New Roman" pitchFamily="18" charset="0"/>
                <a:cs typeface="Times New Roman" pitchFamily="18" charset="0"/>
              </a:rPr>
              <a: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Tuần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lễ</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64 </a:t>
            </a:r>
            <a:r>
              <a:rPr lang="en-US" sz="3200" b="1" i="1" dirty="0" err="1">
                <a:solidFill>
                  <a:srgbClr val="FF0000"/>
                </a:solidFill>
                <a:latin typeface="Times New Roman" pitchFamily="18" charset="0"/>
                <a:cs typeface="Times New Roman" pitchFamily="18" charset="0"/>
              </a:rPr>
              <a:t>lạng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lập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Trung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cũng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đóng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góp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10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nhiệm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phụ</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a:t>
            </a:r>
          </a:p>
        </p:txBody>
      </p:sp>
      <p:sp>
        <p:nvSpPr>
          <p:cNvPr id="6" name="Rectangle: Rounded Corners 5">
            <a:extLst>
              <a:ext uri="{FF2B5EF4-FFF2-40B4-BE49-F238E27FC236}">
                <a16:creationId xmlns:a16="http://schemas.microsoft.com/office/drawing/2014/main" id="{D2707BAF-9082-4989-AA56-BC959CE9B77F}"/>
              </a:ext>
            </a:extLst>
          </p:cNvPr>
          <p:cNvSpPr/>
          <p:nvPr/>
        </p:nvSpPr>
        <p:spPr>
          <a:xfrm>
            <a:off x="3384550" y="157644"/>
            <a:ext cx="5422900" cy="79578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Luyện đọc</a:t>
            </a:r>
          </a:p>
        </p:txBody>
      </p:sp>
    </p:spTree>
    <p:extLst>
      <p:ext uri="{BB962C8B-B14F-4D97-AF65-F5344CB8AC3E}">
        <p14:creationId xmlns:p14="http://schemas.microsoft.com/office/powerpoint/2010/main" val="535254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par>
                          <p:cTn id="26" fill="hold">
                            <p:stCondLst>
                              <p:cond delay="146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1C5E60-896F-4FE9-81E0-4B32CFA76A14}"/>
              </a:ext>
            </a:extLst>
          </p:cNvPr>
          <p:cNvSpPr txBox="1"/>
          <p:nvPr/>
        </p:nvSpPr>
        <p:spPr>
          <a:xfrm>
            <a:off x="5191953" y="1879026"/>
            <a:ext cx="5711445"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defTabSz="914400" rtl="0" eaLnBrk="1" fontAlgn="auto" latinLnBrk="0" hangingPunct="1">
              <a:lnSpc>
                <a:spcPct val="100000"/>
              </a:lnSpc>
              <a:spcBef>
                <a:spcPts val="1200"/>
              </a:spcBef>
              <a:spcAft>
                <a:spcPts val="0"/>
              </a:spcAft>
              <a:buClrTx/>
              <a:buSzTx/>
              <a:tabLst/>
              <a:defRPr/>
            </a:pPr>
            <a:r>
              <a:rPr lang="en-US" sz="2800" b="1" noProof="0">
                <a:solidFill>
                  <a:prstClr val="black"/>
                </a:solidFill>
                <a:latin typeface="Times New Roman" panose="02020603050405020304" pitchFamily="18" charset="0"/>
                <a:cs typeface="Times New Roman" panose="02020603050405020304" pitchFamily="18" charset="0"/>
              </a:rPr>
              <a:t>Đọc lại bài, học nội dung bài học.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9064F20-1B03-4046-94D7-1280478E5C01}"/>
              </a:ext>
            </a:extLst>
          </p:cNvPr>
          <p:cNvSpPr txBox="1"/>
          <p:nvPr/>
        </p:nvSpPr>
        <p:spPr>
          <a:xfrm>
            <a:off x="5719597" y="2946174"/>
            <a:ext cx="5711445"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bài: </a:t>
            </a:r>
            <a:r>
              <a:rPr kumimoji="0" lang="en-US" sz="2800" b="1"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Trí dũng song toàn</a:t>
            </a:r>
            <a:endPar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246BBFF-6EC3-4062-B472-AC2F627E5EF3}"/>
              </a:ext>
            </a:extLst>
          </p:cNvPr>
          <p:cNvSpPr/>
          <p:nvPr/>
        </p:nvSpPr>
        <p:spPr>
          <a:xfrm>
            <a:off x="3616681" y="-49845"/>
            <a:ext cx="4958639" cy="1307724"/>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36887"/>
                </a:solidFill>
                <a:effectLst>
                  <a:outerShdw blurRad="38100" dist="19050" dir="2700000" algn="tl" rotWithShape="0">
                    <a:schemeClr val="dk1">
                      <a:alpha val="40000"/>
                    </a:schemeClr>
                  </a:outerShdw>
                </a:effectLst>
                <a:latin typeface="UTM Flamenco" panose="02040603050506020204" pitchFamily="18" charset="0"/>
                <a:cs typeface="Times New Roman" panose="02020603050405020304" pitchFamily="18" charset="0"/>
              </a:rPr>
              <a:t>Dặn dò</a:t>
            </a:r>
          </a:p>
        </p:txBody>
      </p:sp>
      <p:pic>
        <p:nvPicPr>
          <p:cNvPr id="4" name="Picture 3">
            <a:extLst>
              <a:ext uri="{FF2B5EF4-FFF2-40B4-BE49-F238E27FC236}">
                <a16:creationId xmlns:a16="http://schemas.microsoft.com/office/drawing/2014/main" id="{D9A0462E-4313-42BE-8F86-C1EDFF347B70}"/>
              </a:ext>
            </a:extLst>
          </p:cNvPr>
          <p:cNvPicPr>
            <a:picLocks noChangeAspect="1"/>
          </p:cNvPicPr>
          <p:nvPr/>
        </p:nvPicPr>
        <p:blipFill rotWithShape="1">
          <a:blip r:embed="rId2">
            <a:extLst>
              <a:ext uri="{28A0092B-C50C-407E-A947-70E740481C1C}">
                <a14:useLocalDpi xmlns:a14="http://schemas.microsoft.com/office/drawing/2010/main" val="0"/>
              </a:ext>
            </a:extLst>
          </a:blip>
          <a:srcRect l="22710" t="16380" r="36579" b="28966"/>
          <a:stretch/>
        </p:blipFill>
        <p:spPr>
          <a:xfrm flipH="1">
            <a:off x="262662" y="1752600"/>
            <a:ext cx="4019495" cy="30352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图片 5">
            <a:extLst>
              <a:ext uri="{FF2B5EF4-FFF2-40B4-BE49-F238E27FC236}">
                <a16:creationId xmlns:a16="http://schemas.microsoft.com/office/drawing/2014/main" id="{3918886A-CFD6-44F3-86EE-68E4201A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pic>
        <p:nvPicPr>
          <p:cNvPr id="6" name="Picture 5">
            <a:extLst>
              <a:ext uri="{FF2B5EF4-FFF2-40B4-BE49-F238E27FC236}">
                <a16:creationId xmlns:a16="http://schemas.microsoft.com/office/drawing/2014/main" id="{8C605E39-75C8-459B-A486-B16BDCFF4B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4442077" y="1693938"/>
            <a:ext cx="589956" cy="1000739"/>
          </a:xfrm>
          <a:prstGeom prst="rect">
            <a:avLst/>
          </a:prstGeom>
        </p:spPr>
      </p:pic>
      <p:pic>
        <p:nvPicPr>
          <p:cNvPr id="13" name="Picture 5">
            <a:extLst>
              <a:ext uri="{FF2B5EF4-FFF2-40B4-BE49-F238E27FC236}">
                <a16:creationId xmlns:a16="http://schemas.microsoft.com/office/drawing/2014/main" id="{FFFB3F19-42E1-4E08-96E0-E863E55B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5071897" y="2499476"/>
            <a:ext cx="589956" cy="1000739"/>
          </a:xfrm>
          <a:prstGeom prst="rect">
            <a:avLst/>
          </a:prstGeom>
        </p:spPr>
      </p:pic>
      <p:grpSp>
        <p:nvGrpSpPr>
          <p:cNvPr id="16" name="组合 47">
            <a:extLst>
              <a:ext uri="{FF2B5EF4-FFF2-40B4-BE49-F238E27FC236}">
                <a16:creationId xmlns:a16="http://schemas.microsoft.com/office/drawing/2014/main" id="{13EC2939-E4A2-46B8-8C69-575ED5CA38C2}"/>
              </a:ext>
            </a:extLst>
          </p:cNvPr>
          <p:cNvGrpSpPr/>
          <p:nvPr/>
        </p:nvGrpSpPr>
        <p:grpSpPr>
          <a:xfrm>
            <a:off x="19866" y="5767628"/>
            <a:ext cx="12152268" cy="1151441"/>
            <a:chOff x="-2055784" y="5706558"/>
            <a:chExt cx="12152268" cy="1151441"/>
          </a:xfrm>
        </p:grpSpPr>
        <p:pic>
          <p:nvPicPr>
            <p:cNvPr id="17" name="图片 44">
              <a:extLst>
                <a:ext uri="{FF2B5EF4-FFF2-40B4-BE49-F238E27FC236}">
                  <a16:creationId xmlns:a16="http://schemas.microsoft.com/office/drawing/2014/main" id="{89F6CEA9-2F70-47DE-91DE-95494533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43">
              <a:extLst>
                <a:ext uri="{FF2B5EF4-FFF2-40B4-BE49-F238E27FC236}">
                  <a16:creationId xmlns:a16="http://schemas.microsoft.com/office/drawing/2014/main" id="{F83C8AC2-4A6D-4035-9144-7DE6D9B8A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9" name="图片 41">
              <a:extLst>
                <a:ext uri="{FF2B5EF4-FFF2-40B4-BE49-F238E27FC236}">
                  <a16:creationId xmlns:a16="http://schemas.microsoft.com/office/drawing/2014/main" id="{4AF341D5-B841-4939-A5D2-AFFDE8B0E49F}"/>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0" name="图片 42">
              <a:extLst>
                <a:ext uri="{FF2B5EF4-FFF2-40B4-BE49-F238E27FC236}">
                  <a16:creationId xmlns:a16="http://schemas.microsoft.com/office/drawing/2014/main" id="{9F4173E7-F876-474F-AFF3-274E4591B076}"/>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1" name="图片 45">
              <a:extLst>
                <a:ext uri="{FF2B5EF4-FFF2-40B4-BE49-F238E27FC236}">
                  <a16:creationId xmlns:a16="http://schemas.microsoft.com/office/drawing/2014/main" id="{5EFE6E1C-9A52-4C08-9779-B2052DA6EC1B}"/>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2" name="图片 46">
              <a:extLst>
                <a:ext uri="{FF2B5EF4-FFF2-40B4-BE49-F238E27FC236}">
                  <a16:creationId xmlns:a16="http://schemas.microsoft.com/office/drawing/2014/main" id="{4D53355C-A9A0-49A9-83DA-5360D7790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3" name="图片 48">
              <a:extLst>
                <a:ext uri="{FF2B5EF4-FFF2-40B4-BE49-F238E27FC236}">
                  <a16:creationId xmlns:a16="http://schemas.microsoft.com/office/drawing/2014/main" id="{E7E58C55-9A2C-4E9E-8BA6-9AC7A860F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Group 23">
            <a:extLst>
              <a:ext uri="{FF2B5EF4-FFF2-40B4-BE49-F238E27FC236}">
                <a16:creationId xmlns:a16="http://schemas.microsoft.com/office/drawing/2014/main" id="{42CBDEF5-DF85-4254-B67A-686ED46C2547}"/>
              </a:ext>
            </a:extLst>
          </p:cNvPr>
          <p:cNvGrpSpPr/>
          <p:nvPr/>
        </p:nvGrpSpPr>
        <p:grpSpPr>
          <a:xfrm flipH="1">
            <a:off x="9141485" y="3043182"/>
            <a:ext cx="3449291" cy="3974003"/>
            <a:chOff x="1889116" y="3368733"/>
            <a:chExt cx="1475004" cy="1609596"/>
          </a:xfrm>
        </p:grpSpPr>
        <p:pic>
          <p:nvPicPr>
            <p:cNvPr id="25" name="Picture 24">
              <a:extLst>
                <a:ext uri="{FF2B5EF4-FFF2-40B4-BE49-F238E27FC236}">
                  <a16:creationId xmlns:a16="http://schemas.microsoft.com/office/drawing/2014/main" id="{F9A4908D-F459-4439-B54D-D7A73D350FEE}"/>
                </a:ext>
              </a:extLst>
            </p:cNvPr>
            <p:cNvPicPr>
              <a:picLocks noChangeAspect="1"/>
            </p:cNvPicPr>
            <p:nvPr/>
          </p:nvPicPr>
          <p:blipFill rotWithShape="1">
            <a:blip r:embed="rId12">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26" name="TextBox 25">
              <a:extLst>
                <a:ext uri="{FF2B5EF4-FFF2-40B4-BE49-F238E27FC236}">
                  <a16:creationId xmlns:a16="http://schemas.microsoft.com/office/drawing/2014/main" id="{A7698263-2D72-4CD6-88D4-5378E0F90BBD}"/>
                </a:ext>
              </a:extLst>
            </p:cNvPr>
            <p:cNvSpPr txBox="1"/>
            <p:nvPr/>
          </p:nvSpPr>
          <p:spPr>
            <a:xfrm rot="576966">
              <a:off x="2681286" y="3727453"/>
              <a:ext cx="657775" cy="336580"/>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Đồn điền</a:t>
              </a:r>
            </a:p>
            <a:p>
              <a:pPr algn="ctr"/>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59669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0-#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action="ppaction://hlinksldjump"/>
            <a:extLst>
              <a:ext uri="{FF2B5EF4-FFF2-40B4-BE49-F238E27FC236}">
                <a16:creationId xmlns:a16="http://schemas.microsoft.com/office/drawing/2014/main" id="{C1040E99-0234-47CF-8349-4B8FC089117E}"/>
              </a:ext>
            </a:extLst>
          </p:cNvPr>
          <p:cNvPicPr>
            <a:picLocks noChangeAspect="1"/>
          </p:cNvPicPr>
          <p:nvPr/>
        </p:nvPicPr>
        <p:blipFill rotWithShape="1">
          <a:blip r:embed="rId3">
            <a:extLst>
              <a:ext uri="{28A0092B-C50C-407E-A947-70E740481C1C}">
                <a14:useLocalDpi xmlns:a14="http://schemas.microsoft.com/office/drawing/2010/main" val="0"/>
              </a:ext>
            </a:extLst>
          </a:blip>
          <a:srcRect l="12693" t="1673" r="69128" b="65271"/>
          <a:stretch/>
        </p:blipFill>
        <p:spPr>
          <a:xfrm>
            <a:off x="8973765" y="3746237"/>
            <a:ext cx="3267329" cy="3341902"/>
          </a:xfrm>
          <a:prstGeom prst="rect">
            <a:avLst/>
          </a:prstGeom>
        </p:spPr>
      </p:pic>
      <p:grpSp>
        <p:nvGrpSpPr>
          <p:cNvPr id="2" name="组合 47">
            <a:extLst>
              <a:ext uri="{FF2B5EF4-FFF2-40B4-BE49-F238E27FC236}">
                <a16:creationId xmlns:a16="http://schemas.microsoft.com/office/drawing/2014/main" id="{C919E8AF-5203-4CA9-8D3C-041B55A7BFD4}"/>
              </a:ext>
            </a:extLst>
          </p:cNvPr>
          <p:cNvGrpSpPr/>
          <p:nvPr/>
        </p:nvGrpSpPr>
        <p:grpSpPr>
          <a:xfrm>
            <a:off x="39732" y="5706559"/>
            <a:ext cx="12152268" cy="1151441"/>
            <a:chOff x="-2055784" y="5706558"/>
            <a:chExt cx="12152268" cy="1151441"/>
          </a:xfrm>
        </p:grpSpPr>
        <p:pic>
          <p:nvPicPr>
            <p:cNvPr id="3" name="图片 44">
              <a:extLst>
                <a:ext uri="{FF2B5EF4-FFF2-40B4-BE49-F238E27FC236}">
                  <a16:creationId xmlns:a16="http://schemas.microsoft.com/office/drawing/2014/main" id="{3C16986E-0599-445A-8630-6C8B83051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43">
              <a:extLst>
                <a:ext uri="{FF2B5EF4-FFF2-40B4-BE49-F238E27FC236}">
                  <a16:creationId xmlns:a16="http://schemas.microsoft.com/office/drawing/2014/main" id="{FA33B9D0-80CE-4541-BE98-A47CA0A69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41">
              <a:extLst>
                <a:ext uri="{FF2B5EF4-FFF2-40B4-BE49-F238E27FC236}">
                  <a16:creationId xmlns:a16="http://schemas.microsoft.com/office/drawing/2014/main" id="{110BF00C-2EBD-47F6-9C2F-836B9E0A6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42">
              <a:extLst>
                <a:ext uri="{FF2B5EF4-FFF2-40B4-BE49-F238E27FC236}">
                  <a16:creationId xmlns:a16="http://schemas.microsoft.com/office/drawing/2014/main" id="{C4CA1D46-EB40-4564-8226-D0291580A955}"/>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45">
              <a:extLst>
                <a:ext uri="{FF2B5EF4-FFF2-40B4-BE49-F238E27FC236}">
                  <a16:creationId xmlns:a16="http://schemas.microsoft.com/office/drawing/2014/main" id="{027BEA10-DD0C-4278-BA9E-B0232CA6D54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46">
              <a:extLst>
                <a:ext uri="{FF2B5EF4-FFF2-40B4-BE49-F238E27FC236}">
                  <a16:creationId xmlns:a16="http://schemas.microsoft.com/office/drawing/2014/main" id="{1C622C96-23D8-4FA8-B463-DE0B486AB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48">
              <a:extLst>
                <a:ext uri="{FF2B5EF4-FFF2-40B4-BE49-F238E27FC236}">
                  <a16:creationId xmlns:a16="http://schemas.microsoft.com/office/drawing/2014/main" id="{52848AA7-8C38-4A3F-9D1B-17B8D64A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Rectangle: Rounded Corners 11">
            <a:extLst>
              <a:ext uri="{FF2B5EF4-FFF2-40B4-BE49-F238E27FC236}">
                <a16:creationId xmlns:a16="http://schemas.microsoft.com/office/drawing/2014/main" id="{CAC269D9-01F6-4C55-A896-1F276929DC97}"/>
              </a:ext>
            </a:extLst>
          </p:cNvPr>
          <p:cNvSpPr/>
          <p:nvPr/>
        </p:nvSpPr>
        <p:spPr>
          <a:xfrm>
            <a:off x="1240131" y="241444"/>
            <a:ext cx="10855842" cy="1266641"/>
          </a:xfrm>
          <a:prstGeom prst="roundRect">
            <a:avLst/>
          </a:prstGeom>
          <a:ln w="28575">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b="1">
              <a:solidFill>
                <a:schemeClr val="accent6">
                  <a:lumMod val="50000"/>
                </a:schemeClr>
              </a:solidFill>
              <a:latin typeface="UTM French Vanilla" panose="02040603050506020204" pitchFamily="18" charset="0"/>
            </a:endParaRPr>
          </a:p>
        </p:txBody>
      </p:sp>
      <p:sp>
        <p:nvSpPr>
          <p:cNvPr id="11" name="Rectangle 5">
            <a:extLst>
              <a:ext uri="{FF2B5EF4-FFF2-40B4-BE49-F238E27FC236}">
                <a16:creationId xmlns:a16="http://schemas.microsoft.com/office/drawing/2014/main" id="{08E4DB5A-6C8E-4F54-85AD-84A018D32E85}"/>
              </a:ext>
            </a:extLst>
          </p:cNvPr>
          <p:cNvSpPr>
            <a:spLocks noChangeArrowheads="1"/>
          </p:cNvSpPr>
          <p:nvPr/>
        </p:nvSpPr>
        <p:spPr bwMode="auto">
          <a:xfrm>
            <a:off x="1240132" y="211955"/>
            <a:ext cx="10855841"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chemeClr val="accent6">
                    <a:lumMod val="50000"/>
                  </a:schemeClr>
                </a:solidFill>
                <a:latin typeface="UTM French Vanilla" panose="02040603050506020204" pitchFamily="18" charset="0"/>
                <a:ea typeface="Arial Unicode MS" pitchFamily="34" charset="-128"/>
                <a:cs typeface="Times New Roman" pitchFamily="18" charset="0"/>
              </a:rPr>
              <a:t>Đọc đoạn 1 và trả lời. Khi có người muốn xin chức câu đương, Trần Thủ Độ đã làm gì?</a:t>
            </a:r>
          </a:p>
        </p:txBody>
      </p:sp>
      <p:sp>
        <p:nvSpPr>
          <p:cNvPr id="14" name="Rectangle 6">
            <a:extLst>
              <a:ext uri="{FF2B5EF4-FFF2-40B4-BE49-F238E27FC236}">
                <a16:creationId xmlns:a16="http://schemas.microsoft.com/office/drawing/2014/main" id="{436CBC4F-2AC0-4D60-A392-FB4BD88C62F1}"/>
              </a:ext>
            </a:extLst>
          </p:cNvPr>
          <p:cNvSpPr>
            <a:spLocks noChangeArrowheads="1"/>
          </p:cNvSpPr>
          <p:nvPr/>
        </p:nvSpPr>
        <p:spPr bwMode="auto">
          <a:xfrm rot="10800000" flipV="1">
            <a:off x="1159873" y="1883985"/>
            <a:ext cx="10269658" cy="2579470"/>
          </a:xfrm>
          <a:prstGeom prst="horizontalScroll">
            <a:avLst/>
          </a:prstGeom>
          <a:solidFill>
            <a:schemeClr val="accent6">
              <a:lumMod val="20000"/>
              <a:lumOff val="80000"/>
            </a:schemeClr>
          </a:solidFill>
          <a:ln>
            <a:solidFill>
              <a:srgbClr val="F9A450"/>
            </a:solidFill>
          </a:ln>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E07020"/>
                </a:solidFill>
                <a:latin typeface="Times New Roman" pitchFamily="18" charset="0"/>
                <a:ea typeface="Arial Unicode MS" pitchFamily="34" charset="-128"/>
                <a:cs typeface="Times New Roman" pitchFamily="18" charset="0"/>
              </a:rPr>
              <a:t>Trần Thủ Độ đồng ý, nhưng yêu cầu chặt một ngón chân người đó để phân biệt với những câu đương khác.</a:t>
            </a:r>
          </a:p>
        </p:txBody>
      </p:sp>
    </p:spTree>
    <p:extLst>
      <p:ext uri="{BB962C8B-B14F-4D97-AF65-F5344CB8AC3E}">
        <p14:creationId xmlns:p14="http://schemas.microsoft.com/office/powerpoint/2010/main" val="245292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fill="hold" nodeType="afterEffect">
                                  <p:stCondLst>
                                    <p:cond delay="0"/>
                                  </p:stCondLst>
                                  <p:childTnLst>
                                    <p:set>
                                      <p:cBhvr additive="repl">
                                        <p:cTn id="12" dur="1" fill="hold">
                                          <p:stCondLst>
                                            <p:cond delay="0"/>
                                          </p:stCondLst>
                                        </p:cTn>
                                        <p:tgtEl>
                                          <p:spTgt spid="11"/>
                                        </p:tgtEl>
                                        <p:attrNameLst>
                                          <p:attrName>style.visibility</p:attrName>
                                        </p:attrNameLst>
                                      </p:cBhvr>
                                      <p:to>
                                        <p:strVal val="visible"/>
                                      </p:to>
                                    </p:set>
                                    <p:animEffect transition="in" filter="fade">
                                      <p:cBhvr additive="repl">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2977950" y="1025460"/>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CHÚC CÁC EM</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HỌC TỐT!</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9" name="TextBox 18">
            <a:extLst>
              <a:ext uri="{FF2B5EF4-FFF2-40B4-BE49-F238E27FC236}">
                <a16:creationId xmlns:a16="http://schemas.microsoft.com/office/drawing/2014/main" id="{B1DD33D9-02CD-44F7-AF7E-EE4D4FEBA628}"/>
              </a:ext>
            </a:extLst>
          </p:cNvPr>
          <p:cNvSpPr txBox="1"/>
          <p:nvPr/>
        </p:nvSpPr>
        <p:spPr>
          <a:xfrm>
            <a:off x="8075696" y="2718601"/>
            <a:ext cx="4116304" cy="461665"/>
          </a:xfrm>
          <a:prstGeom prst="rect">
            <a:avLst/>
          </a:prstGeom>
          <a:noFill/>
        </p:spPr>
        <p:txBody>
          <a:bodyPr wrap="square" rtlCol="0">
            <a:spAutoFit/>
          </a:bodyPr>
          <a:lstStyle/>
          <a:p>
            <a:r>
              <a:rPr lang="en-US" sz="2400" b="1">
                <a:solidFill>
                  <a:schemeClr val="accent6">
                    <a:lumMod val="50000"/>
                  </a:schemeClr>
                </a:solidFill>
                <a:latin typeface="UTM Diana" panose="02040603050506020204" pitchFamily="18" charset="0"/>
              </a:rPr>
              <a:t>Thực hiện: EduFive</a:t>
            </a:r>
          </a:p>
        </p:txBody>
      </p:sp>
    </p:spTree>
    <p:extLst>
      <p:ext uri="{BB962C8B-B14F-4D97-AF65-F5344CB8AC3E}">
        <p14:creationId xmlns:p14="http://schemas.microsoft.com/office/powerpoint/2010/main" val="3477716993"/>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14:presetBounceEnd="4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40000">
                                          <p:cBhvr additive="base">
                                            <p:cTn id="19"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1+#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hlinkClick r:id="rId2" action="ppaction://hlinksldjump"/>
            <a:extLst>
              <a:ext uri="{FF2B5EF4-FFF2-40B4-BE49-F238E27FC236}">
                <a16:creationId xmlns:a16="http://schemas.microsoft.com/office/drawing/2014/main" id="{C1040E99-0234-47CF-8349-4B8FC089117E}"/>
              </a:ext>
            </a:extLst>
          </p:cNvPr>
          <p:cNvPicPr>
            <a:picLocks noChangeAspect="1"/>
          </p:cNvPicPr>
          <p:nvPr/>
        </p:nvPicPr>
        <p:blipFill rotWithShape="1">
          <a:blip r:embed="rId3">
            <a:extLst>
              <a:ext uri="{28A0092B-C50C-407E-A947-70E740481C1C}">
                <a14:useLocalDpi xmlns:a14="http://schemas.microsoft.com/office/drawing/2010/main" val="0"/>
              </a:ext>
            </a:extLst>
          </a:blip>
          <a:srcRect l="12693" t="1673" r="69128" b="65271"/>
          <a:stretch/>
        </p:blipFill>
        <p:spPr>
          <a:xfrm>
            <a:off x="9173012" y="3930796"/>
            <a:ext cx="3107888" cy="3178821"/>
          </a:xfrm>
          <a:prstGeom prst="rect">
            <a:avLst/>
          </a:prstGeom>
        </p:spPr>
      </p:pic>
      <p:grpSp>
        <p:nvGrpSpPr>
          <p:cNvPr id="2" name="组合 47">
            <a:extLst>
              <a:ext uri="{FF2B5EF4-FFF2-40B4-BE49-F238E27FC236}">
                <a16:creationId xmlns:a16="http://schemas.microsoft.com/office/drawing/2014/main" id="{C919E8AF-5203-4CA9-8D3C-041B55A7BFD4}"/>
              </a:ext>
            </a:extLst>
          </p:cNvPr>
          <p:cNvGrpSpPr/>
          <p:nvPr/>
        </p:nvGrpSpPr>
        <p:grpSpPr>
          <a:xfrm>
            <a:off x="39732" y="5706559"/>
            <a:ext cx="12152268" cy="1151441"/>
            <a:chOff x="-2055784" y="5706558"/>
            <a:chExt cx="12152268" cy="1151441"/>
          </a:xfrm>
        </p:grpSpPr>
        <p:pic>
          <p:nvPicPr>
            <p:cNvPr id="3" name="图片 44">
              <a:extLst>
                <a:ext uri="{FF2B5EF4-FFF2-40B4-BE49-F238E27FC236}">
                  <a16:creationId xmlns:a16="http://schemas.microsoft.com/office/drawing/2014/main" id="{3C16986E-0599-445A-8630-6C8B83051A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43">
              <a:extLst>
                <a:ext uri="{FF2B5EF4-FFF2-40B4-BE49-F238E27FC236}">
                  <a16:creationId xmlns:a16="http://schemas.microsoft.com/office/drawing/2014/main" id="{FA33B9D0-80CE-4541-BE98-A47CA0A69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41">
              <a:extLst>
                <a:ext uri="{FF2B5EF4-FFF2-40B4-BE49-F238E27FC236}">
                  <a16:creationId xmlns:a16="http://schemas.microsoft.com/office/drawing/2014/main" id="{110BF00C-2EBD-47F6-9C2F-836B9E0A6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42">
              <a:extLst>
                <a:ext uri="{FF2B5EF4-FFF2-40B4-BE49-F238E27FC236}">
                  <a16:creationId xmlns:a16="http://schemas.microsoft.com/office/drawing/2014/main" id="{C4CA1D46-EB40-4564-8226-D0291580A955}"/>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45">
              <a:extLst>
                <a:ext uri="{FF2B5EF4-FFF2-40B4-BE49-F238E27FC236}">
                  <a16:creationId xmlns:a16="http://schemas.microsoft.com/office/drawing/2014/main" id="{027BEA10-DD0C-4278-BA9E-B0232CA6D546}"/>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46">
              <a:extLst>
                <a:ext uri="{FF2B5EF4-FFF2-40B4-BE49-F238E27FC236}">
                  <a16:creationId xmlns:a16="http://schemas.microsoft.com/office/drawing/2014/main" id="{1C622C96-23D8-4FA8-B463-DE0B486AB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48">
              <a:extLst>
                <a:ext uri="{FF2B5EF4-FFF2-40B4-BE49-F238E27FC236}">
                  <a16:creationId xmlns:a16="http://schemas.microsoft.com/office/drawing/2014/main" id="{52848AA7-8C38-4A3F-9D1B-17B8D64A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Rectangle: Rounded Corners 11">
            <a:extLst>
              <a:ext uri="{FF2B5EF4-FFF2-40B4-BE49-F238E27FC236}">
                <a16:creationId xmlns:a16="http://schemas.microsoft.com/office/drawing/2014/main" id="{CAC269D9-01F6-4C55-A896-1F276929DC97}"/>
              </a:ext>
            </a:extLst>
          </p:cNvPr>
          <p:cNvSpPr/>
          <p:nvPr/>
        </p:nvSpPr>
        <p:spPr>
          <a:xfrm>
            <a:off x="723103" y="345510"/>
            <a:ext cx="11169062" cy="1512287"/>
          </a:xfrm>
          <a:prstGeom prst="roundRect">
            <a:avLst/>
          </a:prstGeom>
          <a:ln w="28575">
            <a:solidFill>
              <a:srgbClr val="92D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2400" b="1">
              <a:solidFill>
                <a:schemeClr val="accent6">
                  <a:lumMod val="50000"/>
                </a:schemeClr>
              </a:solidFill>
              <a:latin typeface="UTM French Vanilla" panose="02040603050506020204" pitchFamily="18" charset="0"/>
            </a:endParaRPr>
          </a:p>
        </p:txBody>
      </p:sp>
      <p:sp>
        <p:nvSpPr>
          <p:cNvPr id="15" name="Rectangle 7">
            <a:extLst>
              <a:ext uri="{FF2B5EF4-FFF2-40B4-BE49-F238E27FC236}">
                <a16:creationId xmlns:a16="http://schemas.microsoft.com/office/drawing/2014/main" id="{5B96AA2A-6F9D-42D3-AC70-97D076CCDE18}"/>
              </a:ext>
            </a:extLst>
          </p:cNvPr>
          <p:cNvSpPr>
            <a:spLocks noChangeArrowheads="1"/>
          </p:cNvSpPr>
          <p:nvPr/>
        </p:nvSpPr>
        <p:spPr bwMode="auto">
          <a:xfrm>
            <a:off x="757666" y="371980"/>
            <a:ext cx="11261834"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p>
            <a:pPr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chemeClr val="accent6">
                    <a:lumMod val="50000"/>
                  </a:schemeClr>
                </a:solidFill>
                <a:latin typeface="UTM French Vanilla" panose="02040603050506020204" pitchFamily="18" charset="0"/>
                <a:ea typeface="Arial Unicode MS" pitchFamily="34" charset="-128"/>
                <a:cs typeface="Times New Roman" pitchFamily="18" charset="0"/>
              </a:rPr>
              <a:t>Những lời nói và việc làm của Trần Thủ Độ cho thấy ông là người như thế nào? </a:t>
            </a:r>
          </a:p>
        </p:txBody>
      </p:sp>
      <p:sp>
        <p:nvSpPr>
          <p:cNvPr id="17" name="Rectangle 8">
            <a:extLst>
              <a:ext uri="{FF2B5EF4-FFF2-40B4-BE49-F238E27FC236}">
                <a16:creationId xmlns:a16="http://schemas.microsoft.com/office/drawing/2014/main" id="{D5488184-97BF-49C9-9AFC-2619937E6F02}"/>
              </a:ext>
            </a:extLst>
          </p:cNvPr>
          <p:cNvSpPr>
            <a:spLocks noChangeArrowheads="1"/>
          </p:cNvSpPr>
          <p:nvPr/>
        </p:nvSpPr>
        <p:spPr bwMode="auto">
          <a:xfrm>
            <a:off x="1256527" y="1943678"/>
            <a:ext cx="10556186" cy="2579470"/>
          </a:xfrm>
          <a:prstGeom prst="horizontalScroll">
            <a:avLst/>
          </a:prstGeom>
          <a:solidFill>
            <a:schemeClr val="accent6">
              <a:lumMod val="20000"/>
              <a:lumOff val="80000"/>
            </a:schemeClr>
          </a:solidFill>
          <a:ln>
            <a:solidFill>
              <a:srgbClr val="F9A450"/>
            </a:solidFill>
          </a:ln>
        </p:spPr>
        <p:txBody>
          <a:bodyPr wrap="square" lIns="90000" tIns="46800" rIns="90000" bIns="46800" anchor="ctr">
            <a:spAutoFit/>
          </a:bodyPr>
          <a:lstStyle/>
          <a:p>
            <a:pPr algn="just"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E07020"/>
                </a:solidFill>
                <a:latin typeface="Times New Roman" pitchFamily="18" charset="0"/>
                <a:ea typeface="Arial Unicode MS" pitchFamily="34" charset="-128"/>
                <a:cs typeface="Times New Roman" pitchFamily="18" charset="0"/>
              </a:rPr>
              <a:t> Trần Thủ Độ cư xử nghiêm minh, không vì tình riêng, nghiêm khắc với bản thân, luôn đề cao kỉ cương, phép nước.</a:t>
            </a:r>
          </a:p>
        </p:txBody>
      </p:sp>
    </p:spTree>
    <p:extLst>
      <p:ext uri="{BB962C8B-B14F-4D97-AF65-F5344CB8AC3E}">
        <p14:creationId xmlns:p14="http://schemas.microsoft.com/office/powerpoint/2010/main" val="1351369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additive="repl">
                                        <p:cTn id="13" dur="1" fill="hold">
                                          <p:stCondLst>
                                            <p:cond delay="0"/>
                                          </p:stCondLst>
                                        </p:cTn>
                                        <p:tgtEl>
                                          <p:spTgt spid="15"/>
                                        </p:tgtEl>
                                        <p:attrNameLst>
                                          <p:attrName>style.visibility</p:attrName>
                                        </p:attrNameLst>
                                      </p:cBhvr>
                                      <p:to>
                                        <p:strVal val="visible"/>
                                      </p:to>
                                    </p:set>
                                    <p:animEffect transition="in" filter="fade">
                                      <p:cBhvr additive="repl">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3245024" y="742384"/>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của Cách mạng</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7" name="文本框 1">
            <a:extLst>
              <a:ext uri="{FF2B5EF4-FFF2-40B4-BE49-F238E27FC236}">
                <a16:creationId xmlns:a16="http://schemas.microsoft.com/office/drawing/2014/main" id="{F1198C5A-2D75-4D25-922D-3ABCB01DAD2B}"/>
              </a:ext>
            </a:extLst>
          </p:cNvPr>
          <p:cNvSpPr txBox="1"/>
          <p:nvPr/>
        </p:nvSpPr>
        <p:spPr>
          <a:xfrm>
            <a:off x="5565182" y="74343"/>
            <a:ext cx="3263945"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40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18" name="TextBox 17">
            <a:extLst>
              <a:ext uri="{FF2B5EF4-FFF2-40B4-BE49-F238E27FC236}">
                <a16:creationId xmlns:a16="http://schemas.microsoft.com/office/drawing/2014/main" id="{6FFC574C-E184-4401-8DB0-B89D358E0D5D}"/>
              </a:ext>
            </a:extLst>
          </p:cNvPr>
          <p:cNvSpPr txBox="1"/>
          <p:nvPr/>
        </p:nvSpPr>
        <p:spPr>
          <a:xfrm>
            <a:off x="7899401" y="2456320"/>
            <a:ext cx="3640672" cy="523220"/>
          </a:xfrm>
          <a:prstGeom prst="rect">
            <a:avLst/>
          </a:prstGeom>
          <a:noFill/>
        </p:spPr>
        <p:txBody>
          <a:bodyPr wrap="square" rtlCol="0">
            <a:spAutoFit/>
          </a:bodyPr>
          <a:lstStyle/>
          <a:p>
            <a:r>
              <a:rPr lang="en-US" sz="2800" b="1">
                <a:solidFill>
                  <a:schemeClr val="accent6">
                    <a:lumMod val="75000"/>
                  </a:schemeClr>
                </a:solidFill>
                <a:latin typeface="UTM Diana" panose="02040603050506020204" pitchFamily="18" charset="0"/>
              </a:rPr>
              <a:t>Theo Phạm Hải</a:t>
            </a:r>
            <a:endParaRPr lang="en-US" sz="2800" b="1">
              <a:solidFill>
                <a:schemeClr val="accent6">
                  <a:lumMod val="75000"/>
                </a:schemeClr>
              </a:solidFill>
              <a:latin typeface="Kunstler Script" panose="030304020206070D0D06" pitchFamily="66" charset="0"/>
            </a:endParaRPr>
          </a:p>
        </p:txBody>
      </p:sp>
      <p:sp>
        <p:nvSpPr>
          <p:cNvPr id="19" name="TextBox 18">
            <a:extLst>
              <a:ext uri="{FF2B5EF4-FFF2-40B4-BE49-F238E27FC236}">
                <a16:creationId xmlns:a16="http://schemas.microsoft.com/office/drawing/2014/main" id="{B1DD33D9-02CD-44F7-AF7E-EE4D4FEBA628}"/>
              </a:ext>
            </a:extLst>
          </p:cNvPr>
          <p:cNvSpPr txBox="1"/>
          <p:nvPr/>
        </p:nvSpPr>
        <p:spPr>
          <a:xfrm>
            <a:off x="3080850" y="6321992"/>
            <a:ext cx="4116304" cy="461665"/>
          </a:xfrm>
          <a:prstGeom prst="rect">
            <a:avLst/>
          </a:prstGeom>
          <a:noFill/>
        </p:spPr>
        <p:txBody>
          <a:bodyPr wrap="square" rtlCol="0">
            <a:spAutoFit/>
          </a:bodyPr>
          <a:lstStyle/>
          <a:p>
            <a:r>
              <a:rPr lang="en-US" sz="2400" b="1">
                <a:solidFill>
                  <a:schemeClr val="accent6">
                    <a:lumMod val="50000"/>
                  </a:schemeClr>
                </a:solidFill>
                <a:latin typeface="UTM Diana" panose="02040603050506020204" pitchFamily="18" charset="0"/>
              </a:rPr>
              <a:t>Thực hiện: EduFive</a:t>
            </a:r>
          </a:p>
        </p:txBody>
      </p:sp>
      <p:pic>
        <p:nvPicPr>
          <p:cNvPr id="10" name="图片 5">
            <a:extLst>
              <a:ext uri="{FF2B5EF4-FFF2-40B4-BE49-F238E27FC236}">
                <a16:creationId xmlns:a16="http://schemas.microsoft.com/office/drawing/2014/main" id="{5947149C-8210-48FA-820A-6B4D8C04E3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882213" y="0"/>
            <a:ext cx="1193539" cy="978573"/>
          </a:xfrm>
          <a:prstGeom prst="rect">
            <a:avLst/>
          </a:prstGeom>
        </p:spPr>
      </p:pic>
    </p:spTree>
    <p:extLst>
      <p:ext uri="{BB962C8B-B14F-4D97-AF65-F5344CB8AC3E}">
        <p14:creationId xmlns:p14="http://schemas.microsoft.com/office/powerpoint/2010/main" val="10887774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4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125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29" dur="1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2" fill="hold" grpId="0" nodeType="afterEffect" p14:presetBounceEnd="40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40000">
                                          <p:cBhvr additive="base">
                                            <p:cTn id="33"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34" dur="1250" fill="hold"/>
                                            <p:tgtEl>
                                              <p:spTgt spid="16"/>
                                            </p:tgtEl>
                                            <p:attrNameLst>
                                              <p:attrName>ppt_y</p:attrName>
                                            </p:attrNameLst>
                                          </p:cBhvr>
                                          <p:tavLst>
                                            <p:tav tm="0">
                                              <p:val>
                                                <p:strVal val="#ppt_y"/>
                                              </p:val>
                                            </p:tav>
                                            <p:tav tm="100000">
                                              <p:val>
                                                <p:strVal val="#ppt_y"/>
                                              </p:val>
                                            </p:tav>
                                          </p:tavLst>
                                        </p:anim>
                                      </p:childTnLst>
                                    </p:cTn>
                                  </p:par>
                                  <p:par>
                                    <p:cTn id="35" presetID="6" presetClass="emph" presetSubtype="0" autoRev="1" fill="hold" grpId="1" nodeType="withEffect">
                                      <p:stCondLst>
                                        <p:cond delay="0"/>
                                      </p:stCondLst>
                                      <p:childTnLst>
                                        <p:animScale>
                                          <p:cBhvr>
                                            <p:cTn id="36" dur="1500" fill="hold"/>
                                            <p:tgtEl>
                                              <p:spTgt spid="16"/>
                                            </p:tgtEl>
                                          </p:cBhvr>
                                          <p:by x="150000" y="150000"/>
                                        </p:animScale>
                                      </p:childTnLst>
                                    </p:cTn>
                                  </p:par>
                                </p:childTnLst>
                              </p:cTn>
                            </p:par>
                            <p:par>
                              <p:cTn id="37" fill="hold">
                                <p:stCondLst>
                                  <p:cond delay="425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5250"/>
                                </p:stCondLst>
                                <p:childTnLst>
                                  <p:par>
                                    <p:cTn id="44" presetID="2" presetClass="entr" presetSubtype="4"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250" fill="hold"/>
                                            <p:tgtEl>
                                              <p:spTgt spid="17"/>
                                            </p:tgtEl>
                                            <p:attrNameLst>
                                              <p:attrName>ppt_x</p:attrName>
                                            </p:attrNameLst>
                                          </p:cBhvr>
                                          <p:tavLst>
                                            <p:tav tm="0">
                                              <p:val>
                                                <p:strVal val="1+#ppt_w/2"/>
                                              </p:val>
                                            </p:tav>
                                            <p:tav tm="100000">
                                              <p:val>
                                                <p:strVal val="#ppt_x"/>
                                              </p:val>
                                            </p:tav>
                                          </p:tavLst>
                                        </p:anim>
                                        <p:anim calcmode="lin" valueType="num">
                                          <p:cBhvr additive="base">
                                            <p:cTn id="29" dur="1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250" fill="hold"/>
                                            <p:tgtEl>
                                              <p:spTgt spid="16"/>
                                            </p:tgtEl>
                                            <p:attrNameLst>
                                              <p:attrName>ppt_x</p:attrName>
                                            </p:attrNameLst>
                                          </p:cBhvr>
                                          <p:tavLst>
                                            <p:tav tm="0">
                                              <p:val>
                                                <p:strVal val="1+#ppt_w/2"/>
                                              </p:val>
                                            </p:tav>
                                            <p:tav tm="100000">
                                              <p:val>
                                                <p:strVal val="#ppt_x"/>
                                              </p:val>
                                            </p:tav>
                                          </p:tavLst>
                                        </p:anim>
                                        <p:anim calcmode="lin" valueType="num">
                                          <p:cBhvr additive="base">
                                            <p:cTn id="34" dur="1250" fill="hold"/>
                                            <p:tgtEl>
                                              <p:spTgt spid="16"/>
                                            </p:tgtEl>
                                            <p:attrNameLst>
                                              <p:attrName>ppt_y</p:attrName>
                                            </p:attrNameLst>
                                          </p:cBhvr>
                                          <p:tavLst>
                                            <p:tav tm="0">
                                              <p:val>
                                                <p:strVal val="#ppt_y"/>
                                              </p:val>
                                            </p:tav>
                                            <p:tav tm="100000">
                                              <p:val>
                                                <p:strVal val="#ppt_y"/>
                                              </p:val>
                                            </p:tav>
                                          </p:tavLst>
                                        </p:anim>
                                      </p:childTnLst>
                                    </p:cTn>
                                  </p:par>
                                  <p:par>
                                    <p:cTn id="35" presetID="6" presetClass="emph" presetSubtype="0" autoRev="1" fill="hold" grpId="1" nodeType="withEffect">
                                      <p:stCondLst>
                                        <p:cond delay="0"/>
                                      </p:stCondLst>
                                      <p:childTnLst>
                                        <p:animScale>
                                          <p:cBhvr>
                                            <p:cTn id="36" dur="1500" fill="hold"/>
                                            <p:tgtEl>
                                              <p:spTgt spid="16"/>
                                            </p:tgtEl>
                                          </p:cBhvr>
                                          <p:by x="150000" y="150000"/>
                                        </p:animScale>
                                      </p:childTnLst>
                                    </p:cTn>
                                  </p:par>
                                </p:childTnLst>
                              </p:cTn>
                            </p:par>
                            <p:par>
                              <p:cTn id="37" fill="hold">
                                <p:stCondLst>
                                  <p:cond delay="4250"/>
                                </p:stCondLst>
                                <p:childTnLst>
                                  <p:par>
                                    <p:cTn id="38" presetID="42"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par>
                              <p:cTn id="43" fill="hold">
                                <p:stCondLst>
                                  <p:cond delay="5250"/>
                                </p:stCondLst>
                                <p:childTnLst>
                                  <p:par>
                                    <p:cTn id="44" presetID="2" presetClass="entr" presetSubtype="4"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8" grpId="0"/>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2AFD2-A6BD-41D7-A745-241E86702341}"/>
              </a:ext>
            </a:extLst>
          </p:cNvPr>
          <p:cNvSpPr/>
          <p:nvPr/>
        </p:nvSpPr>
        <p:spPr>
          <a:xfrm>
            <a:off x="4194555" y="4259018"/>
            <a:ext cx="7997445" cy="181588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spcBef>
                <a:spcPts val="1200"/>
              </a:spcBef>
            </a:pPr>
            <a:r>
              <a:rPr lang="en-US" sz="2800" b="1">
                <a:latin typeface="Times New Roman" panose="02020603050405020304" pitchFamily="18" charset="0"/>
                <a:cs typeface="Times New Roman" panose="02020603050405020304" pitchFamily="18" charset="0"/>
              </a:rPr>
              <a:t>Hiểu được nội dung bài: </a:t>
            </a:r>
            <a:r>
              <a:rPr lang="en-US" sz="2800" b="1" i="1">
                <a:solidFill>
                  <a:sysClr val="windowText" lastClr="000000"/>
                </a:solidFill>
                <a:latin typeface="Times New Roman" pitchFamily="18" charset="0"/>
                <a:cs typeface="Times New Roman" pitchFamily="18" charset="0"/>
              </a:rPr>
              <a:t>Biểu dương một công dân yêu nước, một nhà tư sản đã trợ giúp Cách mạng rất nhiều tiền bạc, tài sản trong thời kì Cách mạng gặp khó khăn về tài chính.</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1C5E60-896F-4FE9-81E0-4B32CFA76A14}"/>
              </a:ext>
            </a:extLst>
          </p:cNvPr>
          <p:cNvSpPr txBox="1"/>
          <p:nvPr/>
        </p:nvSpPr>
        <p:spPr>
          <a:xfrm>
            <a:off x="4194555" y="1283757"/>
            <a:ext cx="7997444" cy="95410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defTabSz="914400" rtl="0" eaLnBrk="1" fontAlgn="auto" latinLnBrk="0" hangingPunct="1">
              <a:lnSpc>
                <a:spcPct val="100000"/>
              </a:lnSpc>
              <a:spcBef>
                <a:spcPts val="120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Đọc đúng các tiếng, từ khó hoặc dễ lẫn do ảnh hưởng của phương ngữ.</a:t>
            </a:r>
          </a:p>
        </p:txBody>
      </p:sp>
      <p:sp>
        <p:nvSpPr>
          <p:cNvPr id="10" name="TextBox 9">
            <a:extLst>
              <a:ext uri="{FF2B5EF4-FFF2-40B4-BE49-F238E27FC236}">
                <a16:creationId xmlns:a16="http://schemas.microsoft.com/office/drawing/2014/main" id="{C9064F20-1B03-4046-94D7-1280478E5C01}"/>
              </a:ext>
            </a:extLst>
          </p:cNvPr>
          <p:cNvSpPr txBox="1"/>
          <p:nvPr/>
        </p:nvSpPr>
        <p:spPr>
          <a:xfrm>
            <a:off x="4194555" y="2446844"/>
            <a:ext cx="7997444" cy="95410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Đọc trôi chảy được toàn bài, ngắt nghỉ hơi đúng dấu câu.</a:t>
            </a:r>
          </a:p>
        </p:txBody>
      </p:sp>
      <p:sp>
        <p:nvSpPr>
          <p:cNvPr id="12" name="TextBox 11">
            <a:extLst>
              <a:ext uri="{FF2B5EF4-FFF2-40B4-BE49-F238E27FC236}">
                <a16:creationId xmlns:a16="http://schemas.microsoft.com/office/drawing/2014/main" id="{C1F6EC24-6909-4AB6-A493-5FAD93F66D7E}"/>
              </a:ext>
            </a:extLst>
          </p:cNvPr>
          <p:cNvSpPr txBox="1"/>
          <p:nvPr/>
        </p:nvSpPr>
        <p:spPr>
          <a:xfrm>
            <a:off x="4194555" y="3514581"/>
            <a:ext cx="7997444"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Hiểu được nghĩa các từ khó trong bài.</a:t>
            </a:r>
          </a:p>
        </p:txBody>
      </p:sp>
      <p:sp>
        <p:nvSpPr>
          <p:cNvPr id="2" name="Rectangle: Rounded Corners 1">
            <a:extLst>
              <a:ext uri="{FF2B5EF4-FFF2-40B4-BE49-F238E27FC236}">
                <a16:creationId xmlns:a16="http://schemas.microsoft.com/office/drawing/2014/main" id="{8246BBFF-6EC3-4062-B472-AC2F627E5EF3}"/>
              </a:ext>
            </a:extLst>
          </p:cNvPr>
          <p:cNvSpPr/>
          <p:nvPr/>
        </p:nvSpPr>
        <p:spPr>
          <a:xfrm>
            <a:off x="3616681" y="-49845"/>
            <a:ext cx="4958639" cy="1307724"/>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36887"/>
                </a:solidFill>
                <a:effectLst>
                  <a:outerShdw blurRad="38100" dist="19050" dir="2700000" algn="tl" rotWithShape="0">
                    <a:schemeClr val="dk1">
                      <a:alpha val="40000"/>
                    </a:schemeClr>
                  </a:outerShdw>
                </a:effectLst>
                <a:latin typeface="UTM Flamenco" panose="02040603050506020204" pitchFamily="18" charset="0"/>
                <a:cs typeface="Times New Roman" panose="02020603050405020304" pitchFamily="18" charset="0"/>
              </a:rPr>
              <a:t>Mục tiêu</a:t>
            </a:r>
          </a:p>
        </p:txBody>
      </p:sp>
      <p:pic>
        <p:nvPicPr>
          <p:cNvPr id="4" name="Picture 3">
            <a:extLst>
              <a:ext uri="{FF2B5EF4-FFF2-40B4-BE49-F238E27FC236}">
                <a16:creationId xmlns:a16="http://schemas.microsoft.com/office/drawing/2014/main" id="{D9A0462E-4313-42BE-8F86-C1EDFF347B70}"/>
              </a:ext>
            </a:extLst>
          </p:cNvPr>
          <p:cNvPicPr>
            <a:picLocks noChangeAspect="1"/>
          </p:cNvPicPr>
          <p:nvPr/>
        </p:nvPicPr>
        <p:blipFill rotWithShape="1">
          <a:blip r:embed="rId2">
            <a:extLst>
              <a:ext uri="{28A0092B-C50C-407E-A947-70E740481C1C}">
                <a14:useLocalDpi xmlns:a14="http://schemas.microsoft.com/office/drawing/2010/main" val="0"/>
              </a:ext>
            </a:extLst>
          </a:blip>
          <a:srcRect l="22710" t="16380" r="36579" b="28966"/>
          <a:stretch/>
        </p:blipFill>
        <p:spPr>
          <a:xfrm flipH="1">
            <a:off x="266700" y="1933499"/>
            <a:ext cx="3298036" cy="24904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图片 5">
            <a:extLst>
              <a:ext uri="{FF2B5EF4-FFF2-40B4-BE49-F238E27FC236}">
                <a16:creationId xmlns:a16="http://schemas.microsoft.com/office/drawing/2014/main" id="{3918886A-CFD6-44F3-86EE-68E4201A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pic>
        <p:nvPicPr>
          <p:cNvPr id="6" name="Picture 5">
            <a:extLst>
              <a:ext uri="{FF2B5EF4-FFF2-40B4-BE49-F238E27FC236}">
                <a16:creationId xmlns:a16="http://schemas.microsoft.com/office/drawing/2014/main" id="{8C605E39-75C8-459B-A486-B16BDCFF4B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1338462"/>
            <a:ext cx="589956" cy="1000739"/>
          </a:xfrm>
          <a:prstGeom prst="rect">
            <a:avLst/>
          </a:prstGeom>
        </p:spPr>
      </p:pic>
      <p:pic>
        <p:nvPicPr>
          <p:cNvPr id="13" name="Picture 5">
            <a:extLst>
              <a:ext uri="{FF2B5EF4-FFF2-40B4-BE49-F238E27FC236}">
                <a16:creationId xmlns:a16="http://schemas.microsoft.com/office/drawing/2014/main" id="{FFFB3F19-42E1-4E08-96E0-E863E55B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2132577"/>
            <a:ext cx="589956" cy="1000739"/>
          </a:xfrm>
          <a:prstGeom prst="rect">
            <a:avLst/>
          </a:prstGeom>
        </p:spPr>
      </p:pic>
      <p:pic>
        <p:nvPicPr>
          <p:cNvPr id="14" name="Picture 5">
            <a:extLst>
              <a:ext uri="{FF2B5EF4-FFF2-40B4-BE49-F238E27FC236}">
                <a16:creationId xmlns:a16="http://schemas.microsoft.com/office/drawing/2014/main" id="{C7649753-927E-4216-9127-52BF7E5370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3157701"/>
            <a:ext cx="589956" cy="1000739"/>
          </a:xfrm>
          <a:prstGeom prst="rect">
            <a:avLst/>
          </a:prstGeom>
        </p:spPr>
      </p:pic>
      <p:pic>
        <p:nvPicPr>
          <p:cNvPr id="15" name="Picture 5">
            <a:extLst>
              <a:ext uri="{FF2B5EF4-FFF2-40B4-BE49-F238E27FC236}">
                <a16:creationId xmlns:a16="http://schemas.microsoft.com/office/drawing/2014/main" id="{B26296ED-B01B-4147-9F34-F16FF4D236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3724655" y="4067256"/>
            <a:ext cx="589956" cy="1000739"/>
          </a:xfrm>
          <a:prstGeom prst="rect">
            <a:avLst/>
          </a:prstGeom>
        </p:spPr>
      </p:pic>
      <p:grpSp>
        <p:nvGrpSpPr>
          <p:cNvPr id="16" name="组合 47">
            <a:extLst>
              <a:ext uri="{FF2B5EF4-FFF2-40B4-BE49-F238E27FC236}">
                <a16:creationId xmlns:a16="http://schemas.microsoft.com/office/drawing/2014/main" id="{13EC2939-E4A2-46B8-8C69-575ED5CA38C2}"/>
              </a:ext>
            </a:extLst>
          </p:cNvPr>
          <p:cNvGrpSpPr/>
          <p:nvPr/>
        </p:nvGrpSpPr>
        <p:grpSpPr>
          <a:xfrm>
            <a:off x="19866" y="5767628"/>
            <a:ext cx="12152268" cy="1151441"/>
            <a:chOff x="-2055784" y="5706558"/>
            <a:chExt cx="12152268" cy="1151441"/>
          </a:xfrm>
        </p:grpSpPr>
        <p:pic>
          <p:nvPicPr>
            <p:cNvPr id="17" name="图片 44">
              <a:extLst>
                <a:ext uri="{FF2B5EF4-FFF2-40B4-BE49-F238E27FC236}">
                  <a16:creationId xmlns:a16="http://schemas.microsoft.com/office/drawing/2014/main" id="{89F6CEA9-2F70-47DE-91DE-95494533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43">
              <a:extLst>
                <a:ext uri="{FF2B5EF4-FFF2-40B4-BE49-F238E27FC236}">
                  <a16:creationId xmlns:a16="http://schemas.microsoft.com/office/drawing/2014/main" id="{F83C8AC2-4A6D-4035-9144-7DE6D9B8A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9" name="图片 41">
              <a:extLst>
                <a:ext uri="{FF2B5EF4-FFF2-40B4-BE49-F238E27FC236}">
                  <a16:creationId xmlns:a16="http://schemas.microsoft.com/office/drawing/2014/main" id="{4AF341D5-B841-4939-A5D2-AFFDE8B0E49F}"/>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0" name="图片 42">
              <a:extLst>
                <a:ext uri="{FF2B5EF4-FFF2-40B4-BE49-F238E27FC236}">
                  <a16:creationId xmlns:a16="http://schemas.microsoft.com/office/drawing/2014/main" id="{9F4173E7-F876-474F-AFF3-274E4591B076}"/>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1" name="图片 45">
              <a:extLst>
                <a:ext uri="{FF2B5EF4-FFF2-40B4-BE49-F238E27FC236}">
                  <a16:creationId xmlns:a16="http://schemas.microsoft.com/office/drawing/2014/main" id="{5EFE6E1C-9A52-4C08-9779-B2052DA6EC1B}"/>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2" name="图片 46">
              <a:extLst>
                <a:ext uri="{FF2B5EF4-FFF2-40B4-BE49-F238E27FC236}">
                  <a16:creationId xmlns:a16="http://schemas.microsoft.com/office/drawing/2014/main" id="{4D53355C-A9A0-49A9-83DA-5360D7790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3" name="图片 48">
              <a:extLst>
                <a:ext uri="{FF2B5EF4-FFF2-40B4-BE49-F238E27FC236}">
                  <a16:creationId xmlns:a16="http://schemas.microsoft.com/office/drawing/2014/main" id="{E7E58C55-9A2C-4E9E-8BA6-9AC7A860F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374993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left)">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35C3-C33E-45A8-BFE4-60937D169356}"/>
              </a:ext>
            </a:extLst>
          </p:cNvPr>
          <p:cNvSpPr>
            <a:spLocks noGrp="1"/>
          </p:cNvSpPr>
          <p:nvPr>
            <p:ph type="ctrTitle" idx="4294967295"/>
          </p:nvPr>
        </p:nvSpPr>
        <p:spPr>
          <a:xfrm>
            <a:off x="1612900" y="914400"/>
            <a:ext cx="9144000" cy="754063"/>
          </a:xfrm>
        </p:spPr>
        <p:txBody>
          <a:bodyPr>
            <a:normAutofit/>
          </a:bodyPr>
          <a:lstStyle/>
          <a:p>
            <a:pPr algn="ctr"/>
            <a:r>
              <a:rPr lang="en-US">
                <a:latin typeface="UTM French Vanilla" panose="02040603050506020204" pitchFamily="18" charset="0"/>
              </a:rPr>
              <a:t>Video tiểu sử Đỗ Đình Thiện</a:t>
            </a:r>
          </a:p>
        </p:txBody>
      </p:sp>
      <p:grpSp>
        <p:nvGrpSpPr>
          <p:cNvPr id="4" name="Group 3">
            <a:extLst>
              <a:ext uri="{FF2B5EF4-FFF2-40B4-BE49-F238E27FC236}">
                <a16:creationId xmlns:a16="http://schemas.microsoft.com/office/drawing/2014/main" id="{ED09D5F1-86C5-4A5C-94A5-8D05006AFF1A}"/>
              </a:ext>
            </a:extLst>
          </p:cNvPr>
          <p:cNvGrpSpPr/>
          <p:nvPr/>
        </p:nvGrpSpPr>
        <p:grpSpPr>
          <a:xfrm flipH="1">
            <a:off x="9402752" y="3985591"/>
            <a:ext cx="2958923" cy="2872409"/>
            <a:chOff x="1889116" y="3368733"/>
            <a:chExt cx="1529945" cy="1609596"/>
          </a:xfrm>
        </p:grpSpPr>
        <p:pic>
          <p:nvPicPr>
            <p:cNvPr id="5" name="Picture 4">
              <a:extLst>
                <a:ext uri="{FF2B5EF4-FFF2-40B4-BE49-F238E27FC236}">
                  <a16:creationId xmlns:a16="http://schemas.microsoft.com/office/drawing/2014/main" id="{47CF92F1-E2F9-4239-B404-D22165855F63}"/>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6" name="TextBox 5">
              <a:extLst>
                <a:ext uri="{FF2B5EF4-FFF2-40B4-BE49-F238E27FC236}">
                  <a16:creationId xmlns:a16="http://schemas.microsoft.com/office/drawing/2014/main" id="{7459EF5F-9A4F-4CFB-8B68-923E3697A212}"/>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159260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533378-901E-426B-823A-94F6B7068C3F}"/>
              </a:ext>
            </a:extLst>
          </p:cNvPr>
          <p:cNvSpPr/>
          <p:nvPr/>
        </p:nvSpPr>
        <p:spPr>
          <a:xfrm>
            <a:off x="990600" y="330200"/>
            <a:ext cx="10045700" cy="619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A5AC500-3E21-45EC-A309-C903836E9929}"/>
              </a:ext>
            </a:extLst>
          </p:cNvPr>
          <p:cNvSpPr txBox="1"/>
          <p:nvPr/>
        </p:nvSpPr>
        <p:spPr>
          <a:xfrm>
            <a:off x="6656794" y="1961071"/>
            <a:ext cx="4544606" cy="1200329"/>
          </a:xfrm>
          <a:prstGeom prst="rect">
            <a:avLst/>
          </a:prstGeom>
          <a:noFill/>
        </p:spPr>
        <p:txBody>
          <a:bodyPr wrap="square" rtlCol="0">
            <a:spAutoFit/>
          </a:bodyPr>
          <a:lstStyle/>
          <a:p>
            <a:pPr algn="ctr"/>
            <a:r>
              <a:rPr lang="en-US"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Đỗ Đình Thiện</a:t>
            </a:r>
          </a:p>
          <a:p>
            <a:pPr algn="ctr"/>
            <a:r>
              <a:rPr lang="en-US"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(1904 – 1972)</a:t>
            </a:r>
            <a:endParaRPr lang="vi-VN" sz="3600">
              <a:ln w="0"/>
              <a:solidFill>
                <a:srgbClr val="E0702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788207A-EAA1-4006-9AA5-0114B3394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0648" y="661459"/>
            <a:ext cx="5445295" cy="35533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327CC64A-6439-457B-A1DD-840D7830A26D}"/>
              </a:ext>
            </a:extLst>
          </p:cNvPr>
          <p:cNvSpPr txBox="1"/>
          <p:nvPr/>
        </p:nvSpPr>
        <p:spPr>
          <a:xfrm>
            <a:off x="1576302" y="4546048"/>
            <a:ext cx="903939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Trong cuộc kháng chiến vĩ đại của dân tộc ta, ông được gọi là nhà tài trợ đặc biệt của Cách mạng. Tại sao ông lại được gọi như vậy? Bài học hôm nay giúp các em hiểu rõ điều đó.</a:t>
            </a:r>
          </a:p>
        </p:txBody>
      </p:sp>
    </p:spTree>
    <p:extLst>
      <p:ext uri="{BB962C8B-B14F-4D97-AF65-F5344CB8AC3E}">
        <p14:creationId xmlns:p14="http://schemas.microsoft.com/office/powerpoint/2010/main" val="26295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387</TotalTime>
  <Words>2333</Words>
  <Application>Microsoft Office PowerPoint</Application>
  <PresentationFormat>Widescreen</PresentationFormat>
  <Paragraphs>190</Paragraphs>
  <Slides>40</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Calibri Light</vt:lpstr>
      <vt:lpstr>Kunstler Script</vt:lpstr>
      <vt:lpstr>Times New Roman</vt:lpstr>
      <vt:lpstr>UTM Aristote</vt:lpstr>
      <vt:lpstr>UTM Cooper Black</vt:lpstr>
      <vt:lpstr>UTM Diana</vt:lpstr>
      <vt:lpstr>UTM Flamenco</vt:lpstr>
      <vt:lpstr>UTM French Vanilla</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tiểu sử Đỗ Đình Thiện</vt:lpstr>
      <vt:lpstr>PowerPoint Presentation</vt:lpstr>
      <vt:lpstr>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diễn cảm</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16</cp:revision>
  <dcterms:created xsi:type="dcterms:W3CDTF">2022-01-13T11:39:48Z</dcterms:created>
  <dcterms:modified xsi:type="dcterms:W3CDTF">2022-01-16T03:28:02Z</dcterms:modified>
  <cp:category>9Slide.vn</cp:category>
</cp:coreProperties>
</file>