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60" r:id="rId2"/>
    <p:sldId id="263" r:id="rId3"/>
    <p:sldId id="261" r:id="rId4"/>
    <p:sldId id="283" r:id="rId5"/>
    <p:sldId id="284" r:id="rId6"/>
    <p:sldId id="262" r:id="rId7"/>
    <p:sldId id="285" r:id="rId8"/>
    <p:sldId id="286" r:id="rId9"/>
    <p:sldId id="287" r:id="rId10"/>
    <p:sldId id="288" r:id="rId11"/>
    <p:sldId id="289" r:id="rId12"/>
    <p:sldId id="290" r:id="rId13"/>
    <p:sldId id="267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8758"/>
    <a:srgbClr val="E6E6E6"/>
    <a:srgbClr val="81C233"/>
    <a:srgbClr val="FF6666"/>
    <a:srgbClr val="FF8100"/>
    <a:srgbClr val="F28B51"/>
    <a:srgbClr val="FE5600"/>
    <a:srgbClr val="FF4500"/>
    <a:srgbClr val="E76784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91" autoAdjust="0"/>
    <p:restoredTop sz="94249" autoAdjust="0"/>
  </p:normalViewPr>
  <p:slideViewPr>
    <p:cSldViewPr snapToGrid="0">
      <p:cViewPr varScale="1">
        <p:scale>
          <a:sx n="81" d="100"/>
          <a:sy n="81" d="100"/>
        </p:scale>
        <p:origin x="780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 Hong Linh" userId="0acb0f2b-bad6-40ee-ad82-940a3c11b991" providerId="ADAL" clId="{10D015C9-F62F-4371-BD12-1CE92179665D}"/>
    <pc:docChg chg="custSel modSld">
      <pc:chgData name="Le Hong Linh" userId="0acb0f2b-bad6-40ee-ad82-940a3c11b991" providerId="ADAL" clId="{10D015C9-F62F-4371-BD12-1CE92179665D}" dt="2022-09-28T01:51:09.366" v="0" actId="478"/>
      <pc:docMkLst>
        <pc:docMk/>
      </pc:docMkLst>
      <pc:sldChg chg="delSp mod delAnim">
        <pc:chgData name="Le Hong Linh" userId="0acb0f2b-bad6-40ee-ad82-940a3c11b991" providerId="ADAL" clId="{10D015C9-F62F-4371-BD12-1CE92179665D}" dt="2022-09-28T01:51:09.366" v="0" actId="478"/>
        <pc:sldMkLst>
          <pc:docMk/>
          <pc:sldMk cId="3812543462" sldId="260"/>
        </pc:sldMkLst>
        <pc:spChg chg="del">
          <ac:chgData name="Le Hong Linh" userId="0acb0f2b-bad6-40ee-ad82-940a3c11b991" providerId="ADAL" clId="{10D015C9-F62F-4371-BD12-1CE92179665D}" dt="2022-09-28T01:51:09.366" v="0" actId="478"/>
          <ac:spMkLst>
            <pc:docMk/>
            <pc:sldMk cId="3812543462" sldId="260"/>
            <ac:spMk id="6" creationId="{72B41735-9C10-41C7-AE82-68B7D02B15E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DD66E0-8DB9-4070-8F0E-7C0B33694A58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33BBD4-C1CE-48E1-B86E-CDF9DA13D4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261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762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271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1495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00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374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882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ageCurlDouble"/>
      </p:transition>
    </mc:Choice>
    <mc:Fallback xmlns="">
      <p:transition spd="slow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8CCFA0BB-149D-4A7F-8D01-28B2C26316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0545"/>
            <a:ext cx="12192000" cy="359745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FB691FB-FF0B-4994-925A-B85C23AF65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Egil Olsen - Tomorrow Tomorrow Not Today">
            <a:hlinkClick r:id="" action="ppaction://media"/>
            <a:extLst>
              <a:ext uri="{FF2B5EF4-FFF2-40B4-BE49-F238E27FC236}">
                <a16:creationId xmlns:a16="http://schemas.microsoft.com/office/drawing/2014/main" id="{A4BB6186-CD2B-4607-BA68-D6D42721DC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91400" y="-809194"/>
            <a:ext cx="304800" cy="304800"/>
          </a:xfrm>
          <a:prstGeom prst="rect">
            <a:avLst/>
          </a:prstGeom>
        </p:spPr>
      </p:pic>
      <p:sp>
        <p:nvSpPr>
          <p:cNvPr id="7" name="文本框 2">
            <a:extLst>
              <a:ext uri="{FF2B5EF4-FFF2-40B4-BE49-F238E27FC236}">
                <a16:creationId xmlns:a16="http://schemas.microsoft.com/office/drawing/2014/main" id="{70F2FB25-1859-4577-BB6D-22079BFDACDA}"/>
              </a:ext>
            </a:extLst>
          </p:cNvPr>
          <p:cNvSpPr txBox="1"/>
          <p:nvPr/>
        </p:nvSpPr>
        <p:spPr>
          <a:xfrm>
            <a:off x="5810668" y="1764390"/>
            <a:ext cx="52492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0" b="1">
                <a:ln>
                  <a:solidFill>
                    <a:srgbClr val="FF8100"/>
                  </a:solidFill>
                </a:ln>
                <a:solidFill>
                  <a:srgbClr val="F28B51"/>
                </a:solidFill>
                <a:latin typeface="UTM A&amp;S Heartbeat" panose="02040603050506020204" pitchFamily="18" charset="0"/>
                <a:ea typeface="字魂36号-正文宋楷" panose="02000000000000000000" pitchFamily="2" charset="-122"/>
              </a:rPr>
              <a:t>Toán lớp 5</a:t>
            </a:r>
            <a:endParaRPr lang="zh-CN" altLang="en-US" sz="12000" b="1" dirty="0">
              <a:ln>
                <a:solidFill>
                  <a:srgbClr val="FF8100"/>
                </a:solidFill>
              </a:ln>
              <a:solidFill>
                <a:srgbClr val="F28B51"/>
              </a:solidFill>
              <a:latin typeface="UTM A&amp;S Heartbeat" panose="02040603050506020204" pitchFamily="18" charset="0"/>
              <a:ea typeface="字魂36号-正文宋楷" panose="02000000000000000000" pitchFamily="2" charset="-122"/>
            </a:endParaRPr>
          </a:p>
        </p:txBody>
      </p:sp>
      <p:pic>
        <p:nvPicPr>
          <p:cNvPr id="10" name="图片 4">
            <a:extLst>
              <a:ext uri="{FF2B5EF4-FFF2-40B4-BE49-F238E27FC236}">
                <a16:creationId xmlns:a16="http://schemas.microsoft.com/office/drawing/2014/main" id="{A008D724-B526-4479-BC20-152AFDDE9B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450" y="-146505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4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9028" y="61119"/>
            <a:ext cx="11922339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 </a:t>
            </a:r>
            <a:r>
              <a:rPr lang="en-US" altLang="en-US" sz="3200" b="1" u="sng">
                <a:latin typeface="Times New Roman" panose="02020603050405020304" pitchFamily="18" charset="0"/>
              </a:rPr>
              <a:t>Bài 1:</a:t>
            </a:r>
            <a:r>
              <a:rPr lang="en-US" altLang="en-US" sz="3200" b="1">
                <a:latin typeface="Times New Roman" panose="02020603050405020304" pitchFamily="18" charset="0"/>
              </a:rPr>
              <a:t> 10 người làm xong một công việc phải hết 7 ngày. Nay muốn làm xong công việc đó trong 5 ngày thì cần bao nhiêu người ? (Mức làm của mỗi người như nhau)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28599" y="1828800"/>
            <a:ext cx="20853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u="sng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 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0" y="2514600"/>
            <a:ext cx="3784377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7 ngày:  10 người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5 ngày: …người?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714999" y="1752600"/>
            <a:ext cx="298058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u="sng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1355558" y="533400"/>
            <a:ext cx="1573086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8611854" y="533400"/>
            <a:ext cx="132470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5462337" y="1018673"/>
            <a:ext cx="132470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 flipV="1">
            <a:off x="8037095" y="1022684"/>
            <a:ext cx="2879435" cy="1508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533400" y="1524000"/>
            <a:ext cx="132470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3784376" y="2438400"/>
            <a:ext cx="75430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Muốn làm xong công việc trong 1 ngày cần số người là:</a:t>
            </a:r>
          </a:p>
          <a:p>
            <a:pPr algn="ctr"/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10 x 7 = 70 (người)</a:t>
            </a: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3808053" y="3978275"/>
            <a:ext cx="803102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000">
                <a:latin typeface="Times New Roman" panose="02020603050405020304" pitchFamily="18" charset="0"/>
              </a:rPr>
              <a:t>Muốn làm xong công việc trong 5 ngày cần số người là:</a:t>
            </a:r>
          </a:p>
          <a:p>
            <a:pPr algn="ctr"/>
            <a:r>
              <a:rPr lang="en-US" altLang="en-US" sz="3000">
                <a:latin typeface="Times New Roman" panose="02020603050405020304" pitchFamily="18" charset="0"/>
              </a:rPr>
              <a:t>70 : 5 = 14 (người)</a:t>
            </a:r>
          </a:p>
          <a:p>
            <a:pPr algn="ctr"/>
            <a:r>
              <a:rPr lang="en-US" altLang="en-US" sz="3000">
                <a:latin typeface="Times New Roman" panose="02020603050405020304" pitchFamily="18" charset="0"/>
              </a:rPr>
              <a:t>                        Đáp số: 14 người</a:t>
            </a:r>
          </a:p>
          <a:p>
            <a:pPr>
              <a:spcBef>
                <a:spcPct val="50000"/>
              </a:spcBef>
            </a:pPr>
            <a:endParaRPr lang="en-US" altLang="en-US" sz="30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87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8CCFA0BB-149D-4A7F-8D01-28B2C26316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0545"/>
            <a:ext cx="12192000" cy="359745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FB691FB-FF0B-4994-925A-B85C23AF65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Egil Olsen - Tomorrow Tomorrow Not Today">
            <a:hlinkClick r:id="" action="ppaction://media"/>
            <a:extLst>
              <a:ext uri="{FF2B5EF4-FFF2-40B4-BE49-F238E27FC236}">
                <a16:creationId xmlns:a16="http://schemas.microsoft.com/office/drawing/2014/main" id="{A4BB6186-CD2B-4607-BA68-D6D42721DC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91400" y="-809194"/>
            <a:ext cx="304800" cy="304800"/>
          </a:xfrm>
          <a:prstGeom prst="rect">
            <a:avLst/>
          </a:prstGeom>
        </p:spPr>
      </p:pic>
      <p:sp>
        <p:nvSpPr>
          <p:cNvPr id="6" name="文本框 2">
            <a:extLst>
              <a:ext uri="{FF2B5EF4-FFF2-40B4-BE49-F238E27FC236}">
                <a16:creationId xmlns:a16="http://schemas.microsoft.com/office/drawing/2014/main" id="{70F2FB25-1859-4577-BB6D-22079BFDACDA}"/>
              </a:ext>
            </a:extLst>
          </p:cNvPr>
          <p:cNvSpPr txBox="1"/>
          <p:nvPr/>
        </p:nvSpPr>
        <p:spPr>
          <a:xfrm>
            <a:off x="5393573" y="2057400"/>
            <a:ext cx="62369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0" b="1">
                <a:ln>
                  <a:solidFill>
                    <a:srgbClr val="FF8100"/>
                  </a:solidFill>
                </a:ln>
                <a:solidFill>
                  <a:srgbClr val="F28B51"/>
                </a:solidFill>
                <a:latin typeface="UTM A&amp;S Heartbeat" panose="02040603050506020204" pitchFamily="18" charset="0"/>
                <a:ea typeface="字魂36号-正文宋楷" panose="02000000000000000000" pitchFamily="2" charset="-122"/>
              </a:rPr>
              <a:t>Tạm biệt các em</a:t>
            </a:r>
            <a:endParaRPr lang="zh-CN" altLang="en-US" sz="12000" b="1" dirty="0">
              <a:ln>
                <a:solidFill>
                  <a:srgbClr val="FF8100"/>
                </a:solidFill>
              </a:ln>
              <a:solidFill>
                <a:srgbClr val="F28B51"/>
              </a:solidFill>
              <a:latin typeface="UTM A&amp;S Heartbeat" panose="02040603050506020204" pitchFamily="18" charset="0"/>
              <a:ea typeface="字魂36号-正文宋楷" panose="02000000000000000000" pitchFamily="2" charset="-122"/>
            </a:endParaRP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A008D724-B526-4479-BC20-152AFDDE9B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450" y="-146505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A1556E-EC96-474E-870F-0B5BC2202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1E76231-B3A6-444B-809D-4DFC2F131D7C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62357" y="14590"/>
            <a:ext cx="953643" cy="883709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1369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FB691FB-FF0B-4994-925A-B85C23AF65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0"/>
          <a:stretch/>
        </p:blipFill>
        <p:spPr>
          <a:xfrm>
            <a:off x="0" y="0"/>
            <a:ext cx="1197569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32154" y="1092875"/>
            <a:ext cx="74435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EduFive</a:t>
            </a:r>
          </a:p>
          <a:p>
            <a:pPr algn="just"/>
            <a:r>
              <a:rPr lang="en-US" altLang="zh-CN" sz="280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 ơn các bạn đã yêu thích ppt lớp 5 của team EduFive.</a:t>
            </a:r>
          </a:p>
          <a:p>
            <a:pPr algn="just"/>
            <a:r>
              <a:rPr lang="en-US" altLang="zh-CN" sz="280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 biết thêm nhiều tài nguyên hay các bạn hay truy cập group fb: Giáo viên Tiểu học lớp 5-EduFive qua đường link:</a:t>
            </a:r>
          </a:p>
          <a:p>
            <a:pPr algn="just"/>
            <a:r>
              <a:rPr lang="en-US" altLang="zh-CN" sz="280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br>
              <a:rPr lang="en-US" altLang="zh-CN" sz="280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</a:br>
            <a:r>
              <a:rPr lang="en-US" altLang="zh-CN" sz="280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https://www.facebook.com/groups/439653980716707</a:t>
            </a:r>
            <a:br>
              <a:rPr lang="zh-CN" altLang="en-US" sz="280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</a:b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7224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8E5D8AD-E80D-4A72-9ACB-A71B8C8CFA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" y="634066"/>
            <a:ext cx="5836920" cy="4450080"/>
          </a:xfrm>
          <a:prstGeom prst="rect">
            <a:avLst/>
          </a:prstGeom>
        </p:spPr>
      </p:pic>
      <p:sp>
        <p:nvSpPr>
          <p:cNvPr id="8" name="TextBox 29">
            <a:extLst>
              <a:ext uri="{FF2B5EF4-FFF2-40B4-BE49-F238E27FC236}">
                <a16:creationId xmlns:a16="http://schemas.microsoft.com/office/drawing/2014/main" id="{86E42A50-F6B8-44C9-8696-645B9354D818}"/>
              </a:ext>
            </a:extLst>
          </p:cNvPr>
          <p:cNvSpPr txBox="1"/>
          <p:nvPr/>
        </p:nvSpPr>
        <p:spPr>
          <a:xfrm>
            <a:off x="424870" y="2047726"/>
            <a:ext cx="492622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828434">
              <a:defRPr/>
            </a:pPr>
            <a:r>
              <a:rPr lang="en-US" sz="2800" spc="300"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   Một ô tô đi trong 3 giờ được 120 km. Cứ đi như thế, hỏi trong 5 giờ ô tô đó đi được bao nhiêu ki-lô-mét?</a:t>
            </a:r>
            <a:endParaRPr lang="en-US" sz="2800" spc="300" dirty="0"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9260" y="1154593"/>
            <a:ext cx="222504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Bài cũ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95488" y="616133"/>
            <a:ext cx="1540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Tóm tắt: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78758" y="1382226"/>
            <a:ext cx="4861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3 giờ: 120 km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5 giờ: …   km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92140" y="2701869"/>
            <a:ext cx="62481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ki-lô-mét ô tô đi được trong mỗi giờ là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120 : 3 = 40 (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ki-lô-mét ô tô đi được trong 5 giờ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là:</a:t>
            </a:r>
          </a:p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40 x 5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Đáp số: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200 km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2">
            <a:extLst>
              <a:ext uri="{FF2B5EF4-FFF2-40B4-BE49-F238E27FC236}">
                <a16:creationId xmlns:a16="http://schemas.microsoft.com/office/drawing/2014/main" id="{0FB691FB-FF0B-4994-925A-B85C23AF65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2" b="68042"/>
          <a:stretch/>
        </p:blipFill>
        <p:spPr>
          <a:xfrm flipH="1">
            <a:off x="8113486" y="0"/>
            <a:ext cx="4703354" cy="2191657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id="{B9D70164-7A1E-451C-8BEB-9482D59B7D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3" t="80212" r="15345"/>
          <a:stretch/>
        </p:blipFill>
        <p:spPr>
          <a:xfrm flipH="1">
            <a:off x="0" y="5500914"/>
            <a:ext cx="12192000" cy="135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1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 rot="19986415">
            <a:off x="9643448" y="-76852"/>
            <a:ext cx="2005837" cy="2879239"/>
            <a:chOff x="9375743" y="-402225"/>
            <a:chExt cx="2005837" cy="2879239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4E955A8B-BC99-42BF-AF8E-FCCE891136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85" t="12097"/>
            <a:stretch/>
          </p:blipFill>
          <p:spPr>
            <a:xfrm rot="19864215">
              <a:off x="9375743" y="-402225"/>
              <a:ext cx="1707147" cy="2879239"/>
            </a:xfrm>
            <a:prstGeom prst="rect">
              <a:avLst/>
            </a:prstGeom>
          </p:spPr>
        </p:pic>
        <p:pic>
          <p:nvPicPr>
            <p:cNvPr id="16" name="图片 2">
              <a:extLst>
                <a:ext uri="{FF2B5EF4-FFF2-40B4-BE49-F238E27FC236}">
                  <a16:creationId xmlns:a16="http://schemas.microsoft.com/office/drawing/2014/main" id="{4E955A8B-BC99-42BF-AF8E-FCCE891136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85" t="12097"/>
            <a:stretch/>
          </p:blipFill>
          <p:spPr>
            <a:xfrm>
              <a:off x="10538854" y="326731"/>
              <a:ext cx="842726" cy="1421324"/>
            </a:xfrm>
            <a:prstGeom prst="rect">
              <a:avLst/>
            </a:prstGeom>
          </p:spPr>
        </p:pic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B9D70164-7A1E-451C-8BEB-9482D59B7D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3" t="25609" r="1"/>
          <a:stretch/>
        </p:blipFill>
        <p:spPr>
          <a:xfrm>
            <a:off x="0" y="1756228"/>
            <a:ext cx="12192000" cy="51017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06140" y="1362768"/>
            <a:ext cx="3192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latin typeface="UTM Beautiful Caps" panose="02040603050506020204" pitchFamily="18" charset="0"/>
              </a:rPr>
              <a:t>Toán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10490" y="2521610"/>
            <a:ext cx="9616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UTM Beautiful Caps" panose="02040603050506020204" pitchFamily="18" charset="0"/>
              </a:rPr>
              <a:t>Ôn tập và bổ sung về giải toán (tiếp theo)</a:t>
            </a:r>
          </a:p>
        </p:txBody>
      </p:sp>
      <p:pic>
        <p:nvPicPr>
          <p:cNvPr id="14" name="图片 1">
            <a:extLst>
              <a:ext uri="{FF2B5EF4-FFF2-40B4-BE49-F238E27FC236}">
                <a16:creationId xmlns:a16="http://schemas.microsoft.com/office/drawing/2014/main" id="{B9D70164-7A1E-451C-8BEB-9482D59B7D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90" t="-3068" r="11043" b="74920"/>
          <a:stretch/>
        </p:blipFill>
        <p:spPr>
          <a:xfrm flipH="1">
            <a:off x="-1474470" y="-208765"/>
            <a:ext cx="585216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457037"/>
              </p:ext>
            </p:extLst>
          </p:nvPr>
        </p:nvGraphicFramePr>
        <p:xfrm>
          <a:off x="3185899" y="1669944"/>
          <a:ext cx="8980312" cy="51878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5078">
                  <a:extLst>
                    <a:ext uri="{9D8B030D-6E8A-4147-A177-3AD203B41FA5}">
                      <a16:colId xmlns:a16="http://schemas.microsoft.com/office/drawing/2014/main" val="3910722948"/>
                    </a:ext>
                  </a:extLst>
                </a:gridCol>
                <a:gridCol w="2245078">
                  <a:extLst>
                    <a:ext uri="{9D8B030D-6E8A-4147-A177-3AD203B41FA5}">
                      <a16:colId xmlns:a16="http://schemas.microsoft.com/office/drawing/2014/main" val="3325126769"/>
                    </a:ext>
                  </a:extLst>
                </a:gridCol>
                <a:gridCol w="2245078">
                  <a:extLst>
                    <a:ext uri="{9D8B030D-6E8A-4147-A177-3AD203B41FA5}">
                      <a16:colId xmlns:a16="http://schemas.microsoft.com/office/drawing/2014/main" val="1494731492"/>
                    </a:ext>
                  </a:extLst>
                </a:gridCol>
                <a:gridCol w="2245078">
                  <a:extLst>
                    <a:ext uri="{9D8B030D-6E8A-4147-A177-3AD203B41FA5}">
                      <a16:colId xmlns:a16="http://schemas.microsoft.com/office/drawing/2014/main" val="866240019"/>
                    </a:ext>
                  </a:extLst>
                </a:gridCol>
              </a:tblGrid>
              <a:tr h="1479381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ki-lô-gam gạo ở mỗi bao</a:t>
                      </a:r>
                      <a:endParaRPr lang="en-US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283853"/>
                  </a:ext>
                </a:extLst>
              </a:tr>
              <a:tr h="3708472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bao gạo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830363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883" y="2278176"/>
            <a:ext cx="661574" cy="66157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601135" y="1641563"/>
            <a:ext cx="1290352" cy="99888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5kg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607" y="3144651"/>
            <a:ext cx="661574" cy="6615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237" y="3141900"/>
            <a:ext cx="661574" cy="6615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639" y="3141900"/>
            <a:ext cx="661574" cy="6615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299" y="3141900"/>
            <a:ext cx="661574" cy="6615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711" y="3141900"/>
            <a:ext cx="661574" cy="6615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090" y="3889768"/>
            <a:ext cx="661574" cy="6615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720" y="3887017"/>
            <a:ext cx="661574" cy="6615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122" y="3887017"/>
            <a:ext cx="661574" cy="6615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782" y="3887017"/>
            <a:ext cx="661574" cy="6615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194" y="3887017"/>
            <a:ext cx="661574" cy="6615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090" y="4567420"/>
            <a:ext cx="661574" cy="6615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720" y="4564669"/>
            <a:ext cx="661574" cy="66157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122" y="4564669"/>
            <a:ext cx="661574" cy="66157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782" y="4564669"/>
            <a:ext cx="661574" cy="66157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194" y="4564669"/>
            <a:ext cx="661574" cy="66157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090" y="5315289"/>
            <a:ext cx="661574" cy="66157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720" y="5312538"/>
            <a:ext cx="661574" cy="66157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122" y="5312538"/>
            <a:ext cx="661574" cy="66157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782" y="5312538"/>
            <a:ext cx="661574" cy="66157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194" y="5312538"/>
            <a:ext cx="661574" cy="661574"/>
          </a:xfrm>
          <a:prstGeom prst="rect">
            <a:avLst/>
          </a:prstGeom>
        </p:spPr>
      </p:pic>
      <p:sp>
        <p:nvSpPr>
          <p:cNvPr id="34" name="Left Brace 33"/>
          <p:cNvSpPr/>
          <p:nvPr/>
        </p:nvSpPr>
        <p:spPr>
          <a:xfrm rot="16200000">
            <a:off x="6340859" y="5088427"/>
            <a:ext cx="283240" cy="1909619"/>
          </a:xfrm>
          <a:prstGeom prst="leftBrace">
            <a:avLst>
              <a:gd name="adj1" fmla="val 17144"/>
              <a:gd name="adj2" fmla="val 4961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892083" y="6334577"/>
            <a:ext cx="1389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20 bao</a:t>
            </a:r>
          </a:p>
        </p:txBody>
      </p:sp>
      <p:sp>
        <p:nvSpPr>
          <p:cNvPr id="36" name="Oval 35"/>
          <p:cNvSpPr/>
          <p:nvPr/>
        </p:nvSpPr>
        <p:spPr>
          <a:xfrm>
            <a:off x="8056581" y="1649141"/>
            <a:ext cx="1527815" cy="99888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10kg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255" y="1775633"/>
            <a:ext cx="1202860" cy="12028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089" y="3065327"/>
            <a:ext cx="1202860" cy="120286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475" y="3078497"/>
            <a:ext cx="1202860" cy="120286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911" y="3065326"/>
            <a:ext cx="1202860" cy="120286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001" y="3081243"/>
            <a:ext cx="1202860" cy="120286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89" y="4142820"/>
            <a:ext cx="1202860" cy="120286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045" y="4137363"/>
            <a:ext cx="1202860" cy="120286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911" y="4159149"/>
            <a:ext cx="1202860" cy="120286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004" y="4158173"/>
            <a:ext cx="1202860" cy="120286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43" y="5130695"/>
            <a:ext cx="1202860" cy="120286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111" y="5149906"/>
            <a:ext cx="1202860" cy="1202860"/>
          </a:xfrm>
          <a:prstGeom prst="rect">
            <a:avLst/>
          </a:prstGeom>
        </p:spPr>
      </p:pic>
      <p:sp>
        <p:nvSpPr>
          <p:cNvPr id="52" name="Left Brace 51"/>
          <p:cNvSpPr/>
          <p:nvPr/>
        </p:nvSpPr>
        <p:spPr>
          <a:xfrm rot="16200000">
            <a:off x="8652524" y="5321246"/>
            <a:ext cx="283240" cy="1909619"/>
          </a:xfrm>
          <a:prstGeom prst="leftBrace">
            <a:avLst>
              <a:gd name="adj1" fmla="val 17144"/>
              <a:gd name="adj2" fmla="val 4961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8271566" y="6408755"/>
            <a:ext cx="1389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10 bao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677" y="1481473"/>
            <a:ext cx="1835055" cy="1835055"/>
          </a:xfrm>
          <a:prstGeom prst="rect">
            <a:avLst/>
          </a:prstGeom>
        </p:spPr>
      </p:pic>
      <p:sp>
        <p:nvSpPr>
          <p:cNvPr id="55" name="Oval 54"/>
          <p:cNvSpPr/>
          <p:nvPr/>
        </p:nvSpPr>
        <p:spPr>
          <a:xfrm>
            <a:off x="10573498" y="1649141"/>
            <a:ext cx="1527815" cy="99888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20kg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261" y="3106225"/>
            <a:ext cx="1835055" cy="183505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242" y="3110641"/>
            <a:ext cx="1835055" cy="183505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424" y="3089838"/>
            <a:ext cx="1835055" cy="183505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207" y="4530863"/>
            <a:ext cx="1835055" cy="183505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045" y="4546827"/>
            <a:ext cx="1835055" cy="1835055"/>
          </a:xfrm>
          <a:prstGeom prst="rect">
            <a:avLst/>
          </a:prstGeom>
        </p:spPr>
      </p:pic>
      <p:sp>
        <p:nvSpPr>
          <p:cNvPr id="61" name="Left Brace 60"/>
          <p:cNvSpPr/>
          <p:nvPr/>
        </p:nvSpPr>
        <p:spPr>
          <a:xfrm rot="16200000">
            <a:off x="10870219" y="5312896"/>
            <a:ext cx="283240" cy="1909619"/>
          </a:xfrm>
          <a:prstGeom prst="leftBrace">
            <a:avLst>
              <a:gd name="adj1" fmla="val 17144"/>
              <a:gd name="adj2" fmla="val 4961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10484792" y="6356224"/>
            <a:ext cx="1389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5 bao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27675" y="29010"/>
            <a:ext cx="849085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a) Ví dụ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Có 100kg gạo được chia đều vào các bao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4316"/>
            <a:ext cx="3341744" cy="5929419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1448972" y="614436"/>
            <a:ext cx="94104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Bảng dưới đây cho biết số bao gạo có được khi chia hết số gạo đó vào các bao, mỗi bao đựng 5kg, 10kg, 20kg:</a:t>
            </a:r>
          </a:p>
        </p:txBody>
      </p:sp>
      <p:sp>
        <p:nvSpPr>
          <p:cNvPr id="6" name="Oval 5"/>
          <p:cNvSpPr/>
          <p:nvPr/>
        </p:nvSpPr>
        <p:spPr>
          <a:xfrm>
            <a:off x="864291" y="4371661"/>
            <a:ext cx="1552290" cy="135987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100kg gạo</a:t>
            </a:r>
          </a:p>
        </p:txBody>
      </p:sp>
      <p:pic>
        <p:nvPicPr>
          <p:cNvPr id="67" name="图片 20" descr="r w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6594" y="-11955"/>
            <a:ext cx="1753516" cy="105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67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6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4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7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0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4" grpId="0" animBg="1"/>
      <p:bldP spid="35" grpId="0"/>
      <p:bldP spid="36" grpId="0"/>
      <p:bldP spid="52" grpId="0" animBg="1"/>
      <p:bldP spid="53" grpId="0"/>
      <p:bldP spid="55" grpId="0"/>
      <p:bldP spid="61" grpId="0" animBg="1"/>
      <p:bldP spid="62" grpId="0"/>
      <p:bldP spid="2" grpId="0"/>
      <p:bldP spid="66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711867"/>
              </p:ext>
            </p:extLst>
          </p:nvPr>
        </p:nvGraphicFramePr>
        <p:xfrm>
          <a:off x="1338049" y="926994"/>
          <a:ext cx="8980312" cy="51878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5078">
                  <a:extLst>
                    <a:ext uri="{9D8B030D-6E8A-4147-A177-3AD203B41FA5}">
                      <a16:colId xmlns:a16="http://schemas.microsoft.com/office/drawing/2014/main" val="3910722948"/>
                    </a:ext>
                  </a:extLst>
                </a:gridCol>
                <a:gridCol w="2245078">
                  <a:extLst>
                    <a:ext uri="{9D8B030D-6E8A-4147-A177-3AD203B41FA5}">
                      <a16:colId xmlns:a16="http://schemas.microsoft.com/office/drawing/2014/main" val="3325126769"/>
                    </a:ext>
                  </a:extLst>
                </a:gridCol>
                <a:gridCol w="2245078">
                  <a:extLst>
                    <a:ext uri="{9D8B030D-6E8A-4147-A177-3AD203B41FA5}">
                      <a16:colId xmlns:a16="http://schemas.microsoft.com/office/drawing/2014/main" val="1494731492"/>
                    </a:ext>
                  </a:extLst>
                </a:gridCol>
                <a:gridCol w="2245078">
                  <a:extLst>
                    <a:ext uri="{9D8B030D-6E8A-4147-A177-3AD203B41FA5}">
                      <a16:colId xmlns:a16="http://schemas.microsoft.com/office/drawing/2014/main" val="866240019"/>
                    </a:ext>
                  </a:extLst>
                </a:gridCol>
              </a:tblGrid>
              <a:tr h="1479381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ki-lô-gam gạo ở mỗi bao</a:t>
                      </a:r>
                      <a:endParaRPr lang="en-US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283853"/>
                  </a:ext>
                </a:extLst>
              </a:tr>
              <a:tr h="3708472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bao gạo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830363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033" y="1535226"/>
            <a:ext cx="661574" cy="66157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753285" y="898613"/>
            <a:ext cx="1290352" cy="99888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5kg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757" y="2401701"/>
            <a:ext cx="661574" cy="6615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387" y="2398950"/>
            <a:ext cx="661574" cy="6615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789" y="2398950"/>
            <a:ext cx="661574" cy="6615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9" y="2398950"/>
            <a:ext cx="661574" cy="6615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861" y="2398950"/>
            <a:ext cx="661574" cy="6615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240" y="3146818"/>
            <a:ext cx="661574" cy="6615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870" y="3144067"/>
            <a:ext cx="661574" cy="6615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72" y="3144067"/>
            <a:ext cx="661574" cy="6615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932" y="3144067"/>
            <a:ext cx="661574" cy="6615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344" y="3144067"/>
            <a:ext cx="661574" cy="6615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240" y="3824470"/>
            <a:ext cx="661574" cy="6615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870" y="3821719"/>
            <a:ext cx="661574" cy="6615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72" y="3821719"/>
            <a:ext cx="661574" cy="6615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932" y="3821719"/>
            <a:ext cx="661574" cy="6615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344" y="3821719"/>
            <a:ext cx="661574" cy="6615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240" y="4572339"/>
            <a:ext cx="661574" cy="6615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870" y="4569588"/>
            <a:ext cx="661574" cy="6615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72" y="4569588"/>
            <a:ext cx="661574" cy="6615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932" y="4569588"/>
            <a:ext cx="661574" cy="6615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344" y="4569588"/>
            <a:ext cx="661574" cy="661574"/>
          </a:xfrm>
          <a:prstGeom prst="rect">
            <a:avLst/>
          </a:prstGeom>
        </p:spPr>
      </p:pic>
      <p:sp>
        <p:nvSpPr>
          <p:cNvPr id="25" name="Left Brace 24"/>
          <p:cNvSpPr/>
          <p:nvPr/>
        </p:nvSpPr>
        <p:spPr>
          <a:xfrm rot="16200000">
            <a:off x="4493009" y="4345477"/>
            <a:ext cx="283240" cy="1909619"/>
          </a:xfrm>
          <a:prstGeom prst="leftBrace">
            <a:avLst>
              <a:gd name="adj1" fmla="val 17144"/>
              <a:gd name="adj2" fmla="val 4961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044233" y="5591627"/>
            <a:ext cx="1389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20 bao</a:t>
            </a:r>
          </a:p>
        </p:txBody>
      </p:sp>
      <p:sp>
        <p:nvSpPr>
          <p:cNvPr id="27" name="Oval 26"/>
          <p:cNvSpPr/>
          <p:nvPr/>
        </p:nvSpPr>
        <p:spPr>
          <a:xfrm>
            <a:off x="6208731" y="906191"/>
            <a:ext cx="1527815" cy="99888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10kg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405" y="1032683"/>
            <a:ext cx="1202860" cy="120286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239" y="2322377"/>
            <a:ext cx="1202860" cy="120286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625" y="2335547"/>
            <a:ext cx="1202860" cy="120286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061" y="2322376"/>
            <a:ext cx="1202860" cy="12028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51" y="2338293"/>
            <a:ext cx="1202860" cy="120286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439" y="3399870"/>
            <a:ext cx="1202860" cy="120286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195" y="3394413"/>
            <a:ext cx="1202860" cy="120286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061" y="3416199"/>
            <a:ext cx="1202860" cy="120286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154" y="3415223"/>
            <a:ext cx="1202860" cy="120286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993" y="4387745"/>
            <a:ext cx="1202860" cy="120286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261" y="4406956"/>
            <a:ext cx="1202860" cy="1202860"/>
          </a:xfrm>
          <a:prstGeom prst="rect">
            <a:avLst/>
          </a:prstGeom>
        </p:spPr>
      </p:pic>
      <p:sp>
        <p:nvSpPr>
          <p:cNvPr id="39" name="Left Brace 38"/>
          <p:cNvSpPr/>
          <p:nvPr/>
        </p:nvSpPr>
        <p:spPr>
          <a:xfrm rot="16200000">
            <a:off x="6804674" y="4578296"/>
            <a:ext cx="283240" cy="1909619"/>
          </a:xfrm>
          <a:prstGeom prst="leftBrace">
            <a:avLst>
              <a:gd name="adj1" fmla="val 17144"/>
              <a:gd name="adj2" fmla="val 4961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423716" y="5665805"/>
            <a:ext cx="1389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10 bao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827" y="738523"/>
            <a:ext cx="1835055" cy="1835055"/>
          </a:xfrm>
          <a:prstGeom prst="rect">
            <a:avLst/>
          </a:prstGeom>
        </p:spPr>
      </p:pic>
      <p:sp>
        <p:nvSpPr>
          <p:cNvPr id="42" name="Oval 41"/>
          <p:cNvSpPr/>
          <p:nvPr/>
        </p:nvSpPr>
        <p:spPr>
          <a:xfrm>
            <a:off x="8725648" y="906191"/>
            <a:ext cx="1527815" cy="99888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20kg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411" y="2363275"/>
            <a:ext cx="1835055" cy="183505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392" y="2367691"/>
            <a:ext cx="1835055" cy="183505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574" y="2346888"/>
            <a:ext cx="1835055" cy="183505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357" y="3787913"/>
            <a:ext cx="1835055" cy="183505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195" y="3803877"/>
            <a:ext cx="1835055" cy="1835055"/>
          </a:xfrm>
          <a:prstGeom prst="rect">
            <a:avLst/>
          </a:prstGeom>
        </p:spPr>
      </p:pic>
      <p:sp>
        <p:nvSpPr>
          <p:cNvPr id="48" name="Left Brace 47"/>
          <p:cNvSpPr/>
          <p:nvPr/>
        </p:nvSpPr>
        <p:spPr>
          <a:xfrm rot="16200000">
            <a:off x="9022369" y="4569946"/>
            <a:ext cx="283240" cy="1909619"/>
          </a:xfrm>
          <a:prstGeom prst="leftBrace">
            <a:avLst>
              <a:gd name="adj1" fmla="val 17144"/>
              <a:gd name="adj2" fmla="val 4961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8636942" y="5613274"/>
            <a:ext cx="1389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5 bao</a:t>
            </a:r>
          </a:p>
        </p:txBody>
      </p:sp>
      <p:sp>
        <p:nvSpPr>
          <p:cNvPr id="50" name="Curved Down Arrow 49"/>
          <p:cNvSpPr/>
          <p:nvPr/>
        </p:nvSpPr>
        <p:spPr>
          <a:xfrm>
            <a:off x="4294272" y="685888"/>
            <a:ext cx="2582990" cy="518872"/>
          </a:xfrm>
          <a:prstGeom prst="curvedDownArrow">
            <a:avLst>
              <a:gd name="adj1" fmla="val 25000"/>
              <a:gd name="adj2" fmla="val 50000"/>
              <a:gd name="adj3" fmla="val 352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939921" y="261124"/>
            <a:ext cx="2193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Gấp lên 2 lần</a:t>
            </a:r>
          </a:p>
        </p:txBody>
      </p:sp>
      <p:sp>
        <p:nvSpPr>
          <p:cNvPr id="52" name="Curved Up Arrow 51"/>
          <p:cNvSpPr/>
          <p:nvPr/>
        </p:nvSpPr>
        <p:spPr>
          <a:xfrm>
            <a:off x="4548724" y="6042895"/>
            <a:ext cx="2444677" cy="35567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818973" y="6354688"/>
            <a:ext cx="2193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Giảm đi 2 lần</a:t>
            </a:r>
          </a:p>
        </p:txBody>
      </p:sp>
      <p:sp>
        <p:nvSpPr>
          <p:cNvPr id="54" name="Curved Down Arrow 53"/>
          <p:cNvSpPr/>
          <p:nvPr/>
        </p:nvSpPr>
        <p:spPr>
          <a:xfrm>
            <a:off x="3902870" y="105721"/>
            <a:ext cx="5546193" cy="1136210"/>
          </a:xfrm>
          <a:prstGeom prst="curvedDownArrow">
            <a:avLst>
              <a:gd name="adj1" fmla="val 25000"/>
              <a:gd name="adj2" fmla="val 50000"/>
              <a:gd name="adj3" fmla="val 352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468814" y="70839"/>
            <a:ext cx="2193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Gấp lên 4 lần</a:t>
            </a:r>
          </a:p>
        </p:txBody>
      </p:sp>
      <p:sp>
        <p:nvSpPr>
          <p:cNvPr id="56" name="Curved Up Arrow 55"/>
          <p:cNvSpPr/>
          <p:nvPr/>
        </p:nvSpPr>
        <p:spPr>
          <a:xfrm>
            <a:off x="4701124" y="5949047"/>
            <a:ext cx="4310450" cy="46813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449976" y="6237386"/>
            <a:ext cx="2193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Giảm đi 4 lần</a:t>
            </a:r>
          </a:p>
        </p:txBody>
      </p:sp>
      <p:pic>
        <p:nvPicPr>
          <p:cNvPr id="58" name="图片 2">
            <a:extLst>
              <a:ext uri="{FF2B5EF4-FFF2-40B4-BE49-F238E27FC236}">
                <a16:creationId xmlns:a16="http://schemas.microsoft.com/office/drawing/2014/main" id="{59F9362E-FB1C-40B7-9991-DB7D105A80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0059"/>
            <a:ext cx="1138243" cy="3589241"/>
          </a:xfrm>
          <a:prstGeom prst="rect">
            <a:avLst/>
          </a:prstGeom>
        </p:spPr>
      </p:pic>
      <p:pic>
        <p:nvPicPr>
          <p:cNvPr id="59" name="图片 4">
            <a:extLst>
              <a:ext uri="{FF2B5EF4-FFF2-40B4-BE49-F238E27FC236}">
                <a16:creationId xmlns:a16="http://schemas.microsoft.com/office/drawing/2014/main" id="{A008D724-B526-4479-BC20-152AFDDE9B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450" y="-146505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74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/>
      <p:bldP spid="52" grpId="0" animBg="1"/>
      <p:bldP spid="53" grpId="0"/>
      <p:bldP spid="54" grpId="0" animBg="1"/>
      <p:bldP spid="55" grpId="0"/>
      <p:bldP spid="56" grpId="0" animBg="1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>
            <a:extLst>
              <a:ext uri="{FF2B5EF4-FFF2-40B4-BE49-F238E27FC236}">
                <a16:creationId xmlns:a16="http://schemas.microsoft.com/office/drawing/2014/main" id="{59F9362E-FB1C-40B7-9991-DB7D105A80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53" y="1015663"/>
            <a:ext cx="1710328" cy="394182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895874E-DFB9-47B8-A9A3-6A361B27F2EB}"/>
              </a:ext>
            </a:extLst>
          </p:cNvPr>
          <p:cNvSpPr txBox="1"/>
          <p:nvPr/>
        </p:nvSpPr>
        <p:spPr>
          <a:xfrm>
            <a:off x="5610128" y="302921"/>
            <a:ext cx="58813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6000" b="1">
                <a:solidFill>
                  <a:srgbClr val="FF6666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rPr>
              <a:t>Nhận xét</a:t>
            </a:r>
            <a:endParaRPr lang="zh-CN" altLang="en-US" sz="6000" b="1" dirty="0">
              <a:solidFill>
                <a:srgbClr val="FF6666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C1A362E3-3674-4BED-AD58-1F32F9E569F5}"/>
              </a:ext>
            </a:extLst>
          </p:cNvPr>
          <p:cNvSpPr txBox="1"/>
          <p:nvPr/>
        </p:nvSpPr>
        <p:spPr>
          <a:xfrm>
            <a:off x="4709692" y="1278417"/>
            <a:ext cx="645795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828434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spc="30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Khi số ki-lô-gam gạo ở mỗi bao gấp lên bao nhiêu lần thì số bao gạo có được lại giảm đi bấy nhiêu lần.</a:t>
            </a:r>
            <a:endParaRPr lang="en-US" sz="3600" spc="300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id="{C23C67CF-8490-4514-9B1B-BF9E5ADE35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03" y="1390765"/>
            <a:ext cx="3643086" cy="5165043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0FB691FB-FF0B-4994-925A-B85C23AF65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44" r="45430"/>
          <a:stretch/>
        </p:blipFill>
        <p:spPr>
          <a:xfrm flipH="1">
            <a:off x="0" y="3673725"/>
            <a:ext cx="1219200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1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9010"/>
            <a:ext cx="11582400" cy="13849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00050" indent="-400050" algn="just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b) Bài toán: Muốn đắp xong nền nhà trong 2 ngày, cần có 12 người. Hỏi muốn đắp xong nền nhà đó trong 4 ngày thì cần có bao nhiêu người? (Mức làm của mỗi người như nhau)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3583323" y="1782302"/>
            <a:ext cx="1720850" cy="488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1: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381000" y="1774825"/>
            <a:ext cx="237648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 u="sng">
                <a:solidFill>
                  <a:srgbClr val="008000"/>
                </a:solidFill>
                <a:latin typeface="Times New Roman" panose="02020603050405020304" pitchFamily="18" charset="0"/>
              </a:rPr>
              <a:t>Tóm tắt 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193297" y="2247212"/>
            <a:ext cx="193516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 u="sng">
                <a:solidFill>
                  <a:srgbClr val="008000"/>
                </a:solidFill>
                <a:latin typeface="Times New Roman" panose="02020603050405020304" pitchFamily="18" charset="0"/>
              </a:rPr>
              <a:t>Bài giải: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3583323" y="2736162"/>
            <a:ext cx="91551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Muốn đắp xong nền nhà trong 1 ngày cần số người là:</a:t>
            </a:r>
          </a:p>
          <a:p>
            <a:pPr algn="ctr"/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	12 x 2 = 24 (người) (*)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129382" y="2272170"/>
            <a:ext cx="32924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 ngày: 12 người</a:t>
            </a: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3200400" y="3751118"/>
            <a:ext cx="920115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Muốn đắp xong nền nhà trong 4 ngày cần số người là:</a:t>
            </a:r>
          </a:p>
          <a:p>
            <a:pPr algn="ctr"/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	24 : 4 = 6 (người)</a:t>
            </a:r>
          </a:p>
          <a:p>
            <a:pPr algn="ctr"/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        Đáp số: 6 người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304173" y="5359665"/>
            <a:ext cx="8229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/>
              <a:t>(*)</a:t>
            </a:r>
            <a:r>
              <a:rPr lang="en-US" altLang="en-US" sz="3200" i="1"/>
              <a:t> </a:t>
            </a:r>
            <a:r>
              <a:rPr lang="en-US" altLang="en-US" sz="3200" b="1" i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này là bước “rút về đơn vị”.</a:t>
            </a: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129381" y="2803785"/>
            <a:ext cx="32924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4 ngày: …người?</a:t>
            </a: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7345363" y="465722"/>
            <a:ext cx="1066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>
            <a:off x="9671468" y="465722"/>
            <a:ext cx="128529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6246479" y="906880"/>
            <a:ext cx="1066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flipV="1">
            <a:off x="9174163" y="902435"/>
            <a:ext cx="2424279" cy="494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" name="图片 2">
            <a:extLst>
              <a:ext uri="{FF2B5EF4-FFF2-40B4-BE49-F238E27FC236}">
                <a16:creationId xmlns:a16="http://schemas.microsoft.com/office/drawing/2014/main" id="{0FB691FB-FF0B-4994-925A-B85C23AF65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44" r="45430"/>
          <a:stretch/>
        </p:blipFill>
        <p:spPr>
          <a:xfrm>
            <a:off x="0" y="3673725"/>
            <a:ext cx="12192000" cy="3295650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>
            <a:off x="2757489" y="2271252"/>
            <a:ext cx="1047292" cy="46491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862554" y="2263775"/>
            <a:ext cx="3078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ngày: … người</a:t>
            </a:r>
          </a:p>
        </p:txBody>
      </p:sp>
    </p:spTree>
    <p:extLst>
      <p:ext uri="{BB962C8B-B14F-4D97-AF65-F5344CB8AC3E}">
        <p14:creationId xmlns:p14="http://schemas.microsoft.com/office/powerpoint/2010/main" val="423042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  <p:bldP spid="6" grpId="0"/>
      <p:bldP spid="7" grpId="0"/>
      <p:bldP spid="10" grpId="0"/>
      <p:bldP spid="11" grpId="0"/>
      <p:bldP spid="19" grpId="0" animBg="1"/>
      <p:bldP spid="19" grpId="1" animBg="1"/>
      <p:bldP spid="20" grpId="0"/>
      <p:bldP spid="2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222167" y="2399967"/>
            <a:ext cx="3482975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 ngày:  12người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4 ngày: …người?</a:t>
            </a: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6857668" y="2327972"/>
            <a:ext cx="5213474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4 ngày gấp 2 ngày số lần là:</a:t>
            </a:r>
          </a:p>
          <a:p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	4:2 = 2 (lần) (**)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233613" y="3314436"/>
            <a:ext cx="739140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000">
                <a:latin typeface="Times New Roman" panose="02020603050405020304" pitchFamily="18" charset="0"/>
              </a:rPr>
              <a:t>Muốn đắp xong nền nhà trong 4 ngày cần số người là:</a:t>
            </a:r>
          </a:p>
          <a:p>
            <a:pPr algn="ctr"/>
            <a:r>
              <a:rPr lang="en-US" altLang="en-US" sz="3000">
                <a:latin typeface="Times New Roman" panose="02020603050405020304" pitchFamily="18" charset="0"/>
              </a:rPr>
              <a:t>	12:2 = 6 (người)</a:t>
            </a:r>
          </a:p>
          <a:p>
            <a:pPr algn="ctr"/>
            <a:r>
              <a:rPr lang="en-US" altLang="en-US" sz="3000">
                <a:latin typeface="Times New Roman" panose="02020603050405020304" pitchFamily="18" charset="0"/>
              </a:rPr>
              <a:t>		                Đáp số: 6 người</a:t>
            </a:r>
          </a:p>
          <a:p>
            <a:pPr>
              <a:spcBef>
                <a:spcPct val="50000"/>
              </a:spcBef>
            </a:pPr>
            <a:endParaRPr lang="en-US" altLang="en-US" sz="3000">
              <a:latin typeface="Times New Roman" panose="02020603050405020304" pitchFamily="18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233613" y="1515684"/>
            <a:ext cx="1720850" cy="488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2: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545764" y="5088192"/>
            <a:ext cx="762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(**)</a:t>
            </a:r>
            <a:r>
              <a:rPr lang="en-US" altLang="en-US" sz="3200" b="1" i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Bước này là bước “tìm tỉ số”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29010"/>
            <a:ext cx="11582400" cy="13849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00050" indent="-400050" algn="just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b) Bài toán: Muốn đắp xong nền nhà trong 2 ngày, cần có 12 người. Hỏi muốn đắp xong nền nhà đó trong 4 ngày thì cần có bao nhiêu người? (Mức làm của mỗi người như nhau)</a:t>
            </a:r>
          </a:p>
        </p:txBody>
      </p:sp>
      <p:sp>
        <p:nvSpPr>
          <p:cNvPr id="10" name="Line 15"/>
          <p:cNvSpPr>
            <a:spLocks noChangeShapeType="1"/>
          </p:cNvSpPr>
          <p:nvPr/>
        </p:nvSpPr>
        <p:spPr bwMode="auto">
          <a:xfrm>
            <a:off x="7345363" y="465722"/>
            <a:ext cx="1066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>
            <a:off x="9671468" y="465722"/>
            <a:ext cx="128529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6246479" y="906880"/>
            <a:ext cx="1066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V="1">
            <a:off x="9174163" y="902435"/>
            <a:ext cx="2424279" cy="494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1484856" y="1808660"/>
            <a:ext cx="237648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 u="sng">
                <a:solidFill>
                  <a:srgbClr val="008000"/>
                </a:solidFill>
                <a:latin typeface="Times New Roman" panose="02020603050405020304" pitchFamily="18" charset="0"/>
              </a:rPr>
              <a:t>Tóm tắt 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8059069" y="1744196"/>
            <a:ext cx="193516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 u="sng">
                <a:solidFill>
                  <a:srgbClr val="008000"/>
                </a:solidFill>
                <a:latin typeface="Times New Roman" panose="02020603050405020304" pitchFamily="18" charset="0"/>
              </a:rPr>
              <a:t>Bài giải:</a:t>
            </a:r>
          </a:p>
        </p:txBody>
      </p:sp>
      <p:sp>
        <p:nvSpPr>
          <p:cNvPr id="17" name="Up Arrow 16"/>
          <p:cNvSpPr/>
          <p:nvPr/>
        </p:nvSpPr>
        <p:spPr>
          <a:xfrm>
            <a:off x="946360" y="2495295"/>
            <a:ext cx="259932" cy="902619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0" y="2544158"/>
            <a:ext cx="1296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</a:p>
          <a:p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lần</a:t>
            </a:r>
          </a:p>
        </p:txBody>
      </p:sp>
      <p:sp>
        <p:nvSpPr>
          <p:cNvPr id="19" name="Down Arrow 18"/>
          <p:cNvSpPr/>
          <p:nvPr/>
        </p:nvSpPr>
        <p:spPr>
          <a:xfrm>
            <a:off x="3882254" y="2495295"/>
            <a:ext cx="236077" cy="902619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72941" y="2495295"/>
            <a:ext cx="1296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</a:p>
          <a:p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lần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5117432" y="1780806"/>
            <a:ext cx="16042" cy="374239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图片 2">
            <a:extLst>
              <a:ext uri="{FF2B5EF4-FFF2-40B4-BE49-F238E27FC236}">
                <a16:creationId xmlns:a16="http://schemas.microsoft.com/office/drawing/2014/main" id="{0FB691FB-FF0B-4994-925A-B85C23AF65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44" r="45430"/>
          <a:stretch/>
        </p:blipFill>
        <p:spPr>
          <a:xfrm>
            <a:off x="0" y="4217055"/>
            <a:ext cx="12192000" cy="285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7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 animBg="1"/>
      <p:bldP spid="8" grpId="0"/>
      <p:bldP spid="14" grpId="0"/>
      <p:bldP spid="15" grpId="0"/>
      <p:bldP spid="17" grpId="0" animBg="1"/>
      <p:bldP spid="18" grpId="0"/>
      <p:bldP spid="19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381000" y="109538"/>
            <a:ext cx="237648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u="sng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Tóm tắt </a:t>
            </a:r>
          </a:p>
        </p:txBody>
      </p:sp>
      <p:sp>
        <p:nvSpPr>
          <p:cNvPr id="3" name="Text Box 16"/>
          <p:cNvSpPr txBox="1">
            <a:spLocks noChangeArrowheads="1"/>
          </p:cNvSpPr>
          <p:nvPr/>
        </p:nvSpPr>
        <p:spPr bwMode="auto">
          <a:xfrm>
            <a:off x="0" y="685800"/>
            <a:ext cx="32924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 ngày: 12 người</a:t>
            </a:r>
          </a:p>
          <a:p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4 ngày: …người?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52400" y="1648995"/>
            <a:ext cx="172085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1: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05000" y="1863725"/>
            <a:ext cx="19351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u="sng">
                <a:solidFill>
                  <a:srgbClr val="C00000"/>
                </a:solidFill>
                <a:latin typeface="Times New Roman" panose="02020603050405020304" pitchFamily="18" charset="0"/>
              </a:rPr>
              <a:t>Bài giải: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152400" y="2360613"/>
            <a:ext cx="52578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Muốn đắp xong nền nhà trong 1 ngày cần số người là:</a:t>
            </a:r>
          </a:p>
          <a:p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	12 x 2 = 24 (người) (*)</a:t>
            </a: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152399" y="3732213"/>
            <a:ext cx="524192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Muốn đắp xong nền nhà trong 4 ngày cần số người là:</a:t>
            </a:r>
          </a:p>
          <a:p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	24 : 4 = 6 (người)</a:t>
            </a:r>
          </a:p>
          <a:p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		   Đáp số: 6 người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7463" y="5892800"/>
            <a:ext cx="554831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600"/>
              <a:t>(* ) </a:t>
            </a:r>
            <a:r>
              <a:rPr lang="en-US" alt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Bước này là bước “rút về đơn vị”.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249444" y="1926807"/>
            <a:ext cx="2743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6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500688" y="1470025"/>
            <a:ext cx="1720850" cy="488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2:</a:t>
            </a: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6207125" y="5889542"/>
            <a:ext cx="56388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(**) </a:t>
            </a:r>
            <a:r>
              <a:rPr lang="en-US" alt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Bước này là bước “tìm tỉ số”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334000" y="598488"/>
            <a:ext cx="0" cy="58054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665913" y="2560637"/>
            <a:ext cx="398462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4 ngày gấp 2 ngày số lần là:</a:t>
            </a:r>
          </a:p>
          <a:p>
            <a:pPr algn="ctr"/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	4 : 2 = 2 (lần)</a:t>
            </a:r>
            <a:r>
              <a:rPr lang="vi-VN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(**)</a:t>
            </a:r>
            <a:endParaRPr lang="en-US" alt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5500688" y="3363913"/>
            <a:ext cx="6418596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Muốn đắp xong nền nhà trong 4 ngày, cần số người là:</a:t>
            </a:r>
          </a:p>
          <a:p>
            <a:pPr algn="ctr"/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	12 : 2 = 6 (người)</a:t>
            </a:r>
          </a:p>
          <a:p>
            <a:pPr algn="ctr"/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            Đáp số: 6 người</a:t>
            </a:r>
          </a:p>
        </p:txBody>
      </p:sp>
      <p:pic>
        <p:nvPicPr>
          <p:cNvPr id="15" name="图片 4">
            <a:extLst>
              <a:ext uri="{FF2B5EF4-FFF2-40B4-BE49-F238E27FC236}">
                <a16:creationId xmlns:a16="http://schemas.microsoft.com/office/drawing/2014/main" id="{A008D724-B526-4479-BC20-152AFDDE9B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450" y="-146505"/>
            <a:ext cx="2057400" cy="2057400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0FB691FB-FF0B-4994-925A-B85C23AF65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2" b="68042"/>
          <a:stretch/>
        </p:blipFill>
        <p:spPr>
          <a:xfrm flipH="1">
            <a:off x="7388225" y="-47696"/>
            <a:ext cx="4703354" cy="169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77953796-A3B5-424F-AA01-7DCB171B031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OeJc0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niXNL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OeJc0u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54lzSy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54lzS2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aWGe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aWGeS5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aWGeS7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amGeSyTg/xfEDAAAYxkAABcAAAB1bml2ZXJzYWwvdW5pdmVyc2FsLnBuZ+1XaVxT55o/isVOLSBqCrI7ttJFxKgBFJO4AOIom4QisouWyy7IIQYI0UtbBEXa3lvwgiESLAHCTkMwAUJF4NYYUFnCYqSCISSHJGAgIWSbg/bOb2a+zefhw/md8/zf9z3P+n/Oc/L9fU+ZfGT1EQAAJqe9Pc4BgBECADbe/NAYRox/4u+Gbxuunjt1AmgYsBHDwqbY4z7HAaC5aIs2+gNY/rcr3iFXAcC0Z+3a0J9SfQkALFdOexzHXYuQCs7QLwnH+1/rz+YA2GNVJ4ynP3Xbnr8b8bEH7vElhy83eVSctvmi4HNfj022f9n/1/s3HbYN52/e+mLgqGeNq0pJnKAFT4EThvAJ9uqFKwHshPqgoISRaCynNojtXFclLkvpCiEqx2Ppfhj1m8eb7bNhc648NK+1qLWeFafhshd7LaRPYOzMiFnMkfyCMyX7GFs2AkBdoG3qNsQUyUBkw4vdLiPbLSR3q5P3/PmMWZ2rzPiXwNoJb2Fvg0NyzAMHP5oHbAAADw/Y8a3m6+A6uA6ug+vgOrgOroPr4Dq4Dv4/BPdla6TMrwDg+tD/8UfhDS5gcZkf2RiRoxaOzBRhuzLnKvK+xk8RVShacrCgi0UGs9hSAIjqJDzlFzIHbrF0wu8sIsYSws5zR4/E6GQtgzCUZ2Mht0VEwu+QvMqSJ6XMM2qTUwSy5CwAaJ+gUXIyeV2Ee9Wp0UmhTF7rhdmOQgI+QCXeN8lp7KycFtMoySl/MBqS8Ux0jYhC0nu4poj9SKtDkr/5YR5KtCS9gkLn6KQpjvrFIlIYitJDMOhUznJNcARBWEBQ6M5xeYpvQEqhsGtVQv9qtlCB74zko70Gpo+0OalKONrLMxlVs3j2wHTJ3/12bzClvbqN7rtvqderOMxJNP0yCyw6LmDG6r7XvApIjbhVv2ZHvtU9wZUeE0cjRrL+RT3zVeYIAfEpmGMSxZXnqNh/GxKm2XhJNQX5EyL8y9R+YVP1DU278xM5yaBhHD8PjcTVh3ILCcvt1TcyedbYQSiD1f/PkLD+KmF8KPQWag5TiJYHnlRgX9dxlXGfdo9Xu8bbEd78qFxW3k2fxECjh/eA9hRhWVrWKU985cCt5CxfunE0qp0+ZPUA5D6NPzZhsiIhiwkOwSUMrvBHug5j9gwKX/0of5VweKHhep2mNqdhq41q/OZPzWFouz7HYJQ3BRvUvthnPbl/5yjayzfLlmEyI/LhjrgU9SsqqNP8lW8V/hSvjWEpku1/yEDl2HsrXMBI/GSOFXX6733R/872OmbyH6Ibr49galaWh4ktHfL4hXAad4xO6ad9iFqwz121uld0+cm1o8PXieqak7qsISJbhkybgKopUCor6aG5hYIQK13TtPW9pvMaGUppCU5i1zQtsxV1XZG7vjwRc53PKxtx/03h3ku2+ucdfM/hDlmXdUCzTRR/kHuDsJNrNnOALWSaTMAJfgGNgQ+TmM7P0fZmFexkICMw75GNQvV5MYu4H36pF2iJY+o02xAVyG5ollecywox+TSh6/4KCKoEKTsRAqFFQDNbxtowxkOSkA+HpLkhzIHmWmzZpDSXeLPgmeUfoOL7Iw8uCw4gdoB7s/B70XlBeft5u1xJNOqAfZ7bz2p3ROuFHBsMrk9lK+lIDempkuMSM28/4DdDadSNf6wuj4amMBrp/XWTZq3J5BiljC1v00QHc0Jwe2nhos9Y0tPSbQjEx5AeF2uC67e4lCeMKuqp1oXlQqlTw0TkowpjKcjBLRUuWP8YQItZQDcGlhw0G01wwDa22owNtsGJvGq73P5S1BaWELAooTe2iVIyfeYarK/zTHUWqw1Bgq67IGTTuuT8RUGBv8mzvqgksrDCscdtPi5uUpiaER/Jf+152ePx3WAjNbIRY2spGowctvsNWVwmZ5sDYA452aqJr3tFjoTrBfzHblzGQ6eyR3tG0Pb8GgtGEVZ/TXqVJFD/Agfe5Yw+O7Fzw69Lw4F+4eWRnNBZgnPn0gtJvmP5efTqXGWoM+2oZr61xLkyp5z/BRiCavQtUbSJlb11obFlLCdGoYIw4zKaMcxJcJdMkUsjNY055aqYGm69AlK96Rh4Eafs/SGbcwIHbOaj7d2XT6zwXKe0hoMGCf879a9D4a4ANNK8JIDEDaM+MVHhjRBUZYZZiYKEw2VnUSRt8vkc6lu1iEK5hzWe18wp+9e0InlGGqu5QVGh6wCrZjb4yghu8mgbc2NlVTPWxQckMp7GkZUaBHWjW7tM7ZZYWszl0chwqcwRV17nSRPEmHgrI8E5JJLiSr1oN/c1EMZKF7/RmhuheCWtSwPu8nt7D5I+8odGcdFIZzY9mfKUBbbtDEyacksJx91Wk5t9k/Df9d6svXy0UMeOmyJ7oV1YxJb8asC0IQtjWlaF5LhL0/kmx+R79ROBPtwN0pWl+zkyKrUD5rCjqOhGhk+Zcd+MQHPYwas7Pc9TSp10hCssaTYuURFHpd7WuRVHynrSqqur+72Yfi7miO7fwMH+6KFDs/j3XoCNlZraGmMOqt1p9ycS8nIp1iwzwT+smHubK64iOKAxAsupfstcmXBXAFui/H0tYKVw62obUY44boGoFw879UR9i/NRONq3nvT0FCt/30O9mAs3vym6IyX77ZsNSLoiPoJpeoXxLnh9Wtm7LHXKwPRIqGrxsxnknO1x/0CTNkizA1VV6kwbaPxtMVG/4+Jjb/IoCzXy+niMvotFPACNjldVsQQx7AR3vmdvB/mXtoSuOnUTrRQ7aO3Ra/iTRWLc/uHc5SKSdkbSSNJBkuZ+O/ajXDNMO0vaNulbbG7RFK7KtnHxicnBT4hhdrwK0crHUTwK7vYNxX7jzpntecjuCNP7CRMu+8s53UdNiRf03z0gpmsujda3+vjEuPepjkmmUIXEg3p0I7/GoSZu07iW+FP0/FTrnYLMRHjf9oDmBYpBGwuKyPjyb0+i/fkPry1O/36AkVg/FP7JQuv/rKBO/Sr0roImDt0P9/LcmefkZFgd2mc0o95eBOZtkta+z2W81SSS9MJ/CBMQQHk2jOMOIFGmOitTBGJ5bO5dvCsw+e2i8qyJH+aGWxi++JDuQZYoJrYjF1VFeLWiclurn+7MNZpqMln0UheTv7CrLfP2jRwynkCBeVgn56zsEwFDb4fuEEFNzDtPFUkNzdN3iwOQKTP+z/01NKVnDSWB3CxAXJpp4e6iUu22C/RjXrizEqy+tqe0+HUTz4n5siVzsdciWN6pshM9vTqIxqfdtYZGtoSpssdPqbLDaBEO/e7uAi0oKoFdPy+HGjmYZQvyGZNvXE1kEN7bqVW7xQfl3aA4lTg8CD2FRhyyYJK+pI1Ii+Be7AKyizWVprm1in7axyhSYs85p0DNg5wIO9mhfbS+8pmOZtJQt5Wk2b8oP5mUuPvLPcsfzK+a9h6wkgwQFTxXv+FBrtrs6EK3pEsjS9hcH6Zh3TgULCl31syVF5UN37rQ6Z2hcOncsxaob2IXDUH3Tr3vmGx4/GEKLNgrPOo081nS4LxyMgVLKEk3/b72sdDh14GykhpYY5d6ll48kz1n/DysJqtrvjILY3cCLwASVW+5zsz/1vWXhvyYcNenXkyD6pkR5lt+sf62WJjmKkgPZNvwu5K38n5mibgYlmhm15ohye8GAcbyeVATNVp/tU7SiCYrm2jHcWc9epdrrD2u/iJTtxTJ1Nc+FIBGTWXOHO2B1Zxewp8fr1VY2SSxySwAKTYl1cr9926u4MqD3LTibOhPM2f4K58F8Z/DbGTTYyRs/ljMcJKhLlRk2Ql/raRK+Rk4v349GZHDOVIGf5/ZMUgk1K5SM3Rx44T7T9TPTagPz63l1pY2jnYcPJe593MAq0FFtDZ+IGgbZIF3eCF62Uv3Lweg/ovsjlvqNT5eAhi3v0/SL+Rh68oJs//I6H7CkEqZU13xAO9nGQtqUML+nCQ9iCgJf2eW5ozBUJAg2GeIWQrRFs3wW4b0pB3QvC1CxIjAOzVjDerBUIOrNMQpFEov+UBLvcM/+ti5hvW01e2THdcjbTSqrzJ2WtgpHF3yrh1Mlle7FZm1EDNexlKIGW8FBRo5h1N48/V07y1H7nvWAIAoqDP66u3oZqh94XxPbZt4a0qf1BYh9Je72T2Ke9Vb510tDx6OtgdZHxfk2eesvGn6odTxc+B6DFjel80ew4dd60wxYHwRCP4tfiRJ94ZzvRGLcn/f/wAgLOV/zd8/boFH63B3I3iiLpPkb8FqF066b/+XoFsK/C+BbvDB1MMHlEG2AUOnccNLUwY9M3wrvFqzGn22pJJaZU/Spi7rVFPMr+CRHueMc9UeqP/asNk8bFOh9WHvr+GzwGlPX4+GE1F//U9QSwMEFAACAAgAamGeS3Br3rpLAAAAagAAABsAAAB1bml2ZXJzYWwvdW5pdmVyc2FsLnBuZy54bWyzsa/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/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+/sCAACwCAAAFAAAAAAAAAABAAAAAAC9EQAAdW5pdmVyc2FsL3BsYXllci54bWxQSwECAAAUAAIACABpYZ5LsIcj9GwBAAD3AgAAKQAAAAAAAAABAAAAAADqFAAAdW5pdmVyc2FsL3NraW5fY3VzdG9taXphdGlvbl9zZXR0aW5ncy54bWxQSwECAAAUAAIACABqYZ5LJOD/F8QMAABjGQAAFwAAAAAAAAAAAAAAAACdFgAAdW5pdmVyc2FsL3VuaXZlcnNhbC5wbmdQSwECAAAUAAIACABqYZ5LcGveuksAAABqAAAAGwAAAAAAAAABAAAAAACWIwAAdW5pdmVyc2FsL3VuaXZlcnNhbC5wbmcueG1sUEsFBgAAAAALAAsASQMAABokAAAAAA=="/>
  <p:tag name="ISPRING_PRESENTATION_TITLE" val="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自定义 25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439</TotalTime>
  <Words>805</Words>
  <Application>Microsoft Office PowerPoint</Application>
  <PresentationFormat>Widescreen</PresentationFormat>
  <Paragraphs>107</Paragraphs>
  <Slides>13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等线</vt:lpstr>
      <vt:lpstr>微软雅黑</vt:lpstr>
      <vt:lpstr>Arial</vt:lpstr>
      <vt:lpstr>Calibri</vt:lpstr>
      <vt:lpstr>Times New Roman</vt:lpstr>
      <vt:lpstr>UTM A&amp;S Heartbeat</vt:lpstr>
      <vt:lpstr>UTM Beautiful Caps</vt:lpstr>
      <vt:lpstr>字魂36号-正文宋楷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</dc:title>
  <dc:creator>WIN7</dc:creator>
  <cp:lastModifiedBy>Le Hong Linh</cp:lastModifiedBy>
  <cp:revision>148</cp:revision>
  <dcterms:created xsi:type="dcterms:W3CDTF">2017-08-18T03:02:00Z</dcterms:created>
  <dcterms:modified xsi:type="dcterms:W3CDTF">2022-09-28T01:51:18Z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