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xml" ContentType="application/vnd.openxmlformats-officedocument.presentationml.notesSlide+xml"/>
  <Override PartName="/ppt/tags/tag61.xml" ContentType="application/vnd.openxmlformats-officedocument.presentationml.tags+xml"/>
  <Override PartName="/ppt/notesSlides/notesSlide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8" r:id="rId4"/>
    <p:sldMasterId id="2147483700" r:id="rId5"/>
  </p:sldMasterIdLst>
  <p:notesMasterIdLst>
    <p:notesMasterId r:id="rId36"/>
  </p:notesMasterIdLst>
  <p:sldIdLst>
    <p:sldId id="360" r:id="rId6"/>
    <p:sldId id="350" r:id="rId7"/>
    <p:sldId id="256" r:id="rId8"/>
    <p:sldId id="257" r:id="rId9"/>
    <p:sldId id="351" r:id="rId10"/>
    <p:sldId id="259" r:id="rId11"/>
    <p:sldId id="260" r:id="rId12"/>
    <p:sldId id="313" r:id="rId13"/>
    <p:sldId id="310" r:id="rId14"/>
    <p:sldId id="318" r:id="rId15"/>
    <p:sldId id="319" r:id="rId16"/>
    <p:sldId id="353" r:id="rId17"/>
    <p:sldId id="258" r:id="rId18"/>
    <p:sldId id="358" r:id="rId19"/>
    <p:sldId id="352" r:id="rId20"/>
    <p:sldId id="315" r:id="rId21"/>
    <p:sldId id="354" r:id="rId22"/>
    <p:sldId id="328" r:id="rId23"/>
    <p:sldId id="355" r:id="rId24"/>
    <p:sldId id="329" r:id="rId25"/>
    <p:sldId id="349" r:id="rId26"/>
    <p:sldId id="333" r:id="rId27"/>
    <p:sldId id="334" r:id="rId28"/>
    <p:sldId id="337" r:id="rId29"/>
    <p:sldId id="356" r:id="rId30"/>
    <p:sldId id="357" r:id="rId31"/>
    <p:sldId id="265" r:id="rId32"/>
    <p:sldId id="330" r:id="rId33"/>
    <p:sldId id="359" r:id="rId34"/>
    <p:sldId id="34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75"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8E5C0-AFEC-4E68-A020-553E7B90BE64}"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0B0D3-91CD-461F-A8F9-EF88A85E3896}" type="slidenum">
              <a:rPr lang="en-US" smtClean="0"/>
              <a:t>‹#›</a:t>
            </a:fld>
            <a:endParaRPr lang="en-US"/>
          </a:p>
        </p:txBody>
      </p:sp>
    </p:spTree>
    <p:extLst>
      <p:ext uri="{BB962C8B-B14F-4D97-AF65-F5344CB8AC3E}">
        <p14:creationId xmlns:p14="http://schemas.microsoft.com/office/powerpoint/2010/main" val="113619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a81bce59aa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a81bce59aa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78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5.xml"/><Relationship Id="rId5" Type="http://schemas.openxmlformats.org/officeDocument/2006/relationships/tags" Target="../tags/tag6.xml"/><Relationship Id="rId4"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5.xml"/><Relationship Id="rId5" Type="http://schemas.openxmlformats.org/officeDocument/2006/relationships/tags" Target="../tags/tag11.xml"/><Relationship Id="rId4" Type="http://schemas.openxmlformats.org/officeDocument/2006/relationships/tags" Target="../tags/tag1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5.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5.xml"/><Relationship Id="rId4" Type="http://schemas.openxmlformats.org/officeDocument/2006/relationships/tags" Target="../tags/tag3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5.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5.xml"/><Relationship Id="rId5" Type="http://schemas.openxmlformats.org/officeDocument/2006/relationships/tags" Target="../tags/tag48.xml"/><Relationship Id="rId4"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5.xml"/><Relationship Id="rId4" Type="http://schemas.openxmlformats.org/officeDocument/2006/relationships/tags" Target="../tags/tag5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5.xml"/><Relationship Id="rId5" Type="http://schemas.openxmlformats.org/officeDocument/2006/relationships/tags" Target="../tags/tag57.xml"/><Relationship Id="rId4" Type="http://schemas.openxmlformats.org/officeDocument/2006/relationships/tags" Target="../tags/tag5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7461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3009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6953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2023/10/16</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371087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2023/10/16</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382597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2023/10/16</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498004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2023/10/16</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56747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2023/10/16</a:t>
            </a:fld>
            <a:endParaRPr lang="zh-CN" altLang="en-US" kern="1200">
              <a:solidFill>
                <a:prstClr val="black">
                  <a:tint val="75000"/>
                </a:prstClr>
              </a:solidFill>
              <a:latin typeface="Calibri"/>
              <a:ea typeface="微软雅黑" panose="020B0503020204020204" pitchFamily="34" charset="-122"/>
            </a:endParaRPr>
          </a:p>
        </p:txBody>
      </p:sp>
      <p:sp>
        <p:nvSpPr>
          <p:cNvPr id="8" name="Footer Placeholder 7"/>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9" name="Slide Number Placeholder 8"/>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9656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2023/10/16</a:t>
            </a:fld>
            <a:endParaRPr lang="zh-CN" altLang="en-US" kern="1200">
              <a:solidFill>
                <a:prstClr val="black">
                  <a:tint val="75000"/>
                </a:prstClr>
              </a:solidFill>
              <a:latin typeface="Calibri"/>
              <a:ea typeface="微软雅黑" panose="020B0503020204020204" pitchFamily="34" charset="-122"/>
            </a:endParaRPr>
          </a:p>
        </p:txBody>
      </p:sp>
      <p:sp>
        <p:nvSpPr>
          <p:cNvPr id="4" name="Footer Placeholder 3"/>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5" name="Slide Number Placeholder 4"/>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86971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2023/10/16</a:t>
            </a:fld>
            <a:endParaRPr lang="zh-CN" altLang="en-US" kern="1200">
              <a:solidFill>
                <a:prstClr val="black">
                  <a:tint val="75000"/>
                </a:prstClr>
              </a:solidFill>
              <a:latin typeface="Calibri"/>
              <a:ea typeface="微软雅黑" panose="020B0503020204020204" pitchFamily="34" charset="-122"/>
            </a:endParaRPr>
          </a:p>
        </p:txBody>
      </p:sp>
      <p:sp>
        <p:nvSpPr>
          <p:cNvPr id="3" name="Footer Placeholder 2"/>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4" name="Slide Number Placeholder 3"/>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151322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2023/10/16</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4166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9532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2023/10/16</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638551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2023/10/16</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487000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2023/10/16</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946625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0"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3788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960000" y="1762067"/>
            <a:ext cx="4456400" cy="1487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3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8" name="Google Shape;308;p9"/>
          <p:cNvSpPr txBox="1">
            <a:spLocks noGrp="1"/>
          </p:cNvSpPr>
          <p:nvPr>
            <p:ph type="subTitle" idx="1"/>
          </p:nvPr>
        </p:nvSpPr>
        <p:spPr>
          <a:xfrm>
            <a:off x="960000" y="3365917"/>
            <a:ext cx="4945600" cy="17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9" name="Google Shape;309;p9"/>
          <p:cNvGrpSpPr/>
          <p:nvPr/>
        </p:nvGrpSpPr>
        <p:grpSpPr>
          <a:xfrm>
            <a:off x="-1686676" y="-2957188"/>
            <a:ext cx="5293347" cy="4750991"/>
            <a:chOff x="-1265007" y="-2217891"/>
            <a:chExt cx="3970010" cy="3563243"/>
          </a:xfrm>
        </p:grpSpPr>
        <p:sp>
          <p:nvSpPr>
            <p:cNvPr id="310" name="Google Shape;310;p9"/>
            <p:cNvSpPr/>
            <p:nvPr/>
          </p:nvSpPr>
          <p:spPr>
            <a:xfrm rot="8557240" flipH="1">
              <a:off x="-1165805" y="-123760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1" name="Google Shape;311;p9"/>
            <p:cNvGrpSpPr/>
            <p:nvPr/>
          </p:nvGrpSpPr>
          <p:grpSpPr>
            <a:xfrm rot="10285502" flipH="1">
              <a:off x="-116652" y="70515"/>
              <a:ext cx="1604775" cy="724527"/>
              <a:chOff x="1246399" y="4061320"/>
              <a:chExt cx="1604810" cy="724543"/>
            </a:xfrm>
          </p:grpSpPr>
          <p:sp>
            <p:nvSpPr>
              <p:cNvPr id="312" name="Google Shape;312;p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3" name="Google Shape;313;p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4" name="Google Shape;314;p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5" name="Google Shape;315;p9"/>
              <p:cNvGrpSpPr/>
              <p:nvPr/>
            </p:nvGrpSpPr>
            <p:grpSpPr>
              <a:xfrm>
                <a:off x="1314809" y="4061320"/>
                <a:ext cx="1536401" cy="724543"/>
                <a:chOff x="1314809" y="4061320"/>
                <a:chExt cx="1536401" cy="724543"/>
              </a:xfrm>
            </p:grpSpPr>
            <p:sp>
              <p:nvSpPr>
                <p:cNvPr id="316" name="Google Shape;316;p9"/>
                <p:cNvSpPr/>
                <p:nvPr/>
              </p:nvSpPr>
              <p:spPr>
                <a:xfrm>
                  <a:off x="1936278" y="4683429"/>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7" name="Google Shape;317;p9"/>
                <p:cNvSpPr/>
                <p:nvPr/>
              </p:nvSpPr>
              <p:spPr>
                <a:xfrm>
                  <a:off x="1787606" y="4766407"/>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8" name="Google Shape;318;p9"/>
                <p:cNvSpPr/>
                <p:nvPr/>
              </p:nvSpPr>
              <p:spPr>
                <a:xfrm>
                  <a:off x="2055149" y="4412659"/>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9" name="Google Shape;319;p9"/>
                <p:cNvSpPr/>
                <p:nvPr/>
              </p:nvSpPr>
              <p:spPr>
                <a:xfrm>
                  <a:off x="1519347" y="4097662"/>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0" name="Google Shape;320;p9"/>
                <p:cNvSpPr/>
                <p:nvPr/>
              </p:nvSpPr>
              <p:spPr>
                <a:xfrm>
                  <a:off x="2061881" y="4370365"/>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1" name="Google Shape;321;p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2" name="Google Shape;322;p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3" name="Google Shape;323;p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4" name="Google Shape;324;p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5" name="Google Shape;325;p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6" name="Google Shape;326;p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7" name="Google Shape;327;p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8" name="Google Shape;328;p9"/>
                <p:cNvSpPr/>
                <p:nvPr/>
              </p:nvSpPr>
              <p:spPr>
                <a:xfrm>
                  <a:off x="1815612" y="4536929"/>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9" name="Google Shape;329;p9"/>
                <p:cNvSpPr/>
                <p:nvPr/>
              </p:nvSpPr>
              <p:spPr>
                <a:xfrm>
                  <a:off x="1793533" y="4505122"/>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0" name="Google Shape;330;p9"/>
                <p:cNvSpPr/>
                <p:nvPr/>
              </p:nvSpPr>
              <p:spPr>
                <a:xfrm>
                  <a:off x="2369943" y="4674833"/>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1" name="Google Shape;331;p9"/>
                <p:cNvSpPr/>
                <p:nvPr/>
              </p:nvSpPr>
              <p:spPr>
                <a:xfrm>
                  <a:off x="2297733" y="4699084"/>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2" name="Google Shape;332;p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spTree>
    <p:extLst>
      <p:ext uri="{BB962C8B-B14F-4D97-AF65-F5344CB8AC3E}">
        <p14:creationId xmlns:p14="http://schemas.microsoft.com/office/powerpoint/2010/main" val="36321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extLst>
      <p:ext uri="{BB962C8B-B14F-4D97-AF65-F5344CB8AC3E}">
        <p14:creationId xmlns:p14="http://schemas.microsoft.com/office/powerpoint/2010/main" val="2075934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DEBB9A-9498-4E25-A01C-5061210C8FE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309118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55446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DEBB9A-9498-4E25-A01C-5061210C8FE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543869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DEBB9A-9498-4E25-A01C-5061210C8FEC}"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63442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2520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DEBB9A-9498-4E25-A01C-5061210C8FEC}"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754243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DEBB9A-9498-4E25-A01C-5061210C8FEC}"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952045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EBB9A-9498-4E25-A01C-5061210C8FEC}" type="datetimeFigureOut">
              <a:rPr lang="en-US" smtClean="0"/>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707949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58880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64926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516379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707955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59418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57576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12250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5052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91465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3654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70035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23950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2023/10/16</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79590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35533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5628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2023/10/16</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788994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1593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8241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0228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885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2023/10/16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9112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1.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xmlns=""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2023/10/16</a:t>
            </a:fld>
            <a:endParaRPr lang="zh-CN" altLang="en-US" kern="1200">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413012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077295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spTree>
    <p:extLst>
      <p:ext uri="{BB962C8B-B14F-4D97-AF65-F5344CB8AC3E}">
        <p14:creationId xmlns:p14="http://schemas.microsoft.com/office/powerpoint/2010/main" val="381993878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DDEBB9A-9498-4E25-A01C-5061210C8FEC}" type="datetimeFigureOut">
              <a:rPr lang="en-US" smtClean="0"/>
              <a:t>10/16/2023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A8957D-255D-4476-996D-FB121D009CFF}" type="slidenum">
              <a:rPr lang="en-US" smtClean="0"/>
              <a:t>‹#›</a:t>
            </a:fld>
            <a:endParaRPr lang="en-US"/>
          </a:p>
        </p:txBody>
      </p:sp>
    </p:spTree>
    <p:extLst>
      <p:ext uri="{BB962C8B-B14F-4D97-AF65-F5344CB8AC3E}">
        <p14:creationId xmlns:p14="http://schemas.microsoft.com/office/powerpoint/2010/main" val="38047792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41584932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59.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9.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xml"/><Relationship Id="rId7" Type="http://schemas.openxmlformats.org/officeDocument/2006/relationships/image" Target="../media/image37.png"/><Relationship Id="rId2" Type="http://schemas.openxmlformats.org/officeDocument/2006/relationships/slideLayout" Target="../slideLayouts/slideLayout24.xml"/><Relationship Id="rId1" Type="http://schemas.openxmlformats.org/officeDocument/2006/relationships/tags" Target="../tags/tag6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9.jpg"/><Relationship Id="rId1" Type="http://schemas.openxmlformats.org/officeDocument/2006/relationships/slideLayout" Target="../slideLayouts/slideLayout7.xml"/><Relationship Id="rId5" Type="http://schemas.openxmlformats.org/officeDocument/2006/relationships/image" Target="../media/image40.png"/><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2.jpe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61.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gif"/><Relationship Id="rId7" Type="http://schemas.openxmlformats.org/officeDocument/2006/relationships/image" Target="../media/image13.gif"/><Relationship Id="rId2" Type="http://schemas.openxmlformats.org/officeDocument/2006/relationships/image" Target="../media/image8.gif"/><Relationship Id="rId1" Type="http://schemas.openxmlformats.org/officeDocument/2006/relationships/slideLayout" Target="../slideLayouts/slideLayout26.xml"/><Relationship Id="rId6" Type="http://schemas.openxmlformats.org/officeDocument/2006/relationships/image" Target="../media/image12.gif"/><Relationship Id="rId5" Type="http://schemas.openxmlformats.org/officeDocument/2006/relationships/image" Target="../media/image11.gif"/><Relationship Id="rId10" Type="http://schemas.openxmlformats.org/officeDocument/2006/relationships/image" Target="../media/image16.png"/><Relationship Id="rId4" Type="http://schemas.openxmlformats.org/officeDocument/2006/relationships/image" Target="../media/image10.gif"/><Relationship Id="rId9" Type="http://schemas.openxmlformats.org/officeDocument/2006/relationships/image" Target="../media/image15.gif"/></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8" Type="http://schemas.openxmlformats.org/officeDocument/2006/relationships/image" Target="../media/image14.gif"/><Relationship Id="rId13" Type="http://schemas.openxmlformats.org/officeDocument/2006/relationships/image" Target="../media/image20.gif"/><Relationship Id="rId3" Type="http://schemas.openxmlformats.org/officeDocument/2006/relationships/slide" Target="slide5.xml"/><Relationship Id="rId7" Type="http://schemas.openxmlformats.org/officeDocument/2006/relationships/slide" Target="slide7.xml"/><Relationship Id="rId12" Type="http://schemas.microsoft.com/office/2007/relationships/hdphoto" Target="../media/hdphoto2.wdp"/><Relationship Id="rId2" Type="http://schemas.openxmlformats.org/officeDocument/2006/relationships/image" Target="../media/image17.jpg"/><Relationship Id="rId1" Type="http://schemas.openxmlformats.org/officeDocument/2006/relationships/slideLayout" Target="../slideLayouts/slideLayout27.xml"/><Relationship Id="rId6" Type="http://schemas.openxmlformats.org/officeDocument/2006/relationships/image" Target="../media/image13.gif"/><Relationship Id="rId11" Type="http://schemas.openxmlformats.org/officeDocument/2006/relationships/image" Target="../media/image19.png"/><Relationship Id="rId5" Type="http://schemas.openxmlformats.org/officeDocument/2006/relationships/slide" Target="slide6.xml"/><Relationship Id="rId15" Type="http://schemas.openxmlformats.org/officeDocument/2006/relationships/slide" Target="slide8.xml"/><Relationship Id="rId10" Type="http://schemas.microsoft.com/office/2007/relationships/hdphoto" Target="../media/hdphoto1.wdp"/><Relationship Id="rId4" Type="http://schemas.openxmlformats.org/officeDocument/2006/relationships/image" Target="../media/image10.gif"/><Relationship Id="rId9" Type="http://schemas.openxmlformats.org/officeDocument/2006/relationships/image" Target="../media/image18.png"/><Relationship Id="rId14" Type="http://schemas.openxmlformats.org/officeDocument/2006/relationships/image" Target="../media/image21.gif"/></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 Target="slide4.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 Target="slide4.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jpeg"/><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 xmlns:a16="http://schemas.microsoft.com/office/drawing/2014/main" id="{0846D8D6-ED81-4F56-8DAC-2E8FC85A3AB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8"/>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2"/>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1"/>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DD477B5F-D95F-4CBA-8D96-181E3CDCC1A3}"/>
              </a:ext>
            </a:extLst>
          </p:cNvPr>
          <p:cNvSpPr/>
          <p:nvPr/>
        </p:nvSpPr>
        <p:spPr>
          <a:xfrm>
            <a:off x="2096560" y="3241254"/>
            <a:ext cx="7715251" cy="29241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 xmlns:a16="http://schemas.microsoft.com/office/drawing/2014/main" id="{72EC1933-48CA-4E8F-85C1-E9F521588E2F}"/>
              </a:ext>
            </a:extLst>
          </p:cNvPr>
          <p:cNvSpPr/>
          <p:nvPr/>
        </p:nvSpPr>
        <p:spPr>
          <a:xfrm>
            <a:off x="2677447" y="5026026"/>
            <a:ext cx="7382150" cy="1107996"/>
          </a:xfrm>
          <a:prstGeom prst="rect">
            <a:avLst/>
          </a:prstGeom>
          <a:noFill/>
        </p:spPr>
        <p:txBody>
          <a:bodyPr wrap="none" lIns="91440" tIns="45720" rIns="91440" bIns="45720">
            <a:spAutoFit/>
          </a:bodyPr>
          <a:lstStyle/>
          <a:p>
            <a:pPr algn="ctr">
              <a:defRPr/>
            </a:pPr>
            <a:r>
              <a:rPr lang="en-US"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6600" b="1"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 VIỆT</a:t>
            </a:r>
            <a:endParaRPr lang="vi-VN"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7957845"/>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xmlns=""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28185"/>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111750" y="2038991"/>
            <a:ext cx="5968501" cy="2780017"/>
          </a:xfrm>
          <a:prstGeom prst="rect">
            <a:avLst/>
          </a:prstGeom>
        </p:spPr>
      </p:pic>
    </p:spTree>
    <p:custDataLst>
      <p:tags r:id="rId1"/>
    </p:custDataLst>
    <p:extLst>
      <p:ext uri="{BB962C8B-B14F-4D97-AF65-F5344CB8AC3E}">
        <p14:creationId xmlns:p14="http://schemas.microsoft.com/office/powerpoint/2010/main" val="3050339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4928172" y="4639545"/>
            <a:ext cx="2517320" cy="182719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3" name="TextBox 28"/>
          <p:cNvSpPr txBox="1"/>
          <p:nvPr/>
        </p:nvSpPr>
        <p:spPr>
          <a:xfrm>
            <a:off x="8625840" y="2201640"/>
            <a:ext cx="2884288" cy="182719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4" name="TextBox 28"/>
          <p:cNvSpPr txBox="1"/>
          <p:nvPr/>
        </p:nvSpPr>
        <p:spPr>
          <a:xfrm>
            <a:off x="1014175" y="2090833"/>
            <a:ext cx="2619859" cy="182719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DÒ</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890269" y="1038864"/>
            <a:ext cx="2440218" cy="2989969"/>
          </a:xfrm>
          <a:prstGeom prst="rect">
            <a:avLst/>
          </a:prstGeom>
        </p:spPr>
      </p:pic>
      <p:pic>
        <p:nvPicPr>
          <p:cNvPr id="6"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9808" flipV="1">
            <a:off x="5753001" y="3807051"/>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679913" y="24223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98599" y="580814"/>
            <a:ext cx="187743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mẫu</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10" name="Picture 9"/>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557078" y="580814"/>
            <a:ext cx="534980" cy="597187"/>
          </a:xfrm>
          <a:prstGeom prst="rect">
            <a:avLst/>
          </a:prstGeom>
        </p:spPr>
      </p:pic>
    </p:spTree>
    <p:extLst>
      <p:ext uri="{BB962C8B-B14F-4D97-AF65-F5344CB8AC3E}">
        <p14:creationId xmlns:p14="http://schemas.microsoft.com/office/powerpoint/2010/main" val="4020869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75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ppt_w*0.7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animEffect transition="in" filter="fade">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7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Effect transition="in" filter="fade">
                                      <p:cBhvr>
                                        <p:cTn id="27" dur="500"/>
                                        <p:tgtEl>
                                          <p:spTgt spid="4"/>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xmlns=""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xmlns=""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xmlns=""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201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445"/>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68186" y="-215231"/>
            <a:ext cx="1206536" cy="957091"/>
          </a:xfrm>
          <a:prstGeom prst="rect">
            <a:avLst/>
          </a:prstGeom>
        </p:spPr>
      </p:pic>
      <p:pic>
        <p:nvPicPr>
          <p:cNvPr id="69" name="图片 3" descr="图片包含 室内, 物体&#10;&#10;描述已自动生成">
            <a:extLst>
              <a:ext uri="{FF2B5EF4-FFF2-40B4-BE49-F238E27FC236}">
                <a16:creationId xmlns:a16="http://schemas.microsoft.com/office/drawing/2014/main" xmlns="" id="{6DC25749-965D-4776-94DB-A164128D0A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73" name="PA_图片 3">
            <a:extLst>
              <a:ext uri="{FF2B5EF4-FFF2-40B4-BE49-F238E27FC236}">
                <a16:creationId xmlns:a16="http://schemas.microsoft.com/office/drawing/2014/main" xmlns="" id="{56682858-313A-4E15-A3CD-50FFF4CB6CA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74" name="图片 8">
            <a:extLst>
              <a:ext uri="{FF2B5EF4-FFF2-40B4-BE49-F238E27FC236}">
                <a16:creationId xmlns:a16="http://schemas.microsoft.com/office/drawing/2014/main" xmlns="" id="{DB949FC3-D051-49FC-A278-6754C716AD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5" name="Rounded Rectangle 6">
            <a:extLst>
              <a:ext uri="{FF2B5EF4-FFF2-40B4-BE49-F238E27FC236}">
                <a16:creationId xmlns:a16="http://schemas.microsoft.com/office/drawing/2014/main" xmlns="" id="{DE06ADFE-2191-422F-A3B1-F69B00EF2C47}"/>
              </a:ext>
            </a:extLst>
          </p:cNvPr>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6" name="TextBox 75">
            <a:extLst>
              <a:ext uri="{FF2B5EF4-FFF2-40B4-BE49-F238E27FC236}">
                <a16:creationId xmlns:a16="http://schemas.microsoft.com/office/drawing/2014/main" xmlns="" id="{9F5BFF51-1ECD-414B-9C4B-F49C744963D0}"/>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7" name="TextBox 76">
            <a:extLst>
              <a:ext uri="{FF2B5EF4-FFF2-40B4-BE49-F238E27FC236}">
                <a16:creationId xmlns:a16="http://schemas.microsoft.com/office/drawing/2014/main" xmlns="" id="{A47E149F-CE6C-455D-83A1-AE6233BC2786}"/>
              </a:ext>
            </a:extLst>
          </p:cNvPr>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lượn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TextBox 77">
            <a:extLst>
              <a:ext uri="{FF2B5EF4-FFF2-40B4-BE49-F238E27FC236}">
                <a16:creationId xmlns:a16="http://schemas.microsoft.com/office/drawing/2014/main" xmlns="" id="{D4835428-9272-4CCD-8552-E5E1E8713333}"/>
              </a:ext>
            </a:extLst>
          </p:cNvPr>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vỗ</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Shape&#10;&#10;Description automatically generated with medium confidence">
            <a:extLst>
              <a:ext uri="{FF2B5EF4-FFF2-40B4-BE49-F238E27FC236}">
                <a16:creationId xmlns:a16="http://schemas.microsoft.com/office/drawing/2014/main" xmlns="" id="{2933446F-051C-44CB-9CB2-60FD3F994A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49223" y="5115223"/>
            <a:ext cx="1742777" cy="17427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circle(in)">
                                      <p:cBhvr>
                                        <p:cTn id="14" dur="2000"/>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circle(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circle(in)">
                                      <p:cBhvr>
                                        <p:cTn id="24"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p:bldP spid="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xmlns=""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xmlns=""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tờ</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trắng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Thoắt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Chiếc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thuyền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tờ</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đỏ</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Mềm</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mại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phô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tia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nắng</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tỏa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a16="http://schemas.microsoft.com/office/drawing/2014/main" xmlns="" id="{7227ACB6-8CDD-4EC2-83C4-27076395D8BF}"/>
              </a:ext>
            </a:extLst>
          </p:cNvPr>
          <p:cNvSpPr txBox="1"/>
          <p:nvPr/>
        </p:nvSpPr>
        <p:spPr>
          <a:xfrm>
            <a:off x="5715000" y="1030486"/>
            <a:ext cx="4886325" cy="5693866"/>
          </a:xfrm>
          <a:prstGeom prst="rect">
            <a:avLst/>
          </a:prstGeom>
          <a:noFill/>
        </p:spPr>
        <p:txBody>
          <a:bodyPr wrap="square" rtlCol="0">
            <a:spAutoFit/>
          </a:bodyPr>
          <a:lstStyle/>
          <a:p>
            <a:pPr lvl="0">
              <a:defRPr/>
            </a:pPr>
            <a:r>
              <a:rPr lang="vi-VN"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Thêm tờ xanh nữa</a:t>
            </a:r>
          </a:p>
          <a:p>
            <a:pPr lvl="0">
              <a:defRPr/>
            </a:pPr>
            <a:r>
              <a:rPr lang="vi-VN"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Cô cắt rất nhanh</a:t>
            </a:r>
          </a:p>
          <a:p>
            <a:pPr lvl="0">
              <a:defRPr/>
            </a:pPr>
            <a:r>
              <a:rPr lang="vi-VN"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Mặt nước dập dềnh</a:t>
            </a:r>
          </a:p>
          <a:p>
            <a:pPr lvl="0">
              <a:defRPr/>
            </a:pPr>
            <a:r>
              <a:rPr lang="vi-VN"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r>
            <a:b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b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bao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điều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Nguyễn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Trọng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Hoàn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ounded Rectangle 65">
            <a:extLst>
              <a:ext uri="{FF2B5EF4-FFF2-40B4-BE49-F238E27FC236}">
                <a16:creationId xmlns:a16="http://schemas.microsoft.com/office/drawing/2014/main" xmlns="" id="{3341D2F7-4AA5-4974-85A8-55E08606566E}"/>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Ngắt</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nhịp</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thơ</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cxnSp>
        <p:nvCxnSpPr>
          <p:cNvPr id="3" name="Straight Connector 2">
            <a:extLst>
              <a:ext uri="{FF2B5EF4-FFF2-40B4-BE49-F238E27FC236}">
                <a16:creationId xmlns:a16="http://schemas.microsoft.com/office/drawing/2014/main" xmlns="" id="{F44DDDEE-6612-4D50-A57B-DB12B56C8DEA}"/>
              </a:ext>
            </a:extLst>
          </p:cNvPr>
          <p:cNvCxnSpPr/>
          <p:nvPr/>
        </p:nvCxnSpPr>
        <p:spPr>
          <a:xfrm flipH="1">
            <a:off x="1885674" y="10304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49425406-25B9-4654-AD58-882D1CF75110}"/>
              </a:ext>
            </a:extLst>
          </p:cNvPr>
          <p:cNvCxnSpPr/>
          <p:nvPr/>
        </p:nvCxnSpPr>
        <p:spPr>
          <a:xfrm flipH="1">
            <a:off x="2038075"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887D81B3-C86D-4393-AB9C-5CCC275B5109}"/>
              </a:ext>
            </a:extLst>
          </p:cNvPr>
          <p:cNvCxnSpPr/>
          <p:nvPr/>
        </p:nvCxnSpPr>
        <p:spPr>
          <a:xfrm flipH="1">
            <a:off x="2295250" y="185880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A4A38216-BDC5-4643-B318-335144E6C787}"/>
              </a:ext>
            </a:extLst>
          </p:cNvPr>
          <p:cNvCxnSpPr/>
          <p:nvPr/>
        </p:nvCxnSpPr>
        <p:spPr>
          <a:xfrm flipH="1">
            <a:off x="1890437" y="313434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145D0609-26F0-439F-9DF0-D7B79A18383F}"/>
              </a:ext>
            </a:extLst>
          </p:cNvPr>
          <p:cNvCxnSpPr/>
          <p:nvPr/>
        </p:nvCxnSpPr>
        <p:spPr>
          <a:xfrm flipH="1">
            <a:off x="2361925"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079230C1-5BDF-4B68-85E8-0AA27483C42D}"/>
              </a:ext>
            </a:extLst>
          </p:cNvPr>
          <p:cNvCxnSpPr/>
          <p:nvPr/>
        </p:nvCxnSpPr>
        <p:spPr>
          <a:xfrm flipH="1">
            <a:off x="2071412" y="399159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64F03ADA-0658-4383-A203-670A4018710A}"/>
              </a:ext>
            </a:extLst>
          </p:cNvPr>
          <p:cNvCxnSpPr/>
          <p:nvPr/>
        </p:nvCxnSpPr>
        <p:spPr>
          <a:xfrm flipH="1">
            <a:off x="3087929" y="448052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D40DD926-BDBF-472E-9468-EE392C916DF4}"/>
              </a:ext>
            </a:extLst>
          </p:cNvPr>
          <p:cNvCxnSpPr/>
          <p:nvPr/>
        </p:nvCxnSpPr>
        <p:spPr>
          <a:xfrm flipH="1">
            <a:off x="6671709" y="102032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419F7F7-382A-4CE7-810E-B4E61F240267}"/>
              </a:ext>
            </a:extLst>
          </p:cNvPr>
          <p:cNvCxnSpPr/>
          <p:nvPr/>
        </p:nvCxnSpPr>
        <p:spPr>
          <a:xfrm flipH="1">
            <a:off x="6771999"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3D58BD55-F34A-40F4-B162-1F0FC26C2490}"/>
              </a:ext>
            </a:extLst>
          </p:cNvPr>
          <p:cNvCxnSpPr/>
          <p:nvPr/>
        </p:nvCxnSpPr>
        <p:spPr>
          <a:xfrm flipH="1">
            <a:off x="7214912" y="1864435"/>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6ED16D93-7D1D-44C4-B404-625E74A27230}"/>
              </a:ext>
            </a:extLst>
          </p:cNvPr>
          <p:cNvCxnSpPr/>
          <p:nvPr/>
        </p:nvCxnSpPr>
        <p:spPr>
          <a:xfrm flipH="1">
            <a:off x="7910237" y="23002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A51B92DC-9D83-47FA-BB54-8DAA38AA062B}"/>
              </a:ext>
            </a:extLst>
          </p:cNvPr>
          <p:cNvCxnSpPr/>
          <p:nvPr/>
        </p:nvCxnSpPr>
        <p:spPr>
          <a:xfrm flipH="1">
            <a:off x="6453737" y="32146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53CFE282-ADFC-4956-B9FD-EAE955368B6F}"/>
              </a:ext>
            </a:extLst>
          </p:cNvPr>
          <p:cNvCxnSpPr/>
          <p:nvPr/>
        </p:nvCxnSpPr>
        <p:spPr>
          <a:xfrm flipH="1">
            <a:off x="7281587"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4BC34C4-C722-47E9-A5A1-0B5ADB6EB501}"/>
              </a:ext>
            </a:extLst>
          </p:cNvPr>
          <p:cNvCxnSpPr/>
          <p:nvPr/>
        </p:nvCxnSpPr>
        <p:spPr>
          <a:xfrm flipH="1">
            <a:off x="7148237" y="40191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A51E593E-A7E9-405A-97D9-F14A8E93DFA1}"/>
              </a:ext>
            </a:extLst>
          </p:cNvPr>
          <p:cNvCxnSpPr/>
          <p:nvPr/>
        </p:nvCxnSpPr>
        <p:spPr>
          <a:xfrm flipH="1">
            <a:off x="6692097" y="442022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A033026C-C567-4057-AC75-0079E77FCE38}"/>
              </a:ext>
            </a:extLst>
          </p:cNvPr>
          <p:cNvCxnSpPr/>
          <p:nvPr/>
        </p:nvCxnSpPr>
        <p:spPr>
          <a:xfrm flipH="1">
            <a:off x="7042298" y="522778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9D3F67EB-835E-4C21-B628-490C1E941A82}"/>
              </a:ext>
            </a:extLst>
          </p:cNvPr>
          <p:cNvCxnSpPr/>
          <p:nvPr/>
        </p:nvCxnSpPr>
        <p:spPr>
          <a:xfrm flipH="1">
            <a:off x="6165998" y="580312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4232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down)">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down)">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down)">
                                      <p:cBhvr>
                                        <p:cTn id="9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xmlns=""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xmlns="" id="{DA9B2C6A-5A93-4183-B9A4-DE8A90436014}"/>
              </a:ext>
            </a:extLst>
          </p:cNvPr>
          <p:cNvSpPr txBox="1"/>
          <p:nvPr/>
        </p:nvSpPr>
        <p:spPr>
          <a:xfrm>
            <a:off x="1209675" y="1019175"/>
            <a:ext cx="4886325" cy="3970318"/>
          </a:xfrm>
          <a:prstGeom prst="rect">
            <a:avLst/>
          </a:prstGeom>
          <a:noFill/>
        </p:spPr>
        <p:txBody>
          <a:bodyPr wrap="square" rtlCol="0">
            <a:spAutoFit/>
          </a:bodyPr>
          <a:lstStyle/>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tờ</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giấy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trắng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gấp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Thoắt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Chiếc</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thuyền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xinh</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quá</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xmlns="" id="{7227ACB6-8CDD-4EC2-83C4-27076395D8BF}"/>
              </a:ext>
            </a:extLst>
          </p:cNvPr>
          <p:cNvSpPr txBox="1"/>
          <p:nvPr/>
        </p:nvSpPr>
        <p:spPr>
          <a:xfrm>
            <a:off x="5788085"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algn="l"/>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Như phép mầu nhiệm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Hiện trước mắt em: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Biển biếc bình minh</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 rào sóng vỗ…</a:t>
            </a:r>
          </a:p>
          <a:p>
            <a:pPr algn="just"/>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r>
            <a:b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Biết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bao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lạ</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Trọng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Hoàn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a16="http://schemas.microsoft.com/office/drawing/2014/main" xmlns=""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1</a:t>
            </a:r>
          </a:p>
        </p:txBody>
      </p:sp>
      <p:sp>
        <p:nvSpPr>
          <p:cNvPr id="24" name="Teardrop 23">
            <a:extLst>
              <a:ext uri="{FF2B5EF4-FFF2-40B4-BE49-F238E27FC236}">
                <a16:creationId xmlns:a16="http://schemas.microsoft.com/office/drawing/2014/main" xmlns=""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2</a:t>
            </a:r>
          </a:p>
        </p:txBody>
      </p:sp>
      <p:sp>
        <p:nvSpPr>
          <p:cNvPr id="25" name="Teardrop 24">
            <a:extLst>
              <a:ext uri="{FF2B5EF4-FFF2-40B4-BE49-F238E27FC236}">
                <a16:creationId xmlns:a16="http://schemas.microsoft.com/office/drawing/2014/main" xmlns=""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3</a:t>
            </a:r>
          </a:p>
        </p:txBody>
      </p:sp>
      <p:sp>
        <p:nvSpPr>
          <p:cNvPr id="26" name="Teardrop 25">
            <a:extLst>
              <a:ext uri="{FF2B5EF4-FFF2-40B4-BE49-F238E27FC236}">
                <a16:creationId xmlns:a16="http://schemas.microsoft.com/office/drawing/2014/main" xmlns=""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4</a:t>
            </a:r>
          </a:p>
        </p:txBody>
      </p:sp>
      <p:sp>
        <p:nvSpPr>
          <p:cNvPr id="27" name="Teardrop 26">
            <a:extLst>
              <a:ext uri="{FF2B5EF4-FFF2-40B4-BE49-F238E27FC236}">
                <a16:creationId xmlns:a16="http://schemas.microsoft.com/office/drawing/2014/main" xmlns="" id="{911D85CA-E1C9-4B3F-B8A8-73FE2672AA94}"/>
              </a:ext>
            </a:extLst>
          </p:cNvPr>
          <p:cNvSpPr/>
          <p:nvPr/>
        </p:nvSpPr>
        <p:spPr>
          <a:xfrm>
            <a:off x="5245770" y="524450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5</a:t>
            </a:r>
          </a:p>
        </p:txBody>
      </p:sp>
      <p:sp>
        <p:nvSpPr>
          <p:cNvPr id="28" name="Rounded Rectangle 65">
            <a:extLst>
              <a:ext uri="{FF2B5EF4-FFF2-40B4-BE49-F238E27FC236}">
                <a16:creationId xmlns:a16="http://schemas.microsoft.com/office/drawing/2014/main" xmlns=""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chia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đoạn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203293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500"/>
                                        <p:tgtEl>
                                          <p:spTgt spid="2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heckerboard(across)">
                                      <p:cBhvr>
                                        <p:cTn id="19" dur="500"/>
                                        <p:tgtEl>
                                          <p:spTgt spid="2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heckerboard(across)">
                                      <p:cBhvr>
                                        <p:cTn id="22" dur="500"/>
                                        <p:tgtEl>
                                          <p:spTgt spid="2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heckerboard(across)">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9494" y="505343"/>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nhóm</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sp>
        <p:nvSpPr>
          <p:cNvPr id="4" name="Rectangle 3"/>
          <p:cNvSpPr/>
          <p:nvPr/>
        </p:nvSpPr>
        <p:spPr>
          <a:xfrm>
            <a:off x="653503" y="1904930"/>
            <a:ext cx="5599812"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Yêu</a:t>
            </a:r>
            <a:r>
              <a:rPr kumimoji="0" lang="zh-CN" altLang="en-US" sz="3200" b="1"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1" i="0" u="none" strike="noStrike" kern="1200" cap="none" spc="0" normalizeH="0" baseline="0" noProof="0" dirty="0" err="1">
                <a:ln>
                  <a:noFill/>
                </a:ln>
                <a:solidFill>
                  <a:srgbClr val="00B050"/>
                </a:solidFill>
                <a:effectLst/>
                <a:uLnTx/>
                <a:uFillTx/>
                <a:latin typeface="Calibri"/>
                <a:cs typeface="Arial"/>
                <a:sym typeface="Arial"/>
              </a:rPr>
              <a:t>cầu</a:t>
            </a:r>
            <a:endParaRPr kumimoji="0" lang="zh-CN" altLang="en-US" sz="3200" b="1"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Phân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công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theo</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đoạn</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Tất</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cả</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thành</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viên</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đều</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đọc</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Giải</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nghĩa</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từ</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cùng</a:t>
            </a:r>
            <a:r>
              <a:rPr kumimoji="0" lang="zh-CN" altLang="en-US" sz="3200" b="0" i="0" u="none" strike="noStrike" kern="1200" cap="none" spc="0" normalizeH="0" baseline="0" noProof="0" dirty="0">
                <a:ln>
                  <a:noFill/>
                </a:ln>
                <a:solidFill>
                  <a:srgbClr val="00B050"/>
                </a:solidFill>
                <a:effectLst/>
                <a:uLnTx/>
                <a:uFillTx/>
                <a:latin typeface="Calibri"/>
                <a:cs typeface="Arial"/>
                <a:sym typeface="Arial"/>
              </a:rPr>
              <a:t> </a:t>
            </a:r>
            <a:r>
              <a:rPr kumimoji="0" lang="en-US" altLang="zh-CN" sz="3200" b="0" i="0" u="none" strike="noStrike" kern="1200" cap="none" spc="0" normalizeH="0" baseline="0" noProof="0" dirty="0" err="1">
                <a:ln>
                  <a:noFill/>
                </a:ln>
                <a:solidFill>
                  <a:srgbClr val="00B050"/>
                </a:solidFill>
                <a:effectLst/>
                <a:uLnTx/>
                <a:uFillTx/>
                <a:latin typeface="Calibri"/>
                <a:cs typeface="Arial"/>
                <a:sym typeface="Arial"/>
              </a:rPr>
              <a:t>nhau</a:t>
            </a:r>
            <a:endParaRPr kumimoji="0" lang="zh-CN" altLang="en-US" sz="3200" b="0" i="0" u="none" strike="noStrike" kern="1200" cap="none" spc="0" normalizeH="0" baseline="0" noProof="0" dirty="0">
              <a:ln>
                <a:noFill/>
              </a:ln>
              <a:solidFill>
                <a:srgbClr val="00B050"/>
              </a:solidFill>
              <a:effectLst/>
              <a:uLnTx/>
              <a:uFillTx/>
              <a:latin typeface="Calibri"/>
              <a:cs typeface="Arial"/>
              <a:sym typeface="Arial"/>
            </a:endParaRPr>
          </a:p>
        </p:txBody>
      </p:sp>
      <p:pic>
        <p:nvPicPr>
          <p:cNvPr id="6" name="Picture 5"/>
          <p:cNvPicPr>
            <a:picLocks noChangeAspect="1"/>
          </p:cNvPicPr>
          <p:nvPr/>
        </p:nvPicPr>
        <p:blipFill>
          <a:blip r:embed="rId2">
            <a:clrChange>
              <a:clrFrom>
                <a:srgbClr val="E0E0E0"/>
              </a:clrFrom>
              <a:clrTo>
                <a:srgbClr val="E0E0E0">
                  <a:alpha val="0"/>
                </a:srgbClr>
              </a:clrTo>
            </a:clrChange>
            <a:extLst>
              <a:ext uri="{28A0092B-C50C-407E-A947-70E740481C1C}">
                <a14:useLocalDpi xmlns:a14="http://schemas.microsoft.com/office/drawing/2010/main" val="0"/>
              </a:ext>
            </a:extLst>
          </a:blip>
          <a:stretch>
            <a:fillRect/>
          </a:stretch>
        </p:blipFill>
        <p:spPr>
          <a:xfrm>
            <a:off x="1119239" y="4688632"/>
            <a:ext cx="3629742" cy="1842094"/>
          </a:xfrm>
          <a:prstGeom prst="rect">
            <a:avLst/>
          </a:prstGeom>
        </p:spPr>
      </p:pic>
      <p:pic>
        <p:nvPicPr>
          <p:cNvPr id="8" name="Picture 7"/>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pic>
        <p:nvPicPr>
          <p:cNvPr id="5" name="Picture 4"/>
          <p:cNvPicPr>
            <a:picLocks noChangeAspect="1"/>
          </p:cNvPicPr>
          <p:nvPr/>
        </p:nvPicPr>
        <p:blipFill>
          <a:blip r:embed="rId5"/>
          <a:stretch>
            <a:fillRect/>
          </a:stretch>
        </p:blipFill>
        <p:spPr>
          <a:xfrm>
            <a:off x="6651256" y="1904930"/>
            <a:ext cx="4973402" cy="2502098"/>
          </a:xfrm>
          <a:prstGeom prst="rect">
            <a:avLst/>
          </a:prstGeom>
        </p:spPr>
      </p:pic>
    </p:spTree>
    <p:extLst>
      <p:ext uri="{BB962C8B-B14F-4D97-AF65-F5344CB8AC3E}">
        <p14:creationId xmlns:p14="http://schemas.microsoft.com/office/powerpoint/2010/main" val="453232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xmlns=""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xmlns="" id="{DA9B2C6A-5A93-4183-B9A4-DE8A90436014}"/>
              </a:ext>
            </a:extLst>
          </p:cNvPr>
          <p:cNvSpPr txBox="1"/>
          <p:nvPr/>
        </p:nvSpPr>
        <p:spPr>
          <a:xfrm>
            <a:off x="1209675" y="101917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xmlns="" id="{7227ACB6-8CDD-4EC2-83C4-27076395D8BF}"/>
              </a:ext>
            </a:extLst>
          </p:cNvPr>
          <p:cNvSpPr txBox="1"/>
          <p:nvPr/>
        </p:nvSpPr>
        <p:spPr>
          <a:xfrm>
            <a:off x="5714999"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a16="http://schemas.microsoft.com/office/drawing/2014/main" xmlns=""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24" name="Teardrop 23">
            <a:extLst>
              <a:ext uri="{FF2B5EF4-FFF2-40B4-BE49-F238E27FC236}">
                <a16:creationId xmlns:a16="http://schemas.microsoft.com/office/drawing/2014/main" xmlns=""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
        <p:nvSpPr>
          <p:cNvPr id="25" name="Teardrop 24">
            <a:extLst>
              <a:ext uri="{FF2B5EF4-FFF2-40B4-BE49-F238E27FC236}">
                <a16:creationId xmlns:a16="http://schemas.microsoft.com/office/drawing/2014/main" xmlns=""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
        <p:nvSpPr>
          <p:cNvPr id="26" name="Teardrop 25">
            <a:extLst>
              <a:ext uri="{FF2B5EF4-FFF2-40B4-BE49-F238E27FC236}">
                <a16:creationId xmlns:a16="http://schemas.microsoft.com/office/drawing/2014/main" xmlns=""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4</a:t>
            </a:r>
          </a:p>
        </p:txBody>
      </p:sp>
      <p:sp>
        <p:nvSpPr>
          <p:cNvPr id="27" name="Teardrop 26">
            <a:extLst>
              <a:ext uri="{FF2B5EF4-FFF2-40B4-BE49-F238E27FC236}">
                <a16:creationId xmlns:a16="http://schemas.microsoft.com/office/drawing/2014/main" xmlns="" id="{911D85CA-E1C9-4B3F-B8A8-73FE2672AA94}"/>
              </a:ext>
            </a:extLst>
          </p:cNvPr>
          <p:cNvSpPr/>
          <p:nvPr/>
        </p:nvSpPr>
        <p:spPr>
          <a:xfrm>
            <a:off x="5245770" y="524450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5</a:t>
            </a:r>
          </a:p>
        </p:txBody>
      </p:sp>
      <p:sp>
        <p:nvSpPr>
          <p:cNvPr id="28" name="Rounded Rectangle 65">
            <a:extLst>
              <a:ext uri="{FF2B5EF4-FFF2-40B4-BE49-F238E27FC236}">
                <a16:creationId xmlns:a16="http://schemas.microsoft.com/office/drawing/2014/main" xmlns=""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Calibri" panose="020F0502020204030204" pitchFamily="34" charset="0"/>
                <a:cs typeface="Calibri" panose="020F0502020204030204" pitchFamily="34" charset="0"/>
                <a:sym typeface="Arial"/>
              </a:rPr>
              <a:t>Đọc</a:t>
            </a:r>
            <a:r>
              <a:rPr lang="en-US" sz="3600" b="1" dirty="0">
                <a:solidFill>
                  <a:prstClr val="black"/>
                </a:solidFill>
                <a:latin typeface="Calibri" panose="020F0502020204030204" pitchFamily="34" charset="0"/>
                <a:cs typeface="Calibri" panose="020F0502020204030204" pitchFamily="34" charset="0"/>
                <a:sym typeface="Arial"/>
              </a:rPr>
              <a:t> </a:t>
            </a:r>
            <a:r>
              <a:rPr lang="en-US" sz="3600" b="1" dirty="0" err="1">
                <a:solidFill>
                  <a:prstClr val="black"/>
                </a:solidFill>
                <a:latin typeface="Calibri" panose="020F0502020204030204" pitchFamily="34" charset="0"/>
                <a:cs typeface="Calibri" panose="020F0502020204030204" pitchFamily="34" charset="0"/>
                <a:sym typeface="Arial"/>
              </a:rPr>
              <a:t>theo</a:t>
            </a:r>
            <a:r>
              <a:rPr lang="en-US" sz="3600" b="1" dirty="0">
                <a:solidFill>
                  <a:prstClr val="black"/>
                </a:solidFill>
                <a:latin typeface="Calibri" panose="020F0502020204030204" pitchFamily="34" charset="0"/>
                <a:cs typeface="Calibri" panose="020F0502020204030204" pitchFamily="34" charset="0"/>
                <a:sym typeface="Arial"/>
              </a:rPr>
              <a:t> </a:t>
            </a:r>
            <a:r>
              <a:rPr lang="en-US" sz="3600" b="1" dirty="0" err="1">
                <a:solidFill>
                  <a:prstClr val="black"/>
                </a:solidFill>
                <a:latin typeface="Calibri" panose="020F0502020204030204" pitchFamily="34" charset="0"/>
                <a:cs typeface="Calibri" panose="020F0502020204030204" pitchFamily="34" charset="0"/>
                <a:sym typeface="Arial"/>
              </a:rPr>
              <a:t>nhóm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364330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2" name="图片 6">
            <a:extLst>
              <a:ext uri="{FF2B5EF4-FFF2-40B4-BE49-F238E27FC236}">
                <a16:creationId xmlns:a16="http://schemas.microsoft.com/office/drawing/2014/main" xmlns="" id="{BF1A8119-2F31-4092-98EC-D782F8BDC9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3" name="Rectangle 2"/>
          <p:cNvSpPr/>
          <p:nvPr/>
        </p:nvSpPr>
        <p:spPr>
          <a:xfrm>
            <a:off x="-363339" y="508319"/>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toàn</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bài</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4" name="Picture 3"/>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sp>
        <p:nvSpPr>
          <p:cNvPr id="6" name="Rectangle 5"/>
          <p:cNvSpPr/>
          <p:nvPr/>
        </p:nvSpPr>
        <p:spPr>
          <a:xfrm>
            <a:off x="4528135" y="1421739"/>
            <a:ext cx="3425939"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Calibri"/>
              <a:ea typeface="inpin heiti" charset="-122"/>
              <a:cs typeface="Times New Roman" panose="02020603050405020304" pitchFamily="18" charset="0"/>
              <a:sym typeface="Arial"/>
            </a:endParaRPr>
          </a:p>
        </p:txBody>
      </p:sp>
      <p:sp>
        <p:nvSpPr>
          <p:cNvPr id="7" name="Rectangle 6"/>
          <p:cNvSpPr/>
          <p:nvPr/>
        </p:nvSpPr>
        <p:spPr>
          <a:xfrm>
            <a:off x="3082295" y="2472331"/>
            <a:ext cx="2005677"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9" name="Oval 8"/>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0" name="Rounded Rectangle 9"/>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1" name="Rectangle 10"/>
          <p:cNvSpPr/>
          <p:nvPr/>
        </p:nvSpPr>
        <p:spPr>
          <a:xfrm>
            <a:off x="3082295" y="3449319"/>
            <a:ext cx="2052934"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2" name="Oval 11"/>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3" name="Rounded Rectangle 12"/>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4" name="Rectangle 13"/>
          <p:cNvSpPr/>
          <p:nvPr/>
        </p:nvSpPr>
        <p:spPr>
          <a:xfrm>
            <a:off x="3082295" y="4467643"/>
            <a:ext cx="3897862" cy="71282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nghỉ</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rPr>
              <a:t>chỗ</a:t>
            </a:r>
            <a:endParaRPr kumimoji="0" lang="zh-CN" altLang="en-US"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15" name="Oval 14"/>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026"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5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 calcmode="lin" valueType="num">
                                      <p:cBhvr additive="base">
                                        <p:cTn id="53" dur="500" fill="hold"/>
                                        <p:tgtEl>
                                          <p:spTgt spid="1026"/>
                                        </p:tgtEl>
                                        <p:attrNameLst>
                                          <p:attrName>ppt_x</p:attrName>
                                        </p:attrNameLst>
                                      </p:cBhvr>
                                      <p:tavLst>
                                        <p:tav tm="0">
                                          <p:val>
                                            <p:strVal val="#ppt_x"/>
                                          </p:val>
                                        </p:tav>
                                        <p:tav tm="100000">
                                          <p:val>
                                            <p:strVal val="#ppt_x"/>
                                          </p:val>
                                        </p:tav>
                                      </p:tavLst>
                                    </p:anim>
                                    <p:anim calcmode="lin" valueType="num">
                                      <p:cBhvr additive="base">
                                        <p:cTn id="54" dur="500" fill="hold"/>
                                        <p:tgtEl>
                                          <p:spTgt spid="102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9" grpId="0" animBg="1"/>
      <p:bldP spid="10" grpId="0" animBg="1"/>
      <p:bldP spid="11" grpId="0"/>
      <p:bldP spid="12" grpId="0" animBg="1"/>
      <p:bldP spid="13" grpId="0" animBg="1"/>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xmlns=""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xmlns=""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xmlns=""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9493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xmlns=""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2641601" y="2547385"/>
            <a:ext cx="687832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0" b="1" i="0" u="none" strike="noStrike" kern="1200" cap="none" spc="0" normalizeH="0" baseline="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Khởi</a:t>
            </a:r>
            <a:r>
              <a:rPr kumimoji="0" lang="en-US" altLang="zh-CN" sz="9000" b="1" i="0" u="none" strike="noStrike" kern="1200" cap="none" spc="0" normalizeH="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 </a:t>
            </a:r>
            <a:r>
              <a:rPr kumimoji="0" lang="en-US" altLang="zh-CN" sz="9000" b="1" i="0" u="none" strike="noStrike" kern="1200" cap="none" spc="0" normalizeH="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động</a:t>
            </a:r>
            <a:endParaRPr kumimoji="0" lang="zh-CN" altLang="en-US" sz="90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custDataLst>
      <p:tags r:id="rId1"/>
    </p:custDataLst>
    <p:extLst>
      <p:ext uri="{BB962C8B-B14F-4D97-AF65-F5344CB8AC3E}">
        <p14:creationId xmlns:p14="http://schemas.microsoft.com/office/powerpoint/2010/main" val="3390124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xmlns=""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02</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450773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6242" y="556689"/>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Giải</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nghĩa</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từ</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753020" y="593877"/>
            <a:ext cx="534980" cy="597187"/>
          </a:xfrm>
          <a:prstGeom prst="rect">
            <a:avLst/>
          </a:prstGeom>
        </p:spPr>
      </p:pic>
      <p:sp>
        <p:nvSpPr>
          <p:cNvPr id="4" name="TextBox 3"/>
          <p:cNvSpPr txBox="1"/>
          <p:nvPr/>
        </p:nvSpPr>
        <p:spPr>
          <a:xfrm>
            <a:off x="1288000" y="2583449"/>
            <a:ext cx="9534277" cy="1736646"/>
          </a:xfrm>
          <a:prstGeom prst="roundRect">
            <a:avLst/>
          </a:prstGeom>
          <a:solidFill>
            <a:srgbClr val="FFE1D9"/>
          </a:solidFill>
          <a:ln w="57150">
            <a:solidFill>
              <a:schemeClr val="bg1"/>
            </a:solidFill>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Trong bài “</a:t>
            </a:r>
            <a:r>
              <a:rPr kumimoji="0" lang="en-US" sz="4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Bàn</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tay</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giáo</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có </a:t>
            </a:r>
            <a:r>
              <a:rPr kumimoji="0" lang="vi-VN" sz="4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nào em chưa hiểu nghĩa</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p>
        </p:txBody>
      </p:sp>
    </p:spTree>
    <p:extLst>
      <p:ext uri="{BB962C8B-B14F-4D97-AF65-F5344CB8AC3E}">
        <p14:creationId xmlns:p14="http://schemas.microsoft.com/office/powerpoint/2010/main" val="620380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769" y="55624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p:cNvSpPr txBox="1"/>
          <p:nvPr/>
        </p:nvSpPr>
        <p:spPr>
          <a:xfrm>
            <a:off x="1556088" y="1509493"/>
            <a:ext cx="10369212" cy="646331"/>
          </a:xfrm>
          <a:prstGeom prst="rect">
            <a:avLst/>
          </a:prstGeom>
          <a:noFill/>
          <a:ln>
            <a:noFill/>
            <a:miter lim="800000"/>
          </a:ln>
        </p:spPr>
        <p:txBody>
          <a:bodyPr wrap="square" rtlCol="0">
            <a:spAutoFit/>
          </a:bodyPr>
          <a:lstStyle/>
          <a:p>
            <a:pPr lvl="0" algn="just"/>
            <a:r>
              <a:rPr lang="vi-VN" sz="3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sym typeface="Arial"/>
              </a:rPr>
              <a:t>Chọn lời giải thích phù hợp với mỗi từ dưới đây:</a:t>
            </a:r>
          </a:p>
        </p:txBody>
      </p:sp>
      <p:sp>
        <p:nvSpPr>
          <p:cNvPr id="8" name="Rectangle 7"/>
          <p:cNvSpPr/>
          <p:nvPr/>
        </p:nvSpPr>
        <p:spPr>
          <a:xfrm>
            <a:off x="728333" y="1509492"/>
            <a:ext cx="45717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1</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Rounded Rectangle 8"/>
          <p:cNvSpPr/>
          <p:nvPr/>
        </p:nvSpPr>
        <p:spPr>
          <a:xfrm>
            <a:off x="1659537" y="2472666"/>
            <a:ext cx="1693853"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phô</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Rounded Rectangle 9"/>
          <p:cNvSpPr/>
          <p:nvPr/>
        </p:nvSpPr>
        <p:spPr>
          <a:xfrm>
            <a:off x="4221568" y="2310116"/>
            <a:ext cx="3465107" cy="114346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dập</a:t>
            </a:r>
            <a:r>
              <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dềnh</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1" name="Rounded Rectangle 10"/>
          <p:cNvSpPr/>
          <p:nvPr/>
        </p:nvSpPr>
        <p:spPr>
          <a:xfrm>
            <a:off x="8456481" y="2472666"/>
            <a:ext cx="2813781"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rì</a:t>
            </a:r>
            <a:r>
              <a:rPr kumimoji="0" lang="en-US" sz="4000" b="1" i="0" u="none" strike="noStrike" kern="0" cap="none" spc="0" normalizeH="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4000" b="1" i="0" u="none" strike="noStrike" kern="0" cap="none" spc="0" normalizeH="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rào</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 name="TextBox 5">
            <a:extLst>
              <a:ext uri="{FF2B5EF4-FFF2-40B4-BE49-F238E27FC236}">
                <a16:creationId xmlns:a16="http://schemas.microsoft.com/office/drawing/2014/main" xmlns="" id="{5DF82A5D-34A6-4521-B330-621A4C0A0A85}"/>
              </a:ext>
            </a:extLst>
          </p:cNvPr>
          <p:cNvSpPr txBox="1"/>
          <p:nvPr/>
        </p:nvSpPr>
        <p:spPr>
          <a:xfrm>
            <a:off x="824568" y="3950951"/>
            <a:ext cx="10134600" cy="2207527"/>
          </a:xfrm>
          <a:prstGeom prst="rect">
            <a:avLst/>
          </a:prstGeom>
          <a:noFill/>
        </p:spPr>
        <p:txBody>
          <a:bodyPr wrap="square" rtlCol="0">
            <a:spAutoFit/>
          </a:bodyPr>
          <a:lstStyle/>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a. Mặt nước chuyển động lên xuống nhịp nhàng</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b. Tiếng sóng vỗ nhỏ, êm nhẹ, phát ra đều đều liên tiếp</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c. Để lộ ra, bày ra</a:t>
            </a:r>
          </a:p>
        </p:txBody>
      </p:sp>
    </p:spTree>
    <p:extLst>
      <p:ext uri="{BB962C8B-B14F-4D97-AF65-F5344CB8AC3E}">
        <p14:creationId xmlns:p14="http://schemas.microsoft.com/office/powerpoint/2010/main" val="1041556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1.25E-6 -2.22222E-6 L 0.19219 0.41111 " pathEditMode="relative" rAng="0" ptsTypes="AA">
                                      <p:cBhvr>
                                        <p:cTn id="26" dur="2000" fill="hold"/>
                                        <p:tgtEl>
                                          <p:spTgt spid="9"/>
                                        </p:tgtEl>
                                        <p:attrNameLst>
                                          <p:attrName>ppt_x</p:attrName>
                                          <p:attrName>ppt_y</p:attrName>
                                        </p:attrNameLst>
                                      </p:cBhvr>
                                      <p:rCtr x="9609" y="20556"/>
                                    </p:animMotion>
                                  </p:childTnLst>
                                </p:cTn>
                              </p:par>
                            </p:childTnLst>
                          </p:cTn>
                        </p:par>
                        <p:par>
                          <p:cTn id="27" fill="hold">
                            <p:stCondLst>
                              <p:cond delay="2000"/>
                            </p:stCondLst>
                            <p:childTnLst>
                              <p:par>
                                <p:cTn id="28" presetID="6" presetClass="emph" presetSubtype="0" fill="hold" grpId="2" nodeType="afterEffect">
                                  <p:stCondLst>
                                    <p:cond delay="0"/>
                                  </p:stCondLst>
                                  <p:childTnLst>
                                    <p:animScale>
                                      <p:cBhvr>
                                        <p:cTn id="29" dur="2000" fill="hold"/>
                                        <p:tgtEl>
                                          <p:spTgt spid="9"/>
                                        </p:tgtEl>
                                      </p:cBhvr>
                                      <p:by x="50000" y="50000"/>
                                    </p:animScale>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1.25E-6 1.11111E-6 L 0.33399 0.21643 " pathEditMode="relative" rAng="0" ptsTypes="AA">
                                      <p:cBhvr>
                                        <p:cTn id="33" dur="2000" fill="hold"/>
                                        <p:tgtEl>
                                          <p:spTgt spid="10"/>
                                        </p:tgtEl>
                                        <p:attrNameLst>
                                          <p:attrName>ppt_x</p:attrName>
                                          <p:attrName>ppt_y</p:attrName>
                                        </p:attrNameLst>
                                      </p:cBhvr>
                                      <p:rCtr x="16693" y="10810"/>
                                    </p:animMotion>
                                  </p:childTnLst>
                                </p:cTn>
                              </p:par>
                            </p:childTnLst>
                          </p:cTn>
                        </p:par>
                        <p:par>
                          <p:cTn id="34" fill="hold">
                            <p:stCondLst>
                              <p:cond delay="2000"/>
                            </p:stCondLst>
                            <p:childTnLst>
                              <p:par>
                                <p:cTn id="35" presetID="6" presetClass="emph" presetSubtype="0" fill="hold" grpId="2" nodeType="afterEffect">
                                  <p:stCondLst>
                                    <p:cond delay="0"/>
                                  </p:stCondLst>
                                  <p:childTnLst>
                                    <p:animScale>
                                      <p:cBhvr>
                                        <p:cTn id="36" dur="2000" fill="hold"/>
                                        <p:tgtEl>
                                          <p:spTgt spid="10"/>
                                        </p:tgtEl>
                                      </p:cBhvr>
                                      <p:by x="50000" y="50000"/>
                                    </p:animScale>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4.375E-6 -2.22222E-6 L 0.10274 0.30278 " pathEditMode="relative" rAng="0" ptsTypes="AA">
                                      <p:cBhvr>
                                        <p:cTn id="40" dur="2000" fill="hold"/>
                                        <p:tgtEl>
                                          <p:spTgt spid="11"/>
                                        </p:tgtEl>
                                        <p:attrNameLst>
                                          <p:attrName>ppt_x</p:attrName>
                                          <p:attrName>ppt_y</p:attrName>
                                        </p:attrNameLst>
                                      </p:cBhvr>
                                      <p:rCtr x="5130" y="15139"/>
                                    </p:animMotion>
                                  </p:childTnLst>
                                </p:cTn>
                              </p:par>
                            </p:childTnLst>
                          </p:cTn>
                        </p:par>
                        <p:par>
                          <p:cTn id="41" fill="hold">
                            <p:stCondLst>
                              <p:cond delay="2000"/>
                            </p:stCondLst>
                            <p:childTnLst>
                              <p:par>
                                <p:cTn id="42" presetID="6" presetClass="emph" presetSubtype="0" fill="hold" grpId="2" nodeType="afterEffect">
                                  <p:stCondLst>
                                    <p:cond delay="0"/>
                                  </p:stCondLst>
                                  <p:childTnLst>
                                    <p:animScale>
                                      <p:cBhvr>
                                        <p:cTn id="43"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9" grpId="2" animBg="1"/>
      <p:bldP spid="10" grpId="0" animBg="1"/>
      <p:bldP spid="10" grpId="1" animBg="1"/>
      <p:bldP spid="10" grpId="2" animBg="1"/>
      <p:bldP spid="11" grpId="0" animBg="1"/>
      <p:bldP spid="11" grpId="1" animBg="1"/>
      <p:bldP spid="11" grpId="2"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209" y="580814"/>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5" name="TextBox 4"/>
          <p:cNvSpPr txBox="1"/>
          <p:nvPr/>
        </p:nvSpPr>
        <p:spPr>
          <a:xfrm>
            <a:off x="1856047" y="1397073"/>
            <a:ext cx="9534277" cy="1200329"/>
          </a:xfrm>
          <a:prstGeom prst="rect">
            <a:avLst/>
          </a:prstGeom>
          <a:noFill/>
          <a:ln>
            <a:noFill/>
            <a:miter lim="800000"/>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1200" cap="none" spc="0" normalizeH="0" baseline="0" noProof="0" dirty="0">
                <a:ln>
                  <a:noFill/>
                </a:ln>
                <a:solidFill>
                  <a:srgbClr val="009E47"/>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 các tờ giấy, cô giáo đã làm ra những gì? (ghép từ ngữ ở cột A với từ ngữ phù hợp ở cột B)</a:t>
            </a:r>
          </a:p>
        </p:txBody>
      </p:sp>
      <p:grpSp>
        <p:nvGrpSpPr>
          <p:cNvPr id="6" name="Group 5"/>
          <p:cNvGrpSpPr/>
          <p:nvPr/>
        </p:nvGrpSpPr>
        <p:grpSpPr>
          <a:xfrm>
            <a:off x="1307407" y="1397074"/>
            <a:ext cx="548640" cy="646331"/>
            <a:chOff x="732642" y="1509492"/>
            <a:chExt cx="548640" cy="646331"/>
          </a:xfrm>
        </p:grpSpPr>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8" name="Rectangle 7"/>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7" name="Rectangle: Rounded Corners 6">
            <a:extLst>
              <a:ext uri="{FF2B5EF4-FFF2-40B4-BE49-F238E27FC236}">
                <a16:creationId xmlns:a16="http://schemas.microsoft.com/office/drawing/2014/main" xmlns="" id="{3A1E1B5F-C26F-4510-AA3A-AE2FD41031B8}"/>
              </a:ext>
            </a:extLst>
          </p:cNvPr>
          <p:cNvSpPr/>
          <p:nvPr/>
        </p:nvSpPr>
        <p:spPr>
          <a:xfrm>
            <a:off x="733425" y="2952750"/>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Rounded Corners 16">
            <a:extLst>
              <a:ext uri="{FF2B5EF4-FFF2-40B4-BE49-F238E27FC236}">
                <a16:creationId xmlns:a16="http://schemas.microsoft.com/office/drawing/2014/main" xmlns="" id="{E434D10A-F5D0-48AF-AB3E-98C0D032040A}"/>
              </a:ext>
            </a:extLst>
          </p:cNvPr>
          <p:cNvSpPr/>
          <p:nvPr/>
        </p:nvSpPr>
        <p:spPr>
          <a:xfrm>
            <a:off x="733424" y="4064383"/>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đỏ</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Rounded Corners 17">
            <a:extLst>
              <a:ext uri="{FF2B5EF4-FFF2-40B4-BE49-F238E27FC236}">
                <a16:creationId xmlns:a16="http://schemas.microsoft.com/office/drawing/2014/main" xmlns="" id="{3A96E060-D06F-4F52-BDCC-C7BE01AB3883}"/>
              </a:ext>
            </a:extLst>
          </p:cNvPr>
          <p:cNvSpPr/>
          <p:nvPr/>
        </p:nvSpPr>
        <p:spPr>
          <a:xfrm>
            <a:off x="733424" y="5127549"/>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xanh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18">
            <a:extLst>
              <a:ext uri="{FF2B5EF4-FFF2-40B4-BE49-F238E27FC236}">
                <a16:creationId xmlns:a16="http://schemas.microsoft.com/office/drawing/2014/main" xmlns="" id="{05735AE0-37D7-4D85-A571-F51763499673}"/>
              </a:ext>
            </a:extLst>
          </p:cNvPr>
          <p:cNvSpPr/>
          <p:nvPr/>
        </p:nvSpPr>
        <p:spPr>
          <a:xfrm>
            <a:off x="5810250" y="2952750"/>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tỏa</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a16="http://schemas.microsoft.com/office/drawing/2014/main" xmlns="" id="{96C5E768-5EE4-4D06-B839-BC686DC50DF1}"/>
              </a:ext>
            </a:extLst>
          </p:cNvPr>
          <p:cNvSpPr/>
          <p:nvPr/>
        </p:nvSpPr>
        <p:spPr>
          <a:xfrm>
            <a:off x="5810249" y="5127549"/>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chiếc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thuyền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xmlns="" id="{2CA2FD73-6D38-4186-AE35-74CAB856034B}"/>
              </a:ext>
            </a:extLst>
          </p:cNvPr>
          <p:cNvSpPr/>
          <p:nvPr/>
        </p:nvSpPr>
        <p:spPr>
          <a:xfrm>
            <a:off x="5810249" y="4064383"/>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nước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dập</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dềnh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Arrow Connector 9">
            <a:extLst>
              <a:ext uri="{FF2B5EF4-FFF2-40B4-BE49-F238E27FC236}">
                <a16:creationId xmlns:a16="http://schemas.microsoft.com/office/drawing/2014/main" xmlns="" id="{E7A82A7F-AB63-4A3C-8A7D-E4606B90EA0B}"/>
              </a:ext>
            </a:extLst>
          </p:cNvPr>
          <p:cNvCxnSpPr>
            <a:stCxn id="7" idx="3"/>
            <a:endCxn id="20" idx="1"/>
          </p:cNvCxnSpPr>
          <p:nvPr/>
        </p:nvCxnSpPr>
        <p:spPr>
          <a:xfrm>
            <a:off x="3638550" y="3352800"/>
            <a:ext cx="2171699" cy="21747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B224B2EE-7DAF-4330-928F-2FF81377A7DB}"/>
              </a:ext>
            </a:extLst>
          </p:cNvPr>
          <p:cNvCxnSpPr>
            <a:cxnSpLocks/>
            <a:endCxn id="19" idx="1"/>
          </p:cNvCxnSpPr>
          <p:nvPr/>
        </p:nvCxnSpPr>
        <p:spPr>
          <a:xfrm flipV="1">
            <a:off x="3638549" y="3352800"/>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4FC9EBE7-4587-40EE-AF5E-4ACE1F98D3CF}"/>
              </a:ext>
            </a:extLst>
          </p:cNvPr>
          <p:cNvCxnSpPr>
            <a:cxnSpLocks/>
          </p:cNvCxnSpPr>
          <p:nvPr/>
        </p:nvCxnSpPr>
        <p:spPr>
          <a:xfrm flipV="1">
            <a:off x="3638548" y="4441749"/>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1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569660"/>
          </a:xfrm>
          <a:prstGeom prst="rect">
            <a:avLst/>
          </a:prstGeom>
          <a:noFill/>
          <a:ln>
            <a:noFill/>
            <a:miter lim="800000"/>
          </a:ln>
        </p:spPr>
        <p:txBody>
          <a:bodyPr wrap="square" rtlCol="0">
            <a:spAutoFit/>
          </a:bodyPr>
          <a:lstStyle/>
          <a:p>
            <a:pPr lvl="0" algn="just">
              <a:buClr>
                <a:srgbClr val="000000"/>
              </a:buClr>
              <a:defRPr/>
            </a:pPr>
            <a:r>
              <a:rPr lang="vi-VN"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a:rPr>
              <a:t>Theo em, 2 dòng thơ "Biết bao điều lạ/Từ bàn tay cô" muốn nói điều gì? Chọn câu trả lời hoặc nên ý kiến khác của em.</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xmlns="" id="{E21AA224-8EE6-47F2-B7DE-4C15879FC726}"/>
              </a:ext>
            </a:extLst>
          </p:cNvPr>
          <p:cNvSpPr txBox="1"/>
          <p:nvPr/>
        </p:nvSpPr>
        <p:spPr>
          <a:xfrm>
            <a:off x="2190750" y="3133725"/>
            <a:ext cx="6391275" cy="1938992"/>
          </a:xfrm>
          <a:prstGeom prst="rect">
            <a:avLst/>
          </a:prstGeom>
          <a:noFill/>
        </p:spPr>
        <p:txBody>
          <a:bodyPr wrap="square" rtlCol="0">
            <a:spAutoFit/>
          </a:bodyPr>
          <a:lstStyle/>
          <a:p>
            <a:r>
              <a:rPr lang="en-US" sz="4000" dirty="0">
                <a:latin typeface="Arial-Rounded" panose="020B0500000000000000" pitchFamily="34" charset="0"/>
                <a:ea typeface="Arial-Rounded" panose="020B0500000000000000" pitchFamily="34" charset="0"/>
                <a:cs typeface="Arial-Rounded" panose="020B0500000000000000" pitchFamily="34" charset="0"/>
              </a:rPr>
              <a:t>a.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có</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phép</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màu</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b.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khéo</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tay</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c. </a:t>
            </a:r>
            <a:r>
              <a:rPr lang="en-US" sz="4000" dirty="0" err="1">
                <a:latin typeface="Arial-Rounded" panose="020B0500000000000000" pitchFamily="34" charset="0"/>
                <a:ea typeface="Arial-Rounded" panose="020B0500000000000000" pitchFamily="34" charset="0"/>
                <a:cs typeface="Arial-Rounded" panose="020B0500000000000000" pitchFamily="34" charset="0"/>
              </a:rPr>
              <a:t>Nêu</a:t>
            </a:r>
            <a:r>
              <a:rPr lang="en-US" sz="4000" dirty="0">
                <a:latin typeface="Arial-Rounded" panose="020B0500000000000000" pitchFamily="34" charset="0"/>
                <a:ea typeface="Arial-Rounded" panose="020B0500000000000000" pitchFamily="34" charset="0"/>
                <a:cs typeface="Arial-Rounded" panose="020B0500000000000000" pitchFamily="34" charset="0"/>
              </a:rPr>
              <a:t> ý </a:t>
            </a:r>
            <a:r>
              <a:rPr lang="en-US" sz="4000" dirty="0" err="1">
                <a:latin typeface="Arial-Rounded" panose="020B0500000000000000" pitchFamily="34" charset="0"/>
                <a:ea typeface="Arial-Rounded" panose="020B0500000000000000" pitchFamily="34" charset="0"/>
                <a:cs typeface="Arial-Rounded" panose="020B0500000000000000" pitchFamily="34" charset="0"/>
              </a:rPr>
              <a:t>kiến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khác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Oval 9">
            <a:extLst>
              <a:ext uri="{FF2B5EF4-FFF2-40B4-BE49-F238E27FC236}">
                <a16:creationId xmlns:a16="http://schemas.microsoft.com/office/drawing/2014/main" xmlns="" id="{7A878697-7D47-4FD6-9C5A-0A669C00FD99}"/>
              </a:ext>
            </a:extLst>
          </p:cNvPr>
          <p:cNvSpPr/>
          <p:nvPr/>
        </p:nvSpPr>
        <p:spPr>
          <a:xfrm>
            <a:off x="2047875" y="3848100"/>
            <a:ext cx="7143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351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Tìm những câu thơ nói về sự khéo léo của cô giáo khi hướng dẫn học sinh làm thủ công.</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4</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xmlns="" id="{E21AA224-8EE6-47F2-B7DE-4C15879FC726}"/>
              </a:ext>
            </a:extLst>
          </p:cNvPr>
          <p:cNvSpPr txBox="1"/>
          <p:nvPr/>
        </p:nvSpPr>
        <p:spPr>
          <a:xfrm>
            <a:off x="1004209" y="2919915"/>
            <a:ext cx="10642009" cy="3046988"/>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câu thơ nói về sự khéo léo của cô giáo khi hướng dẫn học sinh làm thủ công là:</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gấp cong cong</a:t>
            </a:r>
          </a:p>
          <a:p>
            <a:pPr lvl="0" algn="just"/>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Thoắt cái đã xong</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Mềm mại tay cô</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cắt rất nhanh</a:t>
            </a:r>
          </a:p>
        </p:txBody>
      </p:sp>
    </p:spTree>
    <p:extLst>
      <p:ext uri="{BB962C8B-B14F-4D97-AF65-F5344CB8AC3E}">
        <p14:creationId xmlns:p14="http://schemas.microsoft.com/office/powerpoint/2010/main" val="3424544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Dựa vào bài thơ, em hãy giới thiệu bức tranh mà cô giáo đã tạo ra.</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5</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xmlns="" id="{E21AA224-8EE6-47F2-B7DE-4C15879FC726}"/>
              </a:ext>
            </a:extLst>
          </p:cNvPr>
          <p:cNvSpPr txBox="1"/>
          <p:nvPr/>
        </p:nvSpPr>
        <p:spPr>
          <a:xfrm>
            <a:off x="1004209" y="2919915"/>
            <a:ext cx="10642009" cy="2062103"/>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Bằng các tờ giấy màu, cô giáo đã tạo ra một bức tranh rất đẹp. Trong bức tranh, ông mặt trời đang tỏa những tia nắng, chiếu xuống cảnh vật. Những chiếc thuyền trắng trôi dập dềnh cùng những con sóng trên mặt biển.</a:t>
            </a:r>
          </a:p>
        </p:txBody>
      </p:sp>
    </p:spTree>
    <p:extLst>
      <p:ext uri="{BB962C8B-B14F-4D97-AF65-F5344CB8AC3E}">
        <p14:creationId xmlns:p14="http://schemas.microsoft.com/office/powerpoint/2010/main" val="3165100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38"/>
          <p:cNvSpPr/>
          <p:nvPr/>
        </p:nvSpPr>
        <p:spPr>
          <a:xfrm>
            <a:off x="-104334" y="4903300"/>
            <a:ext cx="3129507" cy="2293864"/>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2211;p38"/>
          <p:cNvSpPr/>
          <p:nvPr/>
        </p:nvSpPr>
        <p:spPr>
          <a:xfrm rot="283219">
            <a:off x="2801203" y="-47781"/>
            <a:ext cx="6438258" cy="1591376"/>
          </a:xfrm>
          <a:custGeom>
            <a:avLst/>
            <a:gdLst/>
            <a:ahLst/>
            <a:cxnLst/>
            <a:rect l="l" t="t" r="r" b="b"/>
            <a:pathLst>
              <a:path w="23194" h="15377" extrusionOk="0">
                <a:moveTo>
                  <a:pt x="17076" y="1"/>
                </a:moveTo>
                <a:cubicBezTo>
                  <a:pt x="15015" y="1"/>
                  <a:pt x="12935" y="727"/>
                  <a:pt x="10942" y="1117"/>
                </a:cubicBezTo>
                <a:cubicBezTo>
                  <a:pt x="8621" y="1569"/>
                  <a:pt x="6287" y="2069"/>
                  <a:pt x="4108" y="3117"/>
                </a:cubicBezTo>
                <a:cubicBezTo>
                  <a:pt x="3346" y="3474"/>
                  <a:pt x="2608" y="3915"/>
                  <a:pt x="2013" y="4546"/>
                </a:cubicBezTo>
                <a:cubicBezTo>
                  <a:pt x="1" y="6653"/>
                  <a:pt x="1132" y="10118"/>
                  <a:pt x="2453" y="12416"/>
                </a:cubicBezTo>
                <a:cubicBezTo>
                  <a:pt x="3687" y="14539"/>
                  <a:pt x="5487" y="15376"/>
                  <a:pt x="7518" y="15376"/>
                </a:cubicBezTo>
                <a:cubicBezTo>
                  <a:pt x="7936" y="15376"/>
                  <a:pt x="8364" y="15341"/>
                  <a:pt x="8799" y="15273"/>
                </a:cubicBezTo>
                <a:cubicBezTo>
                  <a:pt x="10050" y="15071"/>
                  <a:pt x="11264" y="14654"/>
                  <a:pt x="12478" y="14226"/>
                </a:cubicBezTo>
                <a:cubicBezTo>
                  <a:pt x="14455" y="13547"/>
                  <a:pt x="16431" y="12833"/>
                  <a:pt x="18372" y="12011"/>
                </a:cubicBezTo>
                <a:cubicBezTo>
                  <a:pt x="19979" y="11344"/>
                  <a:pt x="22384" y="10761"/>
                  <a:pt x="22932" y="8654"/>
                </a:cubicBezTo>
                <a:cubicBezTo>
                  <a:pt x="23194" y="7665"/>
                  <a:pt x="23123" y="6594"/>
                  <a:pt x="22980" y="5570"/>
                </a:cubicBezTo>
                <a:cubicBezTo>
                  <a:pt x="22849" y="4605"/>
                  <a:pt x="22658" y="3593"/>
                  <a:pt x="22218" y="2736"/>
                </a:cubicBezTo>
                <a:cubicBezTo>
                  <a:pt x="22158" y="2641"/>
                  <a:pt x="22122" y="2534"/>
                  <a:pt x="22063" y="2439"/>
                </a:cubicBezTo>
                <a:cubicBezTo>
                  <a:pt x="21503" y="1522"/>
                  <a:pt x="20658" y="879"/>
                  <a:pt x="19741" y="498"/>
                </a:cubicBezTo>
                <a:cubicBezTo>
                  <a:pt x="18862" y="137"/>
                  <a:pt x="17971" y="1"/>
                  <a:pt x="170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14" name="Google Shape;2214;p38"/>
          <p:cNvGrpSpPr/>
          <p:nvPr/>
        </p:nvGrpSpPr>
        <p:grpSpPr>
          <a:xfrm flipH="1">
            <a:off x="667909" y="1361312"/>
            <a:ext cx="1161711" cy="657379"/>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4" name="Google Shape;2224;p38"/>
          <p:cNvGrpSpPr/>
          <p:nvPr/>
        </p:nvGrpSpPr>
        <p:grpSpPr>
          <a:xfrm flipH="1">
            <a:off x="10346031" y="5433731"/>
            <a:ext cx="1509795" cy="853500"/>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4" name="Google Shape;2234;p38"/>
          <p:cNvGrpSpPr/>
          <p:nvPr/>
        </p:nvGrpSpPr>
        <p:grpSpPr>
          <a:xfrm flipH="1">
            <a:off x="1264792" y="2140189"/>
            <a:ext cx="573937" cy="1207416"/>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10362361" y="776732"/>
            <a:ext cx="803777" cy="660083"/>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10509452" y="2542415"/>
            <a:ext cx="1182961" cy="3014587"/>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346123" y="3469109"/>
            <a:ext cx="1739620" cy="2991504"/>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2151461" y="240999"/>
            <a:ext cx="803777" cy="660083"/>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9037203" y="1168433"/>
            <a:ext cx="1833108" cy="752825"/>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346146" y="6287223"/>
            <a:ext cx="934615" cy="555715"/>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135" name="文本框 18">
            <a:extLst>
              <a:ext uri="{FF2B5EF4-FFF2-40B4-BE49-F238E27FC236}">
                <a16:creationId xmlns:a16="http://schemas.microsoft.com/office/drawing/2014/main" xmlns="" id="{94AAAAED-4D83-41E3-BB60-D604328DBD4C}"/>
              </a:ext>
            </a:extLst>
          </p:cNvPr>
          <p:cNvSpPr txBox="1"/>
          <p:nvPr/>
        </p:nvSpPr>
        <p:spPr>
          <a:xfrm>
            <a:off x="3169814" y="278009"/>
            <a:ext cx="58523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Nội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dung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bài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học</a:t>
            </a:r>
            <a:endParaRPr kumimoji="0" lang="zh-CN" altLang="en-US"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endParaRPr>
          </a:p>
        </p:txBody>
      </p:sp>
      <p:sp>
        <p:nvSpPr>
          <p:cNvPr id="136" name="Rounded Rectangle 135"/>
          <p:cNvSpPr/>
          <p:nvPr/>
        </p:nvSpPr>
        <p:spPr>
          <a:xfrm>
            <a:off x="691931" y="2058428"/>
            <a:ext cx="10707980" cy="2473618"/>
          </a:xfrm>
          <a:prstGeom prst="roundRect">
            <a:avLst/>
          </a:prstGeom>
          <a:solidFill>
            <a:schemeClr val="bg1">
              <a:alpha val="50000"/>
            </a:schemeClr>
          </a:solidFill>
          <a:ln>
            <a:solidFill>
              <a:srgbClr val="FFD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7" name="文本框 18">
            <a:extLst>
              <a:ext uri="{FF2B5EF4-FFF2-40B4-BE49-F238E27FC236}">
                <a16:creationId xmlns:a16="http://schemas.microsoft.com/office/drawing/2014/main" xmlns="" id="{94AAAAED-4D83-41E3-BB60-D604328DBD4C}"/>
              </a:ext>
            </a:extLst>
          </p:cNvPr>
          <p:cNvSpPr txBox="1"/>
          <p:nvPr/>
        </p:nvSpPr>
        <p:spPr>
          <a:xfrm>
            <a:off x="867770" y="2426796"/>
            <a:ext cx="1051097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thơ</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về</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sự</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khéo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léo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tay</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giáo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Cô</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đã</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tạo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ra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một</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bức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tranh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có</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cảnh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biển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bình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minh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bằng</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những</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tờ</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giấy</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màu</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trước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mắt</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bạn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nhỏ</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zh-CN" alt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38" name="Picture 1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061" b="30933"/>
          <a:stretch/>
        </p:blipFill>
        <p:spPr>
          <a:xfrm>
            <a:off x="3579999" y="4908326"/>
            <a:ext cx="5511890" cy="2149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xmlns=""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03</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extLst>
      <p:ext uri="{BB962C8B-B14F-4D97-AF65-F5344CB8AC3E}">
        <p14:creationId xmlns:p14="http://schemas.microsoft.com/office/powerpoint/2010/main" val="2096611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xmlns=""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xmlns=""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đỏ</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Mềm</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a:extLst>
              <a:ext uri="{FF2B5EF4-FFF2-40B4-BE49-F238E27FC236}">
                <a16:creationId xmlns:a16="http://schemas.microsoft.com/office/drawing/2014/main" xmlns="" id="{7227ACB6-8CDD-4EC2-83C4-27076395D8BF}"/>
              </a:ext>
            </a:extLst>
          </p:cNvPr>
          <p:cNvSpPr txBox="1"/>
          <p:nvPr/>
        </p:nvSpPr>
        <p:spPr>
          <a:xfrm>
            <a:off x="5715000" y="834152"/>
            <a:ext cx="4886325"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Thêm tờ xanh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 cắt rất nhanh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nước dập dềnh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85658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641" y="3246581"/>
            <a:ext cx="4148100" cy="3111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27" y="2350755"/>
            <a:ext cx="2435200" cy="2435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381" y="4176181"/>
            <a:ext cx="2979800" cy="26818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536" y="3246581"/>
            <a:ext cx="4029000" cy="4029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9681" y="2692655"/>
            <a:ext cx="1146000" cy="134769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6800" y="374225"/>
            <a:ext cx="3260683" cy="244551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3200" y="-1692371"/>
            <a:ext cx="3422800" cy="413319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9000" y="-514500"/>
            <a:ext cx="3029000" cy="30290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91" y="-119981"/>
            <a:ext cx="2828800" cy="2828800"/>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1892" y="2019147"/>
            <a:ext cx="6128225" cy="245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507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1500"/>
                                  </p:stCondLst>
                                  <p:childTnLst>
                                    <p:animRot by="21600000">
                                      <p:cBhvr>
                                        <p:cTn id="6" dur="45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xmlns=""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pic>
        <p:nvPicPr>
          <p:cNvPr id="2" name="Picture 1"/>
          <p:cNvPicPr>
            <a:picLocks noChangeAspect="1"/>
          </p:cNvPicPr>
          <p:nvPr/>
        </p:nvPicPr>
        <p:blipFill>
          <a:blip r:embed="rId4"/>
          <a:stretch>
            <a:fillRect/>
          </a:stretch>
        </p:blipFill>
        <p:spPr>
          <a:xfrm>
            <a:off x="3038591" y="2038991"/>
            <a:ext cx="6114818" cy="2780017"/>
          </a:xfrm>
          <a:prstGeom prst="rect">
            <a:avLst/>
          </a:prstGeom>
        </p:spPr>
      </p:pic>
    </p:spTree>
    <p:custDataLst>
      <p:tags r:id="rId1"/>
    </p:custDataLst>
    <p:extLst>
      <p:ext uri="{BB962C8B-B14F-4D97-AF65-F5344CB8AC3E}">
        <p14:creationId xmlns:p14="http://schemas.microsoft.com/office/powerpoint/2010/main" val="784296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2311401"/>
            <a:ext cx="3886200" cy="349758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863600"/>
            <a:ext cx="7112000" cy="5334000"/>
          </a:xfrm>
          <a:prstGeom prst="rect">
            <a:avLst/>
          </a:prstGeom>
        </p:spPr>
      </p:pic>
      <p:pic>
        <p:nvPicPr>
          <p:cNvPr id="7" name="Picture 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3351" y="482600"/>
            <a:ext cx="5384800" cy="6502400"/>
          </a:xfrm>
          <a:prstGeom prst="rect">
            <a:avLst/>
          </a:prstGeom>
        </p:spPr>
      </p:pic>
      <p:grpSp>
        <p:nvGrpSpPr>
          <p:cNvPr id="10" name="Group 9"/>
          <p:cNvGrpSpPr/>
          <p:nvPr/>
        </p:nvGrpSpPr>
        <p:grpSpPr>
          <a:xfrm>
            <a:off x="935096" y="3142054"/>
            <a:ext cx="3154304" cy="2672604"/>
            <a:chOff x="701322" y="2356540"/>
            <a:chExt cx="2365728" cy="2004453"/>
          </a:xfrm>
        </p:grpSpPr>
        <p:pic>
          <p:nvPicPr>
            <p:cNvPr id="8" name="Picture 7"/>
            <p:cNvPicPr>
              <a:picLocks noChangeAspect="1"/>
            </p:cNvPicPr>
            <p:nvPr/>
          </p:nvPicPr>
          <p:blipFill>
            <a:blip r:embed="rId9" cstate="print">
              <a:extLst>
                <a:ext uri="{BEBA8EAE-BF5A-486C-A8C5-ECC9F3942E4B}">
                  <a14:imgProps xmlns:a14="http://schemas.microsoft.com/office/drawing/2010/main">
                    <a14:imgLayer r:embed="rId10">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701322" y="2398843"/>
              <a:ext cx="1816806" cy="1962150"/>
            </a:xfrm>
            <a:prstGeom prst="rect">
              <a:avLst/>
            </a:prstGeom>
          </p:spPr>
        </p:pic>
        <p:pic>
          <p:nvPicPr>
            <p:cNvPr id="9" name="Picture 8"/>
            <p:cNvPicPr>
              <a:picLocks noChangeAspect="1"/>
            </p:cNvPicPr>
            <p:nvPr/>
          </p:nvPicPr>
          <p:blipFill>
            <a:blip r:embed="rId11" cstate="print">
              <a:extLst>
                <a:ext uri="{BEBA8EAE-BF5A-486C-A8C5-ECC9F3942E4B}">
                  <a14:imgProps xmlns:a14="http://schemas.microsoft.com/office/drawing/2010/main">
                    <a14:imgLayer r:embed="rId12">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1250244" y="2356540"/>
              <a:ext cx="1816806" cy="1962150"/>
            </a:xfrm>
            <a:prstGeom prst="rect">
              <a:avLst/>
            </a:prstGeom>
          </p:spPr>
        </p:pic>
      </p:gr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93727" y="897927"/>
            <a:ext cx="1810947" cy="1810947"/>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39200" y="3739477"/>
            <a:ext cx="1828800" cy="1828800"/>
          </a:xfrm>
          <a:prstGeom prst="rect">
            <a:avLst/>
          </a:prstGeom>
        </p:spPr>
      </p:pic>
      <p:sp>
        <p:nvSpPr>
          <p:cNvPr id="13" name="Right Arrow 12">
            <a:hlinkClick r:id="rId15" action="ppaction://hlinksldjump"/>
          </p:cNvPr>
          <p:cNvSpPr/>
          <p:nvPr/>
        </p:nvSpPr>
        <p:spPr>
          <a:xfrm>
            <a:off x="10261600" y="76200"/>
            <a:ext cx="14224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spTree>
    <p:extLst>
      <p:ext uri="{BB962C8B-B14F-4D97-AF65-F5344CB8AC3E}">
        <p14:creationId xmlns:p14="http://schemas.microsoft.com/office/powerpoint/2010/main" val="2789996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750" fill="hold"/>
                                        <p:tgtEl>
                                          <p:spTgt spid="10"/>
                                        </p:tgtEl>
                                        <p:attrNameLst>
                                          <p:attrName>ppt_w</p:attrName>
                                        </p:attrNameLst>
                                      </p:cBhvr>
                                      <p:tavLst>
                                        <p:tav tm="0">
                                          <p:val>
                                            <p:fltVal val="0"/>
                                          </p:val>
                                        </p:tav>
                                        <p:tav tm="100000">
                                          <p:val>
                                            <p:strVal val="#ppt_w"/>
                                          </p:val>
                                        </p:tav>
                                      </p:tavLst>
                                    </p:anim>
                                    <p:anim calcmode="lin" valueType="num">
                                      <p:cBhvr>
                                        <p:cTn id="14" dur="1750" fill="hold"/>
                                        <p:tgtEl>
                                          <p:spTgt spid="10"/>
                                        </p:tgtEl>
                                        <p:attrNameLst>
                                          <p:attrName>ppt_h</p:attrName>
                                        </p:attrNameLst>
                                      </p:cBhvr>
                                      <p:tavLst>
                                        <p:tav tm="0">
                                          <p:val>
                                            <p:fltVal val="0"/>
                                          </p:val>
                                        </p:tav>
                                        <p:tav tm="100000">
                                          <p:val>
                                            <p:strVal val="#ppt_h"/>
                                          </p:val>
                                        </p:tav>
                                      </p:tavLst>
                                    </p:anim>
                                    <p:animEffect transition="in" filter="fade">
                                      <p:cBhvr>
                                        <p:cTn id="15" dur="1750"/>
                                        <p:tgtEl>
                                          <p:spTgt spid="10"/>
                                        </p:tgtEl>
                                      </p:cBhvr>
                                    </p:animEffec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1250"/>
                                        <p:tgtEl>
                                          <p:spTgt spid="6"/>
                                        </p:tgtEl>
                                        <p:attrNameLst>
                                          <p:attrName>ppt_w</p:attrName>
                                        </p:attrNameLst>
                                      </p:cBhvr>
                                      <p:tavLst>
                                        <p:tav tm="0">
                                          <p:val>
                                            <p:strVal val="ppt_w"/>
                                          </p:val>
                                        </p:tav>
                                        <p:tav tm="100000">
                                          <p:val>
                                            <p:fltVal val="0"/>
                                          </p:val>
                                        </p:tav>
                                      </p:tavLst>
                                    </p:anim>
                                    <p:anim calcmode="lin" valueType="num">
                                      <p:cBhvr>
                                        <p:cTn id="21" dur="1250"/>
                                        <p:tgtEl>
                                          <p:spTgt spid="6"/>
                                        </p:tgtEl>
                                        <p:attrNameLst>
                                          <p:attrName>ppt_h</p:attrName>
                                        </p:attrNameLst>
                                      </p:cBhvr>
                                      <p:tavLst>
                                        <p:tav tm="0">
                                          <p:val>
                                            <p:strVal val="ppt_h"/>
                                          </p:val>
                                        </p:tav>
                                        <p:tav tm="100000">
                                          <p:val>
                                            <p:fltVal val="0"/>
                                          </p:val>
                                        </p:tav>
                                      </p:tavLst>
                                    </p:anim>
                                    <p:animEffect transition="out" filter="fade">
                                      <p:cBhvr>
                                        <p:cTn id="22" dur="1250"/>
                                        <p:tgtEl>
                                          <p:spTgt spid="6"/>
                                        </p:tgtEl>
                                      </p:cBhvr>
                                    </p:animEffect>
                                    <p:set>
                                      <p:cBhvr>
                                        <p:cTn id="23" dur="1" fill="hold">
                                          <p:stCondLst>
                                            <p:cond delay="1249"/>
                                          </p:stCondLst>
                                        </p:cTn>
                                        <p:tgtEl>
                                          <p:spTgt spid="6"/>
                                        </p:tgtEl>
                                        <p:attrNameLst>
                                          <p:attrName>style.visibility</p:attrName>
                                        </p:attrNameLst>
                                      </p:cBhvr>
                                      <p:to>
                                        <p:strVal val="hidden"/>
                                      </p:to>
                                    </p:set>
                                  </p:childTnLst>
                                </p:cTn>
                              </p:par>
                            </p:childTnLst>
                          </p:cTn>
                        </p:par>
                        <p:par>
                          <p:cTn id="24" fill="hold">
                            <p:stCondLst>
                              <p:cond delay="125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750" fill="hold"/>
                                        <p:tgtEl>
                                          <p:spTgt spid="11"/>
                                        </p:tgtEl>
                                        <p:attrNameLst>
                                          <p:attrName>ppt_w</p:attrName>
                                        </p:attrNameLst>
                                      </p:cBhvr>
                                      <p:tavLst>
                                        <p:tav tm="0">
                                          <p:val>
                                            <p:fltVal val="0"/>
                                          </p:val>
                                        </p:tav>
                                        <p:tav tm="100000">
                                          <p:val>
                                            <p:strVal val="#ppt_w"/>
                                          </p:val>
                                        </p:tav>
                                      </p:tavLst>
                                    </p:anim>
                                    <p:anim calcmode="lin" valueType="num">
                                      <p:cBhvr>
                                        <p:cTn id="28" dur="1750" fill="hold"/>
                                        <p:tgtEl>
                                          <p:spTgt spid="11"/>
                                        </p:tgtEl>
                                        <p:attrNameLst>
                                          <p:attrName>ppt_h</p:attrName>
                                        </p:attrNameLst>
                                      </p:cBhvr>
                                      <p:tavLst>
                                        <p:tav tm="0">
                                          <p:val>
                                            <p:fltVal val="0"/>
                                          </p:val>
                                        </p:tav>
                                        <p:tav tm="100000">
                                          <p:val>
                                            <p:strVal val="#ppt_h"/>
                                          </p:val>
                                        </p:tav>
                                      </p:tavLst>
                                    </p:anim>
                                    <p:animEffect transition="in" filter="fade">
                                      <p:cBhvr>
                                        <p:cTn id="29" dur="1750"/>
                                        <p:tgtEl>
                                          <p:spTgt spid="11"/>
                                        </p:tgtEl>
                                      </p:cBhvr>
                                    </p:animEffec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1250"/>
                                        <p:tgtEl>
                                          <p:spTgt spid="7"/>
                                        </p:tgtEl>
                                        <p:attrNameLst>
                                          <p:attrName>ppt_w</p:attrName>
                                        </p:attrNameLst>
                                      </p:cBhvr>
                                      <p:tavLst>
                                        <p:tav tm="0">
                                          <p:val>
                                            <p:strVal val="ppt_w"/>
                                          </p:val>
                                        </p:tav>
                                        <p:tav tm="100000">
                                          <p:val>
                                            <p:fltVal val="0"/>
                                          </p:val>
                                        </p:tav>
                                      </p:tavLst>
                                    </p:anim>
                                    <p:anim calcmode="lin" valueType="num">
                                      <p:cBhvr>
                                        <p:cTn id="35" dur="1250"/>
                                        <p:tgtEl>
                                          <p:spTgt spid="7"/>
                                        </p:tgtEl>
                                        <p:attrNameLst>
                                          <p:attrName>ppt_h</p:attrName>
                                        </p:attrNameLst>
                                      </p:cBhvr>
                                      <p:tavLst>
                                        <p:tav tm="0">
                                          <p:val>
                                            <p:strVal val="ppt_h"/>
                                          </p:val>
                                        </p:tav>
                                        <p:tav tm="100000">
                                          <p:val>
                                            <p:fltVal val="0"/>
                                          </p:val>
                                        </p:tav>
                                      </p:tavLst>
                                    </p:anim>
                                    <p:animEffect transition="out" filter="fade">
                                      <p:cBhvr>
                                        <p:cTn id="36" dur="1250"/>
                                        <p:tgtEl>
                                          <p:spTgt spid="7"/>
                                        </p:tgtEl>
                                      </p:cBhvr>
                                    </p:animEffect>
                                    <p:set>
                                      <p:cBhvr>
                                        <p:cTn id="37" dur="1" fill="hold">
                                          <p:stCondLst>
                                            <p:cond delay="1249"/>
                                          </p:stCondLst>
                                        </p:cTn>
                                        <p:tgtEl>
                                          <p:spTgt spid="7"/>
                                        </p:tgtEl>
                                        <p:attrNameLst>
                                          <p:attrName>style.visibility</p:attrName>
                                        </p:attrNameLst>
                                      </p:cBhvr>
                                      <p:to>
                                        <p:strVal val="hidden"/>
                                      </p:to>
                                    </p:set>
                                  </p:childTnLst>
                                </p:cTn>
                              </p:par>
                            </p:childTnLst>
                          </p:cTn>
                        </p:par>
                        <p:par>
                          <p:cTn id="38" fill="hold">
                            <p:stCondLst>
                              <p:cond delay="1250"/>
                            </p:stCondLst>
                            <p:childTnLst>
                              <p:par>
                                <p:cTn id="39" presetID="53" presetClass="entr" presetSubtype="16"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750" fill="hold"/>
                                        <p:tgtEl>
                                          <p:spTgt spid="12"/>
                                        </p:tgtEl>
                                        <p:attrNameLst>
                                          <p:attrName>ppt_w</p:attrName>
                                        </p:attrNameLst>
                                      </p:cBhvr>
                                      <p:tavLst>
                                        <p:tav tm="0">
                                          <p:val>
                                            <p:fltVal val="0"/>
                                          </p:val>
                                        </p:tav>
                                        <p:tav tm="100000">
                                          <p:val>
                                            <p:strVal val="#ppt_w"/>
                                          </p:val>
                                        </p:tav>
                                      </p:tavLst>
                                    </p:anim>
                                    <p:anim calcmode="lin" valueType="num">
                                      <p:cBhvr>
                                        <p:cTn id="42" dur="1750" fill="hold"/>
                                        <p:tgtEl>
                                          <p:spTgt spid="12"/>
                                        </p:tgtEl>
                                        <p:attrNameLst>
                                          <p:attrName>ppt_h</p:attrName>
                                        </p:attrNameLst>
                                      </p:cBhvr>
                                      <p:tavLst>
                                        <p:tav tm="0">
                                          <p:val>
                                            <p:fltVal val="0"/>
                                          </p:val>
                                        </p:tav>
                                        <p:tav tm="100000">
                                          <p:val>
                                            <p:strVal val="#ppt_h"/>
                                          </p:val>
                                        </p:tav>
                                      </p:tavLst>
                                    </p:anim>
                                    <p:animEffect transition="in" filter="fade">
                                      <p:cBhvr>
                                        <p:cTn id="43" dur="1750"/>
                                        <p:tgtEl>
                                          <p:spTgt spid="12"/>
                                        </p:tgtEl>
                                      </p:cBhvr>
                                    </p:animEffect>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701800"/>
            <a:ext cx="10972800" cy="1143000"/>
          </a:xfrm>
          <a:solidFill>
            <a:schemeClr val="accent6"/>
          </a:solidFill>
        </p:spPr>
        <p:txBody>
          <a:bodyPr/>
          <a:lstStyle/>
          <a:p>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đọc</a:t>
            </a:r>
            <a:r>
              <a:rPr lang="en-US" dirty="0">
                <a:latin typeface="Arial" pitchFamily="34" charset="0"/>
                <a:cs typeface="Arial" pitchFamily="34" charset="0"/>
              </a:rPr>
              <a:t> </a:t>
            </a:r>
            <a:r>
              <a:rPr lang="en-US" dirty="0" err="1">
                <a:latin typeface="Arial" pitchFamily="34" charset="0"/>
                <a:cs typeface="Arial" pitchFamily="34" charset="0"/>
              </a:rPr>
              <a:t>trước</a:t>
            </a:r>
            <a:r>
              <a:rPr lang="en-US" dirty="0">
                <a:latin typeface="Arial" pitchFamily="34" charset="0"/>
                <a:cs typeface="Arial" pitchFamily="34" charset="0"/>
              </a:rPr>
              <a:t> </a:t>
            </a:r>
            <a:r>
              <a:rPr lang="en-US" dirty="0" err="1">
                <a:latin typeface="Arial" pitchFamily="34" charset="0"/>
                <a:cs typeface="Arial" pitchFamily="34" charset="0"/>
              </a:rPr>
              <a:t>em</a:t>
            </a:r>
            <a:r>
              <a:rPr lang="en-US" dirty="0">
                <a:latin typeface="Arial" pitchFamily="34" charset="0"/>
                <a:cs typeface="Arial" pitchFamily="34" charset="0"/>
              </a:rPr>
              <a:t> </a:t>
            </a:r>
            <a:r>
              <a:rPr lang="en-US" dirty="0" err="1">
                <a:latin typeface="Arial" pitchFamily="34" charset="0"/>
                <a:cs typeface="Arial" pitchFamily="34" charset="0"/>
              </a:rPr>
              <a:t>học</a:t>
            </a:r>
            <a:r>
              <a:rPr lang="en-US" dirty="0">
                <a:latin typeface="Arial" pitchFamily="34" charset="0"/>
                <a:cs typeface="Arial" pitchFamily="34" charset="0"/>
              </a:rPr>
              <a: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gì</a:t>
            </a:r>
            <a:r>
              <a:rPr lang="en-US"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Bài</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tập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làm</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văn</a:t>
            </a:r>
            <a:endParaRPr lang="en-US" sz="5867" dirty="0">
              <a:solidFill>
                <a:prstClr val="black"/>
              </a:solidFill>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600" y="76200"/>
            <a:ext cx="1219200" cy="1097280"/>
          </a:xfrm>
          <a:prstGeom prst="rect">
            <a:avLst/>
          </a:prstGeom>
        </p:spPr>
      </p:pic>
    </p:spTree>
    <p:extLst>
      <p:ext uri="{BB962C8B-B14F-4D97-AF65-F5344CB8AC3E}">
        <p14:creationId xmlns:p14="http://schemas.microsoft.com/office/powerpoint/2010/main" val="846493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701800"/>
            <a:ext cx="10972800" cy="1143000"/>
          </a:xfrm>
          <a:solidFill>
            <a:schemeClr val="accent6"/>
          </a:solidFill>
        </p:spPr>
        <p:txBody>
          <a:bodyPr>
            <a:normAutofit fontScale="90000"/>
          </a:bodyPr>
          <a:lstStyle/>
          <a:p>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tập</a:t>
            </a:r>
            <a:r>
              <a:rPr lang="en-US" dirty="0">
                <a:latin typeface="Arial" pitchFamily="34" charset="0"/>
                <a:cs typeface="Arial" pitchFamily="34" charset="0"/>
              </a:rPr>
              <a:t> </a:t>
            </a:r>
            <a:r>
              <a:rPr lang="en-US" dirty="0" err="1">
                <a:latin typeface="Arial" pitchFamily="34" charset="0"/>
                <a:cs typeface="Arial" pitchFamily="34" charset="0"/>
              </a:rPr>
              <a:t>làm</a:t>
            </a:r>
            <a:r>
              <a:rPr lang="en-US" dirty="0">
                <a:latin typeface="Arial" pitchFamily="34" charset="0"/>
                <a:cs typeface="Arial" pitchFamily="34" charset="0"/>
              </a:rPr>
              <a:t> </a:t>
            </a:r>
            <a:r>
              <a:rPr lang="en-US" dirty="0" err="1">
                <a:latin typeface="Arial" pitchFamily="34" charset="0"/>
                <a:cs typeface="Arial" pitchFamily="34" charset="0"/>
              </a:rPr>
              <a:t>văn</a:t>
            </a:r>
            <a:r>
              <a:rPr lang="en-US" dirty="0">
                <a:latin typeface="Arial" pitchFamily="34" charset="0"/>
                <a:cs typeface="Arial" pitchFamily="34" charset="0"/>
              </a:rPr>
              <a:t> </a:t>
            </a:r>
            <a:r>
              <a:rPr lang="en-US" dirty="0" err="1">
                <a:latin typeface="Arial" pitchFamily="34" charset="0"/>
                <a:cs typeface="Arial" pitchFamily="34" charset="0"/>
              </a:rPr>
              <a:t>nói</a:t>
            </a:r>
            <a:r>
              <a:rPr lang="en-US" dirty="0">
                <a:latin typeface="Arial" pitchFamily="34" charset="0"/>
                <a:cs typeface="Arial" pitchFamily="34" charset="0"/>
              </a:rPr>
              <a:t> </a:t>
            </a:r>
            <a:r>
              <a:rPr lang="en-US" dirty="0" err="1">
                <a:latin typeface="Arial" pitchFamily="34" charset="0"/>
                <a:cs typeface="Arial" pitchFamily="34" charset="0"/>
              </a:rPr>
              <a:t>về</a:t>
            </a:r>
            <a:r>
              <a:rPr lang="en-US" dirty="0">
                <a:latin typeface="Arial" pitchFamily="34" charset="0"/>
                <a:cs typeface="Arial" pitchFamily="34" charset="0"/>
              </a:rPr>
              <a:t> </a:t>
            </a:r>
            <a:r>
              <a:rPr lang="en-US" dirty="0" err="1">
                <a:latin typeface="Arial" pitchFamily="34" charset="0"/>
                <a:cs typeface="Arial" pitchFamily="34" charset="0"/>
              </a:rPr>
              <a:t>câu</a:t>
            </a:r>
            <a:r>
              <a:rPr lang="en-US" dirty="0">
                <a:latin typeface="Arial" pitchFamily="34" charset="0"/>
                <a:cs typeface="Arial" pitchFamily="34" charset="0"/>
              </a:rPr>
              <a:t> </a:t>
            </a:r>
            <a:r>
              <a:rPr lang="en-US" dirty="0" err="1">
                <a:latin typeface="Arial" pitchFamily="34" charset="0"/>
                <a:cs typeface="Arial" pitchFamily="34" charset="0"/>
              </a:rPr>
              <a:t>bé</a:t>
            </a:r>
            <a:r>
              <a:rPr lang="en-US" dirty="0">
                <a:latin typeface="Arial" pitchFamily="34" charset="0"/>
                <a:cs typeface="Arial" pitchFamily="34" charset="0"/>
              </a:rPr>
              <a:t> </a:t>
            </a:r>
            <a:r>
              <a:rPr lang="en-US" dirty="0" err="1">
                <a:latin typeface="Arial" pitchFamily="34" charset="0"/>
                <a:cs typeface="Arial" pitchFamily="34" charset="0"/>
              </a:rPr>
              <a:t>nào</a:t>
            </a:r>
            <a:r>
              <a:rPr lang="en-US"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Cô</a:t>
            </a:r>
            <a:r>
              <a:rPr lang="en-US" sz="5867" dirty="0">
                <a:solidFill>
                  <a:prstClr val="black"/>
                </a:solidFill>
                <a:latin typeface="Arial" pitchFamily="34" charset="0"/>
                <a:cs typeface="Arial" pitchFamily="34" charset="0"/>
              </a:rPr>
              <a:t>-li-a</a:t>
            </a: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800" y="-330200"/>
            <a:ext cx="2641600" cy="1981200"/>
          </a:xfrm>
          <a:prstGeom prst="rect">
            <a:avLst/>
          </a:prstGeom>
        </p:spPr>
      </p:pic>
    </p:spTree>
    <p:extLst>
      <p:ext uri="{BB962C8B-B14F-4D97-AF65-F5344CB8AC3E}">
        <p14:creationId xmlns:p14="http://schemas.microsoft.com/office/powerpoint/2010/main" val="163641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171575"/>
            <a:ext cx="10972800" cy="1673225"/>
          </a:xfrm>
          <a:solidFill>
            <a:schemeClr val="accent6"/>
          </a:solidFill>
        </p:spPr>
        <p:txBody>
          <a:bodyPr>
            <a:noAutofit/>
          </a:bodyPr>
          <a:lstStyle/>
          <a:p>
            <a:r>
              <a:rPr lang="en-US" sz="4800" dirty="0" err="1">
                <a:latin typeface="Arial" pitchFamily="34" charset="0"/>
                <a:cs typeface="Arial" pitchFamily="34" charset="0"/>
              </a:rPr>
              <a:t>Mẹ</a:t>
            </a:r>
            <a:r>
              <a:rPr lang="en-US" sz="4800" dirty="0">
                <a:latin typeface="Arial" pitchFamily="34" charset="0"/>
                <a:cs typeface="Arial" pitchFamily="34" charset="0"/>
              </a:rPr>
              <a:t> </a:t>
            </a:r>
            <a:r>
              <a:rPr lang="en-US" sz="4800" dirty="0" err="1">
                <a:latin typeface="Arial" pitchFamily="34" charset="0"/>
                <a:cs typeface="Arial" pitchFamily="34" charset="0"/>
              </a:rPr>
              <a:t>cô</a:t>
            </a:r>
            <a:r>
              <a:rPr lang="en-US" sz="4800" dirty="0">
                <a:latin typeface="Arial" pitchFamily="34" charset="0"/>
                <a:cs typeface="Arial" pitchFamily="34" charset="0"/>
              </a:rPr>
              <a:t>-li-a </a:t>
            </a:r>
            <a:r>
              <a:rPr lang="en-US" sz="4800" dirty="0" err="1">
                <a:latin typeface="Arial" pitchFamily="34" charset="0"/>
                <a:cs typeface="Arial" pitchFamily="34" charset="0"/>
              </a:rPr>
              <a:t>nhờ</a:t>
            </a:r>
            <a:r>
              <a:rPr lang="en-US" sz="4800" dirty="0">
                <a:latin typeface="Arial" pitchFamily="34" charset="0"/>
                <a:cs typeface="Arial" pitchFamily="34" charset="0"/>
              </a:rPr>
              <a:t> </a:t>
            </a:r>
            <a:r>
              <a:rPr lang="en-US" sz="4800" dirty="0" err="1">
                <a:latin typeface="Arial" pitchFamily="34" charset="0"/>
                <a:cs typeface="Arial" pitchFamily="34" charset="0"/>
              </a:rPr>
              <a:t>cậu</a:t>
            </a:r>
            <a:r>
              <a:rPr lang="en-US" sz="4800" dirty="0">
                <a:latin typeface="Arial" pitchFamily="34" charset="0"/>
                <a:cs typeface="Arial" pitchFamily="34" charset="0"/>
              </a:rPr>
              <a:t> </a:t>
            </a:r>
            <a:r>
              <a:rPr lang="en-US" sz="4800" dirty="0" err="1">
                <a:latin typeface="Arial" pitchFamily="34" charset="0"/>
                <a:cs typeface="Arial" pitchFamily="34" charset="0"/>
              </a:rPr>
              <a:t>ấy</a:t>
            </a:r>
            <a:r>
              <a:rPr lang="en-US" sz="4800" dirty="0">
                <a:latin typeface="Arial" pitchFamily="34" charset="0"/>
                <a:cs typeface="Arial" pitchFamily="34" charset="0"/>
              </a:rPr>
              <a:t> </a:t>
            </a:r>
            <a:r>
              <a:rPr lang="en-US" sz="4800" dirty="0" err="1">
                <a:latin typeface="Arial" pitchFamily="34" charset="0"/>
                <a:cs typeface="Arial" pitchFamily="34" charset="0"/>
              </a:rPr>
              <a:t>giặt</a:t>
            </a:r>
            <a:r>
              <a:rPr lang="en-US" sz="4800" dirty="0">
                <a:latin typeface="Arial" pitchFamily="34" charset="0"/>
                <a:cs typeface="Arial" pitchFamily="34" charset="0"/>
              </a:rPr>
              <a:t> </a:t>
            </a:r>
            <a:r>
              <a:rPr lang="en-US" sz="4800" dirty="0" err="1">
                <a:latin typeface="Arial" pitchFamily="34" charset="0"/>
                <a:cs typeface="Arial" pitchFamily="34" charset="0"/>
              </a:rPr>
              <a:t>áo</a:t>
            </a:r>
            <a:r>
              <a:rPr lang="en-US" sz="4800" dirty="0">
                <a:latin typeface="Arial" pitchFamily="34" charset="0"/>
                <a:cs typeface="Arial" pitchFamily="34" charset="0"/>
              </a:rPr>
              <a:t> </a:t>
            </a:r>
            <a:r>
              <a:rPr lang="en-US" sz="4800" dirty="0" err="1">
                <a:latin typeface="Arial" pitchFamily="34" charset="0"/>
                <a:cs typeface="Arial" pitchFamily="34" charset="0"/>
              </a:rPr>
              <a:t>sơ</a:t>
            </a:r>
            <a:r>
              <a:rPr lang="en-US" sz="4800" dirty="0">
                <a:latin typeface="Arial" pitchFamily="34" charset="0"/>
                <a:cs typeface="Arial" pitchFamily="34" charset="0"/>
              </a:rPr>
              <a:t> mi </a:t>
            </a:r>
            <a:r>
              <a:rPr lang="en-US" sz="4800" dirty="0" err="1">
                <a:latin typeface="Arial" pitchFamily="34" charset="0"/>
                <a:cs typeface="Arial" pitchFamily="34" charset="0"/>
              </a:rPr>
              <a:t>và</a:t>
            </a:r>
            <a:r>
              <a:rPr lang="en-US" sz="4800" dirty="0">
                <a:latin typeface="Arial" pitchFamily="34" charset="0"/>
                <a:cs typeface="Arial" pitchFamily="34" charset="0"/>
              </a:rPr>
              <a:t> </a:t>
            </a:r>
            <a:r>
              <a:rPr lang="en-US" sz="4800" dirty="0" err="1">
                <a:latin typeface="Arial" pitchFamily="34" charset="0"/>
                <a:cs typeface="Arial" pitchFamily="34" charset="0"/>
              </a:rPr>
              <a:t>quần</a:t>
            </a:r>
            <a:r>
              <a:rPr lang="en-US" sz="4800" dirty="0">
                <a:latin typeface="Arial" pitchFamily="34" charset="0"/>
                <a:cs typeface="Arial" pitchFamily="34" charset="0"/>
              </a:rPr>
              <a:t> </a:t>
            </a:r>
            <a:r>
              <a:rPr lang="en-US" sz="4800" dirty="0" err="1">
                <a:latin typeface="Arial" pitchFamily="34" charset="0"/>
                <a:cs typeface="Arial" pitchFamily="34" charset="0"/>
              </a:rPr>
              <a:t>lót</a:t>
            </a:r>
            <a:r>
              <a:rPr lang="en-US" sz="4800" dirty="0">
                <a:latin typeface="Arial" pitchFamily="34" charset="0"/>
                <a:cs typeface="Arial" pitchFamily="34" charset="0"/>
              </a:rPr>
              <a:t> </a:t>
            </a:r>
            <a:r>
              <a:rPr lang="en-US" sz="4800" dirty="0" err="1">
                <a:latin typeface="Arial" pitchFamily="34" charset="0"/>
                <a:cs typeface="Arial" pitchFamily="34" charset="0"/>
              </a:rPr>
              <a:t>vào</a:t>
            </a:r>
            <a:r>
              <a:rPr lang="en-US" sz="4800" dirty="0">
                <a:latin typeface="Arial" pitchFamily="34" charset="0"/>
                <a:cs typeface="Arial" pitchFamily="34" charset="0"/>
              </a:rPr>
              <a:t> </a:t>
            </a:r>
            <a:r>
              <a:rPr lang="en-US" sz="4800" dirty="0" err="1">
                <a:latin typeface="Arial" pitchFamily="34" charset="0"/>
                <a:cs typeface="Arial" pitchFamily="34" charset="0"/>
              </a:rPr>
              <a:t>ngày</a:t>
            </a:r>
            <a:r>
              <a:rPr lang="en-US" sz="4800" dirty="0">
                <a:latin typeface="Arial" pitchFamily="34" charset="0"/>
                <a:cs typeface="Arial" pitchFamily="34" charset="0"/>
              </a:rPr>
              <a:t> </a:t>
            </a:r>
            <a:r>
              <a:rPr lang="en-US" sz="4800" dirty="0" err="1">
                <a:latin typeface="Arial" pitchFamily="34" charset="0"/>
                <a:cs typeface="Arial" pitchFamily="34" charset="0"/>
              </a:rPr>
              <a:t>thứ</a:t>
            </a:r>
            <a:r>
              <a:rPr lang="en-US" sz="4800" dirty="0">
                <a:latin typeface="Arial" pitchFamily="34" charset="0"/>
                <a:cs typeface="Arial" pitchFamily="34" charset="0"/>
              </a:rPr>
              <a:t> </a:t>
            </a:r>
            <a:r>
              <a:rPr lang="en-US" sz="4800" dirty="0" err="1">
                <a:latin typeface="Arial" pitchFamily="34" charset="0"/>
                <a:cs typeface="Arial" pitchFamily="34" charset="0"/>
              </a:rPr>
              <a:t>mấy</a:t>
            </a:r>
            <a:r>
              <a:rPr lang="en-US" sz="4800"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Ngày</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chủ</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nhật</a:t>
            </a:r>
            <a:endParaRPr lang="en-US" sz="5867" dirty="0">
              <a:solidFill>
                <a:prstClr val="black"/>
              </a:solidFill>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6419" y="-838200"/>
            <a:ext cx="1935163" cy="2336800"/>
          </a:xfrm>
          <a:prstGeom prst="rect">
            <a:avLst/>
          </a:prstGeom>
        </p:spPr>
      </p:pic>
    </p:spTree>
    <p:extLst>
      <p:ext uri="{BB962C8B-B14F-4D97-AF65-F5344CB8AC3E}">
        <p14:creationId xmlns:p14="http://schemas.microsoft.com/office/powerpoint/2010/main" val="408588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2306" y="526943"/>
            <a:ext cx="92369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FF0000"/>
                </a:solidFill>
                <a:effectLst/>
                <a:uLnTx/>
                <a:uFillTx/>
                <a:latin typeface="Calibri"/>
                <a:cs typeface="Arial"/>
                <a:sym typeface="Arial"/>
              </a:rPr>
              <a:t>Nói</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với</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bạn</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những</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điều</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em</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nhớ</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nhất</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về</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thầy</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cô</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giáo</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cũ</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của</a:t>
            </a:r>
            <a:r>
              <a:rPr kumimoji="0" lang="en-US" sz="4000" b="0" i="0" u="none" strike="noStrike" kern="0" cap="none" spc="0" normalizeH="0" baseline="0" noProof="0" dirty="0">
                <a:ln>
                  <a:noFill/>
                </a:ln>
                <a:solidFill>
                  <a:srgbClr val="FF0000"/>
                </a:solidFill>
                <a:effectLst/>
                <a:uLnTx/>
                <a:uFillTx/>
                <a:latin typeface="Calibri"/>
                <a:cs typeface="Arial"/>
                <a:sym typeface="Arial"/>
              </a:rPr>
              <a:t> </a:t>
            </a:r>
            <a:r>
              <a:rPr kumimoji="0" lang="en-US" sz="4000" b="0" i="0" u="none" strike="noStrike" kern="0" cap="none" spc="0" normalizeH="0" baseline="0" noProof="0" dirty="0" err="1">
                <a:ln>
                  <a:noFill/>
                </a:ln>
                <a:solidFill>
                  <a:srgbClr val="FF0000"/>
                </a:solidFill>
                <a:effectLst/>
                <a:uLnTx/>
                <a:uFillTx/>
                <a:latin typeface="Calibri"/>
                <a:cs typeface="Arial"/>
                <a:sym typeface="Arial"/>
              </a:rPr>
              <a:t>mình</a:t>
            </a:r>
            <a:r>
              <a:rPr kumimoji="0" lang="en-US" sz="4000" b="0" i="0" u="none" strike="noStrike" kern="0" cap="none" spc="0" normalizeH="0" baseline="0" noProof="0" dirty="0">
                <a:ln>
                  <a:noFill/>
                </a:ln>
                <a:solidFill>
                  <a:srgbClr val="FF0000"/>
                </a:solidFill>
                <a:effectLst/>
                <a:uLnTx/>
                <a:uFillTx/>
                <a:latin typeface="Calibri"/>
                <a:cs typeface="Arial"/>
                <a:sym typeface="Arial"/>
              </a:rPr>
              <a:t>.</a:t>
            </a:r>
          </a:p>
        </p:txBody>
      </p:sp>
      <p:sp>
        <p:nvSpPr>
          <p:cNvPr id="3" name="AutoShape 2" descr="Phóng Tên Lửa Hình ảnh | Định dạng hình ảnh PNG 400179594| vn.lovepik.com"/>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 name="Group 5"/>
          <p:cNvGrpSpPr/>
          <p:nvPr/>
        </p:nvGrpSpPr>
        <p:grpSpPr>
          <a:xfrm>
            <a:off x="835802" y="526943"/>
            <a:ext cx="731520" cy="731520"/>
            <a:chOff x="2076774" y="2479729"/>
            <a:chExt cx="731520" cy="731520"/>
          </a:xfrm>
        </p:grpSpPr>
        <p:sp>
          <p:nvSpPr>
            <p:cNvPr id="5" name="Rounded Rectangle 4"/>
            <p:cNvSpPr/>
            <p:nvPr/>
          </p:nvSpPr>
          <p:spPr>
            <a:xfrm>
              <a:off x="2076774" y="2479729"/>
              <a:ext cx="731520" cy="731520"/>
            </a:xfrm>
            <a:prstGeom prst="roundRect">
              <a:avLst/>
            </a:prstGeom>
            <a:solidFill>
              <a:srgbClr val="80CDE1"/>
            </a:solidFill>
            <a:ln>
              <a:solidFill>
                <a:srgbClr val="80C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83023" l="10000" r="94535"/>
                      </a14:imgEffect>
                    </a14:imgLayer>
                  </a14:imgProps>
                </a:ext>
              </a:extLst>
            </a:blip>
            <a:srcRect l="20990" t="14572" b="17883"/>
            <a:stretch/>
          </p:blipFill>
          <p:spPr>
            <a:xfrm rot="18674869">
              <a:off x="2210772" y="2608872"/>
              <a:ext cx="560729" cy="479354"/>
            </a:xfrm>
            <a:prstGeom prst="rect">
              <a:avLst/>
            </a:prstGeom>
          </p:spPr>
        </p:pic>
      </p:grpSp>
      <p:pic>
        <p:nvPicPr>
          <p:cNvPr id="2052" name="Picture 4" descr="Premium Vector | Kids discuss homework"/>
          <p:cNvPicPr>
            <a:picLocks noChangeAspect="1" noChangeArrowheads="1"/>
          </p:cNvPicPr>
          <p:nvPr/>
        </p:nvPicPr>
        <p:blipFill rotWithShape="1">
          <a:blip r:embed="rId4">
            <a:extLst>
              <a:ext uri="{28A0092B-C50C-407E-A947-70E740481C1C}">
                <a14:useLocalDpi xmlns:a14="http://schemas.microsoft.com/office/drawing/2010/main" val="0"/>
              </a:ext>
            </a:extLst>
          </a:blip>
          <a:srcRect t="16858" b="-323"/>
          <a:stretch/>
        </p:blipFill>
        <p:spPr bwMode="auto">
          <a:xfrm>
            <a:off x="3072947" y="3679634"/>
            <a:ext cx="5962650" cy="2846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84184D39-0C1B-482B-B1C3-18E8FA902F90}"/>
              </a:ext>
            </a:extLst>
          </p:cNvPr>
          <p:cNvPicPr>
            <a:picLocks noChangeAspect="1"/>
          </p:cNvPicPr>
          <p:nvPr/>
        </p:nvPicPr>
        <p:blipFill>
          <a:blip r:embed="rId5"/>
          <a:stretch>
            <a:fillRect/>
          </a:stretch>
        </p:blipFill>
        <p:spPr>
          <a:xfrm>
            <a:off x="4619097" y="2011454"/>
            <a:ext cx="2953806" cy="1564640"/>
          </a:xfrm>
          <a:prstGeom prst="rect">
            <a:avLst/>
          </a:prstGeom>
        </p:spPr>
      </p:pic>
    </p:spTree>
    <p:extLst>
      <p:ext uri="{BB962C8B-B14F-4D97-AF65-F5344CB8AC3E}">
        <p14:creationId xmlns:p14="http://schemas.microsoft.com/office/powerpoint/2010/main" val="2343949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BE58507D-327E-4827-9243-34B7306DFA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69" t="3722" r="8870" b="3722"/>
          <a:stretch/>
        </p:blipFill>
        <p:spPr>
          <a:xfrm>
            <a:off x="1" y="0"/>
            <a:ext cx="12192000" cy="6858000"/>
          </a:xfrm>
          <a:prstGeom prst="rect">
            <a:avLst/>
          </a:prstGeom>
        </p:spPr>
      </p:pic>
      <p:pic>
        <p:nvPicPr>
          <p:cNvPr id="7" name="Picture 6">
            <a:extLst>
              <a:ext uri="{FF2B5EF4-FFF2-40B4-BE49-F238E27FC236}">
                <a16:creationId xmlns:a16="http://schemas.microsoft.com/office/drawing/2014/main" xmlns="" id="{EA4D87D8-BD28-4883-BC55-5CE076A076F8}"/>
              </a:ext>
            </a:extLst>
          </p:cNvPr>
          <p:cNvPicPr>
            <a:picLocks noChangeAspect="1"/>
          </p:cNvPicPr>
          <p:nvPr/>
        </p:nvPicPr>
        <p:blipFill>
          <a:blip r:embed="rId3"/>
          <a:stretch>
            <a:fillRect/>
          </a:stretch>
        </p:blipFill>
        <p:spPr>
          <a:xfrm>
            <a:off x="3930832" y="1242779"/>
            <a:ext cx="4474030" cy="790412"/>
          </a:xfrm>
          <a:prstGeom prst="rect">
            <a:avLst/>
          </a:prstGeom>
        </p:spPr>
      </p:pic>
      <p:sp>
        <p:nvSpPr>
          <p:cNvPr id="5" name="TextBox 4">
            <a:extLst>
              <a:ext uri="{FF2B5EF4-FFF2-40B4-BE49-F238E27FC236}">
                <a16:creationId xmlns:a16="http://schemas.microsoft.com/office/drawing/2014/main" xmlns="" id="{148E4907-2432-49D6-9E31-A0957315BB00}"/>
              </a:ext>
            </a:extLst>
          </p:cNvPr>
          <p:cNvSpPr txBox="1"/>
          <p:nvPr/>
        </p:nvSpPr>
        <p:spPr>
          <a:xfrm>
            <a:off x="4686300" y="2033190"/>
            <a:ext cx="4956812" cy="646331"/>
          </a:xfrm>
          <a:prstGeom prst="rect">
            <a:avLst/>
          </a:prstGeom>
          <a:noFill/>
        </p:spPr>
        <p:txBody>
          <a:bodyPr wrap="square" rtlCol="0">
            <a:spAutoFit/>
          </a:bodyPr>
          <a:lstStyle/>
          <a:p>
            <a:r>
              <a:rPr lang="en-US" sz="3600" dirty="0" err="1">
                <a:solidFill>
                  <a:srgbClr val="FF0000"/>
                </a:solidFill>
                <a:latin typeface="Coiny" panose="02000903060500060000" pitchFamily="2" charset="0"/>
              </a:rPr>
              <a:t>Bài</a:t>
            </a:r>
            <a:r>
              <a:rPr lang="en-US" sz="3600" dirty="0">
                <a:solidFill>
                  <a:srgbClr val="FF0000"/>
                </a:solidFill>
                <a:latin typeface="Coiny" panose="02000903060500060000" pitchFamily="2" charset="0"/>
              </a:rPr>
              <a:t> 13 – </a:t>
            </a:r>
            <a:r>
              <a:rPr lang="en-US" sz="3600" dirty="0" err="1">
                <a:solidFill>
                  <a:srgbClr val="FF0000"/>
                </a:solidFill>
                <a:latin typeface="Coiny" panose="02000903060500060000" pitchFamily="2" charset="0"/>
              </a:rPr>
              <a:t>Đọc</a:t>
            </a:r>
            <a:endParaRPr lang="en-US" sz="3600" dirty="0">
              <a:solidFill>
                <a:srgbClr val="FF0000"/>
              </a:solidFill>
              <a:latin typeface="Coiny" panose="02000903060500060000" pitchFamily="2" charset="0"/>
            </a:endParaRPr>
          </a:p>
        </p:txBody>
      </p:sp>
      <p:pic>
        <p:nvPicPr>
          <p:cNvPr id="10" name="Picture 9" descr="A picture containing text, vector graphics&#10;&#10;Description automatically generated">
            <a:extLst>
              <a:ext uri="{FF2B5EF4-FFF2-40B4-BE49-F238E27FC236}">
                <a16:creationId xmlns:a16="http://schemas.microsoft.com/office/drawing/2014/main" xmlns="" id="{860A5508-3978-46A1-AAEE-8A48247AFC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5633" y="2224352"/>
            <a:ext cx="4956813" cy="4956813"/>
          </a:xfrm>
          <a:prstGeom prst="rect">
            <a:avLst/>
          </a:prstGeom>
        </p:spPr>
      </p:pic>
      <p:pic>
        <p:nvPicPr>
          <p:cNvPr id="11" name="Picture 10">
            <a:extLst>
              <a:ext uri="{FF2B5EF4-FFF2-40B4-BE49-F238E27FC236}">
                <a16:creationId xmlns:a16="http://schemas.microsoft.com/office/drawing/2014/main" xmlns="" id="{A56887B6-F759-4B9A-8246-D4AE29DF28CF}"/>
              </a:ext>
            </a:extLst>
          </p:cNvPr>
          <p:cNvPicPr>
            <a:picLocks noChangeAspect="1"/>
          </p:cNvPicPr>
          <p:nvPr/>
        </p:nvPicPr>
        <p:blipFill>
          <a:blip r:embed="rId5"/>
          <a:stretch>
            <a:fillRect/>
          </a:stretch>
        </p:blipFill>
        <p:spPr>
          <a:xfrm>
            <a:off x="2497737" y="2679521"/>
            <a:ext cx="7340220" cy="1981372"/>
          </a:xfrm>
          <a:prstGeom prst="rect">
            <a:avLst/>
          </a:prstGeom>
        </p:spPr>
      </p:pic>
    </p:spTree>
    <p:extLst>
      <p:ext uri="{BB962C8B-B14F-4D97-AF65-F5344CB8AC3E}">
        <p14:creationId xmlns:p14="http://schemas.microsoft.com/office/powerpoint/2010/main" val="604960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TIMING" val="|0.6|0.7"/>
</p:tagLst>
</file>

<file path=ppt/tags/tag59.xml><?xml version="1.0" encoding="utf-8"?>
<p:tagLst xmlns:a="http://schemas.openxmlformats.org/drawingml/2006/main" xmlns:r="http://schemas.openxmlformats.org/officeDocument/2006/relationships" xmlns:p="http://schemas.openxmlformats.org/presentationml/2006/main">
  <p:tag name="TIMING" val="|0.6|0.7"/>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TIMING" val="|0.6|0.7"/>
</p:tagLst>
</file>

<file path=ppt/tags/tag62.xml><?xml version="1.0" encoding="utf-8"?>
<p:tagLst xmlns:a="http://schemas.openxmlformats.org/drawingml/2006/main" xmlns:r="http://schemas.openxmlformats.org/officeDocument/2006/relationships" xmlns:p="http://schemas.openxmlformats.org/presentationml/2006/main">
  <p:tag name="TIMING" val="|0.6|0.7"/>
</p:tagLst>
</file>

<file path=ppt/tags/tag63.xml><?xml version="1.0" encoding="utf-8"?>
<p:tagLst xmlns:a="http://schemas.openxmlformats.org/drawingml/2006/main" xmlns:r="http://schemas.openxmlformats.org/officeDocument/2006/relationships" xmlns:p="http://schemas.openxmlformats.org/presentationml/2006/main">
  <p:tag name="TIMING" val="|0.6|0.7"/>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801</Words>
  <Application>Microsoft Office PowerPoint</Application>
  <PresentationFormat>Widescreen</PresentationFormat>
  <Paragraphs>209</Paragraphs>
  <Slides>30</Slides>
  <Notes>2</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30</vt:i4>
      </vt:variant>
    </vt:vector>
  </HeadingPairs>
  <TitlesOfParts>
    <vt:vector size="49" baseType="lpstr">
      <vt:lpstr>微软雅黑</vt:lpstr>
      <vt:lpstr>Arial</vt:lpstr>
      <vt:lpstr>Arial-Rounded</vt:lpstr>
      <vt:lpstr>Calibri</vt:lpstr>
      <vt:lpstr>Calibri Light</vt:lpstr>
      <vt:lpstr>Coiny</vt:lpstr>
      <vt:lpstr>Gochi Hand</vt:lpstr>
      <vt:lpstr>inpin heiti</vt:lpstr>
      <vt:lpstr>Short Stack</vt:lpstr>
      <vt:lpstr>Times New Roman</vt:lpstr>
      <vt:lpstr>VNI-Avo</vt:lpstr>
      <vt:lpstr>Wingdings</vt:lpstr>
      <vt:lpstr>仓耳今楷05-6763 W05</vt:lpstr>
      <vt:lpstr>站酷快乐体2016修订版</vt:lpstr>
      <vt:lpstr>2_Office 主题</vt:lpstr>
      <vt:lpstr>Office 主题</vt:lpstr>
      <vt:lpstr>The Digital Quick Grammar by Slidesgo</vt:lpstr>
      <vt:lpstr>Office Theme</vt:lpstr>
      <vt:lpstr>自定义设计方案</vt:lpstr>
      <vt:lpstr>PowerPoint Presentation</vt:lpstr>
      <vt:lpstr>PowerPoint Presentation</vt:lpstr>
      <vt:lpstr>PowerPoint Presentation</vt:lpstr>
      <vt:lpstr>PowerPoint Presentation</vt:lpstr>
      <vt:lpstr>Bài đọc trước em học là bài gì?</vt:lpstr>
      <vt:lpstr>Bài tập làm văn nói về câu bé nào?</vt:lpstr>
      <vt:lpstr>Mẹ cô-li-a nhờ cậu ấy giặt áo sơ mi và quần lót vào ngày thứ mấy?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 10</cp:lastModifiedBy>
  <cp:revision>50</cp:revision>
  <dcterms:created xsi:type="dcterms:W3CDTF">2022-06-25T09:00:30Z</dcterms:created>
  <dcterms:modified xsi:type="dcterms:W3CDTF">2023-10-16T07:36:54Z</dcterms:modified>
</cp:coreProperties>
</file>