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35"/>
  </p:notesMasterIdLst>
  <p:sldIdLst>
    <p:sldId id="1548" r:id="rId4"/>
    <p:sldId id="257" r:id="rId5"/>
    <p:sldId id="258" r:id="rId6"/>
    <p:sldId id="283" r:id="rId7"/>
    <p:sldId id="284" r:id="rId8"/>
    <p:sldId id="285" r:id="rId9"/>
    <p:sldId id="286" r:id="rId10"/>
    <p:sldId id="287" r:id="rId11"/>
    <p:sldId id="1496" r:id="rId12"/>
    <p:sldId id="1514" r:id="rId13"/>
    <p:sldId id="1510" r:id="rId14"/>
    <p:sldId id="1515" r:id="rId15"/>
    <p:sldId id="1537" r:id="rId16"/>
    <p:sldId id="259" r:id="rId17"/>
    <p:sldId id="1538" r:id="rId18"/>
    <p:sldId id="1521" r:id="rId19"/>
    <p:sldId id="1547" r:id="rId20"/>
    <p:sldId id="1522" r:id="rId21"/>
    <p:sldId id="1504" r:id="rId22"/>
    <p:sldId id="1497" r:id="rId23"/>
    <p:sldId id="1498" r:id="rId24"/>
    <p:sldId id="1523" r:id="rId25"/>
    <p:sldId id="1540" r:id="rId26"/>
    <p:sldId id="1541" r:id="rId27"/>
    <p:sldId id="1542" r:id="rId28"/>
    <p:sldId id="1544" r:id="rId29"/>
    <p:sldId id="1499" r:id="rId30"/>
    <p:sldId id="1531" r:id="rId31"/>
    <p:sldId id="1500" r:id="rId32"/>
    <p:sldId id="1546" r:id="rId33"/>
    <p:sldId id="15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98"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82773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 xmlns:a16="http://schemas.microsoft.com/office/drawing/2014/main" id="{3F128F5C-6FD3-4467-9B31-C8386425A1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 y="0"/>
            <a:ext cx="12187238" cy="6858000"/>
          </a:xfrm>
          <a:prstGeom prst="rect">
            <a:avLst/>
          </a:prstGeom>
        </p:spPr>
      </p:pic>
      <p:sp>
        <p:nvSpPr>
          <p:cNvPr id="2" name="Rectangle 1">
            <a:extLst>
              <a:ext uri="{FF2B5EF4-FFF2-40B4-BE49-F238E27FC236}">
                <a16:creationId xmlns="" xmlns:a16="http://schemas.microsoft.com/office/drawing/2014/main" id="{D357257A-6D80-A1FF-ED03-77C43087D405}"/>
              </a:ext>
            </a:extLst>
          </p:cNvPr>
          <p:cNvSpPr/>
          <p:nvPr userDrawn="1"/>
        </p:nvSpPr>
        <p:spPr>
          <a:xfrm>
            <a:off x="0" y="1487906"/>
            <a:ext cx="8046720" cy="3145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348">
              <a:solidFill>
                <a:prstClr val="white"/>
              </a:solidFill>
            </a:endParaRPr>
          </a:p>
        </p:txBody>
      </p:sp>
      <p:pic>
        <p:nvPicPr>
          <p:cNvPr id="6" name="Picture 5" descr="Logo, company name&#10;&#10;Description automatically generated">
            <a:extLst>
              <a:ext uri="{FF2B5EF4-FFF2-40B4-BE49-F238E27FC236}">
                <a16:creationId xmlns="" xmlns:a16="http://schemas.microsoft.com/office/drawing/2014/main" id="{A6F915E6-73B1-5A14-BCDA-C8359F2FD6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94792" y="96983"/>
            <a:ext cx="878558" cy="1112605"/>
          </a:xfrm>
          <a:prstGeom prst="rect">
            <a:avLst/>
          </a:prstGeom>
        </p:spPr>
      </p:pic>
      <p:pic>
        <p:nvPicPr>
          <p:cNvPr id="7" name="Picture 6">
            <a:extLst>
              <a:ext uri="{FF2B5EF4-FFF2-40B4-BE49-F238E27FC236}">
                <a16:creationId xmlns="" xmlns:a16="http://schemas.microsoft.com/office/drawing/2014/main" id="{3BF83DC2-94CE-F607-42CA-32ECC939BF95}"/>
              </a:ext>
            </a:extLst>
          </p:cNvPr>
          <p:cNvPicPr>
            <a:picLocks noChangeAspect="1"/>
          </p:cNvPicPr>
          <p:nvPr userDrawn="1"/>
        </p:nvPicPr>
        <p:blipFill>
          <a:blip r:embed="rId4"/>
          <a:stretch>
            <a:fillRect/>
          </a:stretch>
        </p:blipFill>
        <p:spPr>
          <a:xfrm>
            <a:off x="-324545" y="222926"/>
            <a:ext cx="8047417" cy="1188823"/>
          </a:xfrm>
          <a:prstGeom prst="rect">
            <a:avLst/>
          </a:prstGeom>
        </p:spPr>
      </p:pic>
      <p:pic>
        <p:nvPicPr>
          <p:cNvPr id="9" name="Picture 8">
            <a:extLst>
              <a:ext uri="{FF2B5EF4-FFF2-40B4-BE49-F238E27FC236}">
                <a16:creationId xmlns="" xmlns:a16="http://schemas.microsoft.com/office/drawing/2014/main" id="{6E8622EF-6F9F-EF70-5C82-CC54E0043F19}"/>
              </a:ext>
            </a:extLst>
          </p:cNvPr>
          <p:cNvPicPr>
            <a:picLocks noChangeAspect="1"/>
          </p:cNvPicPr>
          <p:nvPr userDrawn="1"/>
        </p:nvPicPr>
        <p:blipFill>
          <a:blip r:embed="rId5"/>
          <a:stretch>
            <a:fillRect/>
          </a:stretch>
        </p:blipFill>
        <p:spPr>
          <a:xfrm>
            <a:off x="-321572" y="1634674"/>
            <a:ext cx="8618697" cy="2245852"/>
          </a:xfrm>
          <a:prstGeom prst="rect">
            <a:avLst/>
          </a:prstGeom>
        </p:spPr>
      </p:pic>
    </p:spTree>
    <p:extLst>
      <p:ext uri="{BB962C8B-B14F-4D97-AF65-F5344CB8AC3E}">
        <p14:creationId xmlns:p14="http://schemas.microsoft.com/office/powerpoint/2010/main" val="3681636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 xmlns:a16="http://schemas.microsoft.com/office/drawing/2014/main" id="{7C99E861-C2B7-48C9-932E-F29DEDE7F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2" y="0"/>
            <a:ext cx="12187238" cy="6858000"/>
          </a:xfrm>
          <a:prstGeom prst="rect">
            <a:avLst/>
          </a:prstGeom>
        </p:spPr>
      </p:pic>
      <p:pic>
        <p:nvPicPr>
          <p:cNvPr id="3" name="Picture 2" descr="Logo, company name&#10;&#10;Description automatically generated">
            <a:extLst>
              <a:ext uri="{FF2B5EF4-FFF2-40B4-BE49-F238E27FC236}">
                <a16:creationId xmlns="" xmlns:a16="http://schemas.microsoft.com/office/drawing/2014/main" id="{5F55D22D-3693-B4A4-C6E5-C212489DB9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9998" y="83127"/>
            <a:ext cx="587932" cy="744556"/>
          </a:xfrm>
          <a:prstGeom prst="rect">
            <a:avLst/>
          </a:prstGeom>
        </p:spPr>
      </p:pic>
    </p:spTree>
    <p:extLst>
      <p:ext uri="{BB962C8B-B14F-4D97-AF65-F5344CB8AC3E}">
        <p14:creationId xmlns:p14="http://schemas.microsoft.com/office/powerpoint/2010/main" val="3692231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C8E120-D1EA-8165-90FE-5139EA236B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2369470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 xmlns:a16="http://schemas.microsoft.com/office/drawing/2014/main" id="{22519B87-14FA-A826-07C6-3F1CC82C9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7620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 xmlns:a16="http://schemas.microsoft.com/office/drawing/2014/main" id="{E994DCDD-7ED7-AC2B-EC0C-916785051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6511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7573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1D8BD707-D9CF-40AE-B4C6-C98DA3205C09}" type="datetimeFigureOut">
              <a:rPr lang="en-US" smtClean="0">
                <a:solidFill>
                  <a:prstClr val="black"/>
                </a:solidFill>
                <a:latin typeface="Arial" charset="0"/>
              </a:rPr>
              <a:pPr eaLnBrk="0" fontAlgn="base" hangingPunct="0">
                <a:spcBef>
                  <a:spcPct val="0"/>
                </a:spcBef>
                <a:spcAft>
                  <a:spcPct val="0"/>
                </a:spcAft>
              </a:pPr>
              <a:t>9/26/2023</a:t>
            </a:fld>
            <a:endParaRPr lang="en-US">
              <a:solidFill>
                <a:prstClr val="black"/>
              </a:solidFill>
              <a:latin typeface="Arial"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solidFill>
              <a:latin typeface="Arial"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B6F15528-21DE-4FAA-801E-634DDDAF4B2B}" type="slidenum">
              <a:rPr lang="en-US" smtClean="0">
                <a:solidFill>
                  <a:prstClr val="black"/>
                </a:solidFill>
                <a:latin typeface="Arial" charset="0"/>
              </a:rPr>
              <a:pPr eaLnBrk="0" fontAlgn="base" hangingPunct="0">
                <a:spcBef>
                  <a:spcPct val="0"/>
                </a:spcBef>
                <a:spcAft>
                  <a:spcPct val="0"/>
                </a:spcAft>
              </a:pPr>
              <a:t>‹#›</a:t>
            </a:fld>
            <a:endParaRPr lang="en-US">
              <a:solidFill>
                <a:prstClr val="black"/>
              </a:solidFill>
              <a:latin typeface="Arial" charset="0"/>
            </a:endParaRPr>
          </a:p>
        </p:txBody>
      </p:sp>
    </p:spTree>
    <p:extLst>
      <p:ext uri="{BB962C8B-B14F-4D97-AF65-F5344CB8AC3E}">
        <p14:creationId xmlns:p14="http://schemas.microsoft.com/office/powerpoint/2010/main" val="243866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2023/9/26</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2023/9/26</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464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2.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26.png"/><Relationship Id="rId10" Type="http://schemas.openxmlformats.org/officeDocument/2006/relationships/image" Target="../media/image46.png"/><Relationship Id="rId4" Type="http://schemas.openxmlformats.org/officeDocument/2006/relationships/image" Target="../media/image2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2.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5" Type="http://schemas.openxmlformats.org/officeDocument/2006/relationships/tags" Target="../tags/tag6.xml"/><Relationship Id="rId10" Type="http://schemas.openxmlformats.org/officeDocument/2006/relationships/image" Target="../media/image58.png"/><Relationship Id="rId4" Type="http://schemas.openxmlformats.org/officeDocument/2006/relationships/tags" Target="../tags/tag5.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7.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7.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7.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7.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60.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40.png"/><Relationship Id="rId7" Type="http://schemas.openxmlformats.org/officeDocument/2006/relationships/image" Target="../media/image64.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9.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3.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32.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1.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7.png"/><Relationship Id="rId5" Type="http://schemas.openxmlformats.org/officeDocument/2006/relationships/audio" Target="NULL" TargetMode="External"/><Relationship Id="rId1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9.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33.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38.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NULL" TargetMode="Externa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 y="4348"/>
            <a:ext cx="12176542" cy="684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 xmlns:a16="http://schemas.microsoft.com/office/drawing/2014/main" id="{0846D8D6-ED81-4F56-8DAC-2E8FC85A3ABA}"/>
              </a:ext>
            </a:extLst>
          </p:cNvPr>
          <p:cNvSpPr>
            <a:spLocks noChangeArrowheads="1"/>
          </p:cNvSpPr>
          <p:nvPr/>
        </p:nvSpPr>
        <p:spPr bwMode="auto">
          <a:xfrm>
            <a:off x="1753879" y="729445"/>
            <a:ext cx="8219166"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defRPr/>
            </a:pPr>
            <a:r>
              <a:rPr lang="en-US" altLang="en-US" sz="2397" b="1">
                <a:solidFill>
                  <a:srgbClr val="70AD47">
                    <a:lumMod val="50000"/>
                  </a:srgbClr>
                </a:solidFill>
                <a:latin typeface="Times New Roman" panose="02020603050405020304" pitchFamily="18" charset="0"/>
                <a:cs typeface="Times New Roman" panose="02020603050405020304" pitchFamily="18" charset="0"/>
              </a:rPr>
              <a:t>ỦY BAN NHÂN DÂN QUẬN LONG BIÊN</a:t>
            </a:r>
          </a:p>
          <a:p>
            <a:pPr algn="ctr" eaLnBrk="0" fontAlgn="base" hangingPunct="0">
              <a:spcBef>
                <a:spcPct val="0"/>
              </a:spcBef>
              <a:spcAft>
                <a:spcPct val="0"/>
              </a:spcAft>
              <a:buFontTx/>
              <a:buNone/>
              <a:defRPr/>
            </a:pPr>
            <a:r>
              <a:rPr lang="en-US" altLang="en-US" sz="2397" b="1">
                <a:solidFill>
                  <a:srgbClr val="70AD47">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3727" y="1395349"/>
            <a:ext cx="3881273" cy="5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40453" y="3600234"/>
            <a:ext cx="761034" cy="284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83289" y="5037742"/>
            <a:ext cx="761034" cy="21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572" y="3581208"/>
            <a:ext cx="4490100" cy="123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DD477B5F-D95F-4CBA-8D96-181E3CDCC1A3}"/>
              </a:ext>
            </a:extLst>
          </p:cNvPr>
          <p:cNvSpPr/>
          <p:nvPr/>
        </p:nvSpPr>
        <p:spPr>
          <a:xfrm>
            <a:off x="2101631" y="3241492"/>
            <a:ext cx="7705469" cy="2920467"/>
          </a:xfrm>
          <a:prstGeom prst="rect">
            <a:avLst/>
          </a:prstGeom>
          <a:noFill/>
        </p:spPr>
        <p:txBody>
          <a:bodyPr spcFirstLastPara="1" wrap="none">
            <a:prstTxWarp prst="textArchUp">
              <a:avLst>
                <a:gd name="adj" fmla="val 10750156"/>
              </a:avLst>
            </a:prstTxWarp>
            <a:spAutoFit/>
          </a:bodyPr>
          <a:lstStyle/>
          <a:p>
            <a:pPr algn="ctr" fontAlgn="base">
              <a:spcBef>
                <a:spcPct val="50000"/>
              </a:spcBef>
              <a:spcAft>
                <a:spcPct val="0"/>
              </a:spcAft>
              <a:defRPr/>
            </a:pPr>
            <a:r>
              <a:rPr lang="en-US" sz="5393"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fontAlgn="base">
              <a:spcBef>
                <a:spcPct val="50000"/>
              </a:spcBef>
              <a:spcAft>
                <a:spcPct val="0"/>
              </a:spcAft>
              <a:defRPr/>
            </a:pPr>
            <a:r>
              <a:rPr lang="en-US" sz="5393" b="1">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3" b="1" dirty="0">
                <a:ln w="24500" cmpd="dbl">
                  <a:solidFill>
                    <a:srgbClr val="ED7D31">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5000" y="528616"/>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2EC1933-48CA-4E8F-85C1-E9F521588E2F}"/>
              </a:ext>
            </a:extLst>
          </p:cNvPr>
          <p:cNvSpPr/>
          <p:nvPr/>
        </p:nvSpPr>
        <p:spPr>
          <a:xfrm>
            <a:off x="2412264" y="4950540"/>
            <a:ext cx="7367488" cy="1106468"/>
          </a:xfrm>
          <a:prstGeom prst="rect">
            <a:avLst/>
          </a:prstGeom>
          <a:noFill/>
        </p:spPr>
        <p:txBody>
          <a:bodyPr wrap="none" lIns="91324" tIns="45662" rIns="91324" bIns="45662">
            <a:spAutoFit/>
          </a:bodyPr>
          <a:lstStyle/>
          <a:p>
            <a:pPr algn="ctr" eaLnBrk="0" fontAlgn="base" hangingPunct="0">
              <a:spcBef>
                <a:spcPct val="0"/>
              </a:spcBef>
              <a:spcAft>
                <a:spcPct val="0"/>
              </a:spcAft>
              <a:defRPr/>
            </a:pPr>
            <a:r>
              <a:rPr lang="en-US" sz="6591"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6591"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591" b="1" smtClean="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591" b="1">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414347006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 xmlns:a16="http://schemas.microsoft.com/office/drawing/2014/main" id="{38F8C683-B3A4-4D02-9C6B-D9D002648AD9}"/>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 xmlns:a16="http://schemas.microsoft.com/office/drawing/2014/main" id="{D48B30C7-F246-478C-9E50-6406C36726F9}"/>
              </a:ext>
            </a:extLst>
          </p:cNvPr>
          <p:cNvSpPr/>
          <p:nvPr/>
        </p:nvSpPr>
        <p:spPr>
          <a:xfrm>
            <a:off x="6242707" y="1103447"/>
            <a:ext cx="4441516"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 xmlns:a16="http://schemas.microsoft.com/office/drawing/2014/main" id="{E67CEB79-C91D-485F-B938-F0210773650E}"/>
              </a:ext>
            </a:extLst>
          </p:cNvPr>
          <p:cNvSpPr txBox="1"/>
          <p:nvPr/>
        </p:nvSpPr>
        <p:spPr>
          <a:xfrm>
            <a:off x="8105775" y="539245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cxnSp>
        <p:nvCxnSpPr>
          <p:cNvPr id="39" name="Straight Connector 38">
            <a:extLst>
              <a:ext uri="{FF2B5EF4-FFF2-40B4-BE49-F238E27FC236}">
                <a16:creationId xmlns="" xmlns:a16="http://schemas.microsoft.com/office/drawing/2014/main" id="{572C9BE0-95F5-4FA1-8229-6FE44EE1B5CF}"/>
              </a:ext>
            </a:extLst>
          </p:cNvPr>
          <p:cNvCxnSpPr>
            <a:cxnSpLocks/>
          </p:cNvCxnSpPr>
          <p:nvPr/>
        </p:nvCxnSpPr>
        <p:spPr>
          <a:xfrm>
            <a:off x="2352675" y="2733675"/>
            <a:ext cx="659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FE354108-43B8-4C87-9E30-69B86EE637DE}"/>
              </a:ext>
            </a:extLst>
          </p:cNvPr>
          <p:cNvCxnSpPr>
            <a:cxnSpLocks/>
          </p:cNvCxnSpPr>
          <p:nvPr/>
        </p:nvCxnSpPr>
        <p:spPr>
          <a:xfrm>
            <a:off x="6348576" y="2619375"/>
            <a:ext cx="17571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 xmlns:a16="http://schemas.microsoft.com/office/drawing/2014/main" id="{1C02FDAE-0940-40ED-994B-77A9B148DE76}"/>
              </a:ext>
            </a:extLst>
          </p:cNvPr>
          <p:cNvSpPr/>
          <p:nvPr/>
        </p:nvSpPr>
        <p:spPr>
          <a:xfrm>
            <a:off x="6242707" y="116059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 xmlns:a16="http://schemas.microsoft.com/office/drawing/2014/main" id="{EB30C3BB-FE86-40F6-9DC7-18DE30C475FA}"/>
              </a:ext>
            </a:extLst>
          </p:cNvPr>
          <p:cNvSpPr txBox="1"/>
          <p:nvPr/>
        </p:nvSpPr>
        <p:spPr>
          <a:xfrm>
            <a:off x="8227216" y="5627762"/>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3" name="Group 22"/>
          <p:cNvGrpSpPr/>
          <p:nvPr/>
        </p:nvGrpSpPr>
        <p:grpSpPr>
          <a:xfrm>
            <a:off x="2408685" y="281751"/>
            <a:ext cx="3751868" cy="886120"/>
            <a:chOff x="7876269" y="104148"/>
            <a:chExt cx="3751868" cy="886120"/>
          </a:xfrm>
        </p:grpSpPr>
        <p:sp>
          <p:nvSpPr>
            <p:cNvPr id="27" name="Rectangle: Rounded Corners 43">
              <a:extLst>
                <a:ext uri="{FF2B5EF4-FFF2-40B4-BE49-F238E27FC236}">
                  <a16:creationId xmlns=""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5323336" y="681094"/>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6772877" y="2309468"/>
            <a:ext cx="431785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chưa hiểu nghĩa</a:t>
            </a:r>
            <a:r>
              <a:rPr kumimoji="0" lang="pt-BR"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 xmlns:a16="http://schemas.microsoft.com/office/drawing/2014/main" id="{94858780-A5FD-4B5B-A6C4-1069A5C4521D}"/>
              </a:ext>
            </a:extLst>
          </p:cNvPr>
          <p:cNvPicPr>
            <a:picLocks noChangeAspect="1"/>
          </p:cNvPicPr>
          <p:nvPr/>
        </p:nvPicPr>
        <p:blipFill>
          <a:blip r:embed="rId6"/>
          <a:stretch>
            <a:fillRect/>
          </a:stretch>
        </p:blipFill>
        <p:spPr>
          <a:xfrm>
            <a:off x="771524" y="1876943"/>
            <a:ext cx="4531391" cy="3314182"/>
          </a:xfrm>
          <a:prstGeom prst="rect">
            <a:avLst/>
          </a:prstGeom>
        </p:spPr>
      </p:pic>
    </p:spTree>
    <p:extLst>
      <p:ext uri="{BB962C8B-B14F-4D97-AF65-F5344CB8AC3E}">
        <p14:creationId xmlns:p14="http://schemas.microsoft.com/office/powerpoint/2010/main" val="2715872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16" name="文本框 7">
            <a:extLst>
              <a:ext uri="{FF2B5EF4-FFF2-40B4-BE49-F238E27FC236}">
                <a16:creationId xmlns="" xmlns:a16="http://schemas.microsoft.com/office/drawing/2014/main" id="{B07D3780-2260-46BC-B3C6-30A20377408B}"/>
              </a:ext>
            </a:extLst>
          </p:cNvPr>
          <p:cNvSpPr txBox="1"/>
          <p:nvPr/>
        </p:nvSpPr>
        <p:spPr>
          <a:xfrm>
            <a:off x="580032" y="265348"/>
            <a:ext cx="75216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Thứ</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ngày</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dirty="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tháng</a:t>
            </a:r>
            <a:r>
              <a:rPr kumimoji="0" lang="en-US" altLang="zh-CN"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  </a:t>
            </a:r>
            <a:r>
              <a:rPr kumimoji="0" lang="en-US" altLang="zh-CN" sz="3600" b="0" i="0" u="none" strike="noStrike" kern="1200" cap="none" spc="0" normalizeH="0" baseline="0" noProof="0" err="1">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năm</a:t>
            </a:r>
            <a:r>
              <a:rPr kumimoji="0" lang="en-US" altLang="zh-CN" sz="3600" b="0" i="0" u="none" strike="noStrike" kern="1200" cap="none" spc="0" normalizeH="0" baseline="0" noProof="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 </a:t>
            </a:r>
            <a:r>
              <a:rPr kumimoji="0" lang="en-US" altLang="zh-CN" sz="3600" b="0" i="0" u="none" strike="noStrike" kern="1200" cap="none" spc="0" normalizeH="0" baseline="0" noProof="0" smtClean="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rPr>
              <a:t>2023</a:t>
            </a:r>
            <a:endParaRPr kumimoji="0" lang="zh-CN" altLang="en-US" sz="3600" b="0" i="0" u="none" strike="noStrike" kern="1200" cap="none" spc="0" normalizeH="0" baseline="0" noProof="0" dirty="0">
              <a:ln>
                <a:noFill/>
              </a:ln>
              <a:solidFill>
                <a:srgbClr val="000000"/>
              </a:solidFill>
              <a:effectLst/>
              <a:uLnTx/>
              <a:uFillTx/>
              <a:latin typeface="Arial" panose="020B0604020202020204" pitchFamily="34" charset="0"/>
              <a:ea typeface="字魂27号-布丁体" panose="00000500000000000000" pitchFamily="2" charset="-122"/>
              <a:cs typeface="Arial" panose="020B0604020202020204" pitchFamily="34" charset="0"/>
            </a:endParaRPr>
          </a:p>
        </p:txBody>
      </p:sp>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r>
              <a:rPr lang="en-US" sz="3600" b="1" dirty="0" err="1">
                <a:solidFill>
                  <a:srgbClr val="FF0000"/>
                </a:solidFill>
                <a:latin typeface="Arial" panose="020B0604020202020204" pitchFamily="34" charset="0"/>
                <a:cs typeface="Arial" panose="020B0604020202020204" pitchFamily="34" charset="0"/>
              </a:rPr>
              <a:t>Bài</a:t>
            </a:r>
            <a:r>
              <a:rPr lang="en-US" sz="3600" b="1" dirty="0">
                <a:solidFill>
                  <a:srgbClr val="FF0000"/>
                </a:solidFill>
                <a:latin typeface="Arial" panose="020B0604020202020204" pitchFamily="34" charset="0"/>
                <a:cs typeface="Arial" panose="020B0604020202020204" pitchFamily="34" charset="0"/>
              </a:rPr>
              <a:t> 7 – </a:t>
            </a:r>
            <a:r>
              <a:rPr lang="en-US" sz="3600" b="1" dirty="0" err="1">
                <a:solidFill>
                  <a:srgbClr val="FF0000"/>
                </a:solidFill>
                <a:latin typeface="Arial" panose="020B0604020202020204" pitchFamily="34" charset="0"/>
                <a:cs typeface="Arial" panose="020B0604020202020204" pitchFamily="34" charset="0"/>
              </a:rPr>
              <a:t>Đọc</a:t>
            </a:r>
            <a:endParaRPr lang="en-US" sz="3600" b="1"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AFC0F41A-5EF2-4BA1-BDEB-43F245704508}"/>
              </a:ext>
            </a:extLst>
          </p:cNvPr>
          <p:cNvPicPr>
            <a:picLocks noChangeAspect="1"/>
          </p:cNvPicPr>
          <p:nvPr/>
        </p:nvPicPr>
        <p:blipFill>
          <a:blip r:embed="rId9"/>
          <a:stretch>
            <a:fillRect/>
          </a:stretch>
        </p:blipFill>
        <p:spPr>
          <a:xfrm>
            <a:off x="600832" y="3124002"/>
            <a:ext cx="6529382" cy="1676545"/>
          </a:xfrm>
          <a:prstGeom prst="rect">
            <a:avLst/>
          </a:prstGeom>
        </p:spPr>
      </p:pic>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đủng</a:t>
              </a:r>
              <a:r>
                <a:rPr lang="en-US"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thong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thả</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chậm</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rãi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vội</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4">
            <a:extLst>
              <a:ext uri="{FF2B5EF4-FFF2-40B4-BE49-F238E27FC236}">
                <a16:creationId xmlns=""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814571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Cùng</a:t>
            </a:r>
            <a:r>
              <a:rPr kumimoji="0" lang="en-US" altLang="zh-CN" sz="3600" b="1" i="0" u="none" strike="noStrike" kern="120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600" b="1" i="0" u="none" strike="noStrike" kern="120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tìm</a:t>
            </a:r>
            <a:r>
              <a:rPr kumimoji="0" lang="en-US" altLang="zh-CN" sz="3600" b="1" i="0" u="none" strike="noStrike" kern="120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600" b="1" i="0" u="none" strike="noStrike" kern="120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hiểu</a:t>
            </a:r>
            <a:endParaRPr kumimoji="0" lang="zh-CN" altLang="en-US" sz="3600" b="1" i="0" u="none" strike="noStrike" kern="120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1"/>
            <a:ext cx="587835" cy="784830"/>
            <a:chOff x="1836100" y="2332000"/>
            <a:chExt cx="1572829" cy="958190"/>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8"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Mặt</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trời</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có</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gì</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lạ</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zh-CN" altLang="en-US"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37" name="PA_库_组合 5"/>
          <p:cNvGrpSpPr/>
          <p:nvPr>
            <p:custDataLst>
              <p:tags r:id="rId2"/>
            </p:custDataLst>
          </p:nvPr>
        </p:nvGrpSpPr>
        <p:grpSpPr>
          <a:xfrm>
            <a:off x="646331" y="2109082"/>
            <a:ext cx="587835" cy="784830"/>
            <a:chOff x="1836100" y="2332000"/>
            <a:chExt cx="1572829" cy="958190"/>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0"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2</a:t>
              </a:r>
            </a:p>
          </p:txBody>
        </p:sp>
      </p:grpSp>
      <p:sp>
        <p:nvSpPr>
          <p:cNvPr id="41" name="Rectangle 40"/>
          <p:cNvSpPr/>
          <p:nvPr/>
        </p:nvSpPr>
        <p:spPr>
          <a:xfrm>
            <a:off x="1378524" y="2211409"/>
            <a:ext cx="9762841" cy="1077218"/>
          </a:xfrm>
          <a:prstGeom prst="rect">
            <a:avLst/>
          </a:prstGeom>
        </p:spPr>
        <p:txBody>
          <a:bodyPr wrap="square">
            <a:spAutoFit/>
          </a:bodyPr>
          <a:lstStyle/>
          <a:p>
            <a:pPr lvl="0" algn="just">
              <a:defRPr/>
            </a:pP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Nắng</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mùa</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hè</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mang</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đến</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cho</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cuộc</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sống</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những</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ích</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lợi</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altLang="zh-CN" sz="3200" dirty="0" err="1">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gì</a:t>
            </a:r>
            <a:r>
              <a:rPr lang="en-US"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grpSp>
        <p:nvGrpSpPr>
          <p:cNvPr id="42" name="PA_库_组合 5"/>
          <p:cNvGrpSpPr/>
          <p:nvPr>
            <p:custDataLst>
              <p:tags r:id="rId3"/>
            </p:custDataLst>
          </p:nvPr>
        </p:nvGrpSpPr>
        <p:grpSpPr>
          <a:xfrm>
            <a:off x="665190" y="3239047"/>
            <a:ext cx="587835" cy="784830"/>
            <a:chOff x="1836100" y="2332000"/>
            <a:chExt cx="1572829" cy="958190"/>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5"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Ngày</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của</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mùa</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hè</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có</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gì</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đặc</a:t>
            </a:r>
            <a:r>
              <a:rPr kumimoji="0" lang="en-US" altLang="zh-CN" sz="3200" b="0" i="0" u="none" strike="noStrike" kern="1200" cap="none" spc="0" normalizeH="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CN" sz="3200" b="0" i="0" u="none" strike="noStrike" kern="1200" cap="none" spc="0" normalizeH="0" noProof="0" dirty="0" err="1">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biệt</a:t>
            </a:r>
            <a:endParaRPr kumimoji="0" lang="zh-CN" altLang="en-US" sz="3200" b="0" i="0" u="none" strike="noStrike" kern="1200" cap="none" spc="0" normalizeH="0" baseline="0" noProof="0" dirty="0">
              <a:ln>
                <a:noFill/>
              </a:ln>
              <a:solidFill>
                <a:srgbClr val="0070C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47" name="PA_库_组合 5"/>
          <p:cNvGrpSpPr/>
          <p:nvPr>
            <p:custDataLst>
              <p:tags r:id="rId4"/>
            </p:custDataLst>
          </p:nvPr>
        </p:nvGrpSpPr>
        <p:grpSpPr>
          <a:xfrm>
            <a:off x="665190" y="4320525"/>
            <a:ext cx="587835" cy="784830"/>
            <a:chOff x="1836100" y="2332000"/>
            <a:chExt cx="1572829" cy="958190"/>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 name="文本框 12"/>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Thảo</a:t>
              </a:r>
              <a:r>
                <a:rPr kumimoji="0" lang="en-US" sz="3200" b="1"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1200" cap="none" spc="0" normalizeH="0" baseline="0" noProof="0" dirty="0" err="1">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luận</a:t>
              </a:r>
              <a:r>
                <a:rPr kumimoji="0" lang="en-US" sz="3200" b="1"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1200" cap="none" spc="0" normalizeH="0" baseline="0" noProof="0" dirty="0" err="1">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nhóm</a:t>
              </a:r>
              <a:r>
                <a:rPr kumimoji="0" lang="en-US" sz="3200" b="1"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sz="3200" b="1" i="0" u="none" strike="noStrike" kern="1200" cap="none" spc="0" normalizeH="0" baseline="0" noProof="0" dirty="0" err="1">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đôi</a:t>
              </a:r>
              <a:endParaRPr kumimoji="0" lang="en-US" sz="3200" b="1"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grpSp>
        <p:nvGrpSpPr>
          <p:cNvPr id="29" name="PA_库_组合 5">
            <a:extLst>
              <a:ext uri="{FF2B5EF4-FFF2-40B4-BE49-F238E27FC236}">
                <a16:creationId xmlns="" xmlns:a16="http://schemas.microsoft.com/office/drawing/2014/main" id="{5C8618A6-7B60-4A49-88B0-511C5101C377}"/>
              </a:ext>
            </a:extLst>
          </p:cNvPr>
          <p:cNvGrpSpPr/>
          <p:nvPr>
            <p:custDataLst>
              <p:tags r:id="rId5"/>
            </p:custDataLst>
          </p:nvPr>
        </p:nvGrpSpPr>
        <p:grpSpPr>
          <a:xfrm>
            <a:off x="684049" y="5347973"/>
            <a:ext cx="587835" cy="784830"/>
            <a:chOff x="1836100" y="2332000"/>
            <a:chExt cx="1572829" cy="958190"/>
          </a:xfrm>
        </p:grpSpPr>
        <p:sp>
          <p:nvSpPr>
            <p:cNvPr id="31" name="任意多边形 10">
              <a:extLst>
                <a:ext uri="{FF2B5EF4-FFF2-40B4-BE49-F238E27FC236}">
                  <a16:creationId xmlns=""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任意多边形 11">
              <a:extLst>
                <a:ext uri="{FF2B5EF4-FFF2-40B4-BE49-F238E27FC236}">
                  <a16:creationId xmlns=""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文本框 12">
              <a:extLst>
                <a:ext uri="{FF2B5EF4-FFF2-40B4-BE49-F238E27FC236}">
                  <a16:creationId xmlns="" xmlns:a16="http://schemas.microsoft.com/office/drawing/2014/main" id="{DC41E2D5-C362-476F-9BEF-FD656118F708}"/>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5</a:t>
              </a:r>
            </a:p>
          </p:txBody>
        </p:sp>
      </p:grpSp>
      <p:sp>
        <p:nvSpPr>
          <p:cNvPr id="34" name="Rectangle 33">
            <a:extLst>
              <a:ext uri="{FF2B5EF4-FFF2-40B4-BE49-F238E27FC236}">
                <a16:creationId xmlns=""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 trời mùa hè kì lạ ở chỗ là ưa dậy sớm</a:t>
            </a:r>
          </a:p>
        </p:txBody>
      </p: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2005094" y="928865"/>
            <a:ext cx="9934658"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Đối với các bạn nhỏ: cho các bạn nhỏ được nghỉ học</a:t>
            </a: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biệt</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nắng lại có kem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 những cơn gió êm</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
        <p:nvSpPr>
          <p:cNvPr id="2" name="Oval 1">
            <a:extLst>
              <a:ext uri="{FF2B5EF4-FFF2-40B4-BE49-F238E27FC236}">
                <a16:creationId xmlns="" xmlns:a16="http://schemas.microsoft.com/office/drawing/2014/main" id="{A4D50F35-C420-4028-A978-C05EF23E35E8}"/>
              </a:ext>
            </a:extLst>
          </p:cNvPr>
          <p:cNvSpPr/>
          <p:nvPr/>
        </p:nvSpPr>
        <p:spPr>
          <a:xfrm>
            <a:off x="2375452" y="2514600"/>
            <a:ext cx="586409" cy="477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 xmlns:a16="http://schemas.microsoft.com/office/drawing/2014/main"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 xmlns:a16="http://schemas.microsoft.com/office/drawing/2014/main"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 xmlns:a16="http://schemas.microsoft.com/office/drawing/2014/main"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 xmlns:a16="http://schemas.microsoft.com/office/drawing/2014/main"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6" name="Rectangle 15">
            <a:extLst>
              <a:ext uri="{FF2B5EF4-FFF2-40B4-BE49-F238E27FC236}">
                <a16:creationId xmlns=""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390769"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3276836"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7762461" y="1643062"/>
            <a:ext cx="3819939"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5" y="1660972"/>
            <a:ext cx="1797066"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mùa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1089</Words>
  <Application>Microsoft Office PowerPoint</Application>
  <PresentationFormat>Widescreen</PresentationFormat>
  <Paragraphs>250</Paragraphs>
  <Slides>31</Slides>
  <Notes>26</Notes>
  <HiddenSlides>0</HiddenSlides>
  <MMClips>17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Arial Unicode MS</vt:lpstr>
      <vt:lpstr>Arial</vt:lpstr>
      <vt:lpstr>Arial-Rounded</vt:lpstr>
      <vt:lpstr>Calibri</vt:lpstr>
      <vt:lpstr>Calibri Light</vt:lpstr>
      <vt:lpstr>等线</vt:lpstr>
      <vt:lpstr>FZHei-B01S</vt:lpstr>
      <vt:lpstr>inpin heiti</vt:lpstr>
      <vt:lpstr>Times New Roman</vt:lpstr>
      <vt:lpstr>VNI-Avo</vt:lpstr>
      <vt:lpstr>字魂27号-布丁体</vt:lpstr>
      <vt:lpstr>字魂52号-阿开漫画体</vt:lpstr>
      <vt:lpstr>方正静蕾简体</vt: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47</cp:revision>
  <dcterms:created xsi:type="dcterms:W3CDTF">2022-06-15T02:48:14Z</dcterms:created>
  <dcterms:modified xsi:type="dcterms:W3CDTF">2023-09-26T15:29:43Z</dcterms:modified>
</cp:coreProperties>
</file>