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01" r:id="rId4"/>
    <p:sldMasterId id="2147483714" r:id="rId5"/>
  </p:sldMasterIdLst>
  <p:notesMasterIdLst>
    <p:notesMasterId r:id="rId23"/>
  </p:notesMasterIdLst>
  <p:sldIdLst>
    <p:sldId id="538" r:id="rId6"/>
    <p:sldId id="257" r:id="rId7"/>
    <p:sldId id="497" r:id="rId8"/>
    <p:sldId id="2007577150" r:id="rId9"/>
    <p:sldId id="258" r:id="rId10"/>
    <p:sldId id="2007577151" r:id="rId11"/>
    <p:sldId id="264" r:id="rId12"/>
    <p:sldId id="2007577152" r:id="rId13"/>
    <p:sldId id="265" r:id="rId14"/>
    <p:sldId id="276" r:id="rId15"/>
    <p:sldId id="327" r:id="rId16"/>
    <p:sldId id="2007577153" r:id="rId17"/>
    <p:sldId id="2007577154" r:id="rId18"/>
    <p:sldId id="2007577155" r:id="rId19"/>
    <p:sldId id="2007577156" r:id="rId20"/>
    <p:sldId id="270" r:id="rId21"/>
    <p:sldId id="200757715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233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E4032-BDFE-46D0-A084-362019D0FB3C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D3DBF-6ADE-46AF-BFAE-FBCF60EE2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88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12722-9A19-4BB8-9F6E-BF77D86EEB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746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912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068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2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12722-9A19-4BB8-9F6E-BF77D86EEB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229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8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836F25-147E-4FB9-B70F-6C625A24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736B732-1C54-49BA-B04E-E888A5471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5A0D398-C156-4CCE-9B8E-E569296E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2CACBCE-F858-44ED-93DF-A72A15D5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D1F9F3F-BD5D-4BF5-A51E-7031C320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34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C31A4523-E515-44F1-89A4-780856E01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331FCBB-47C1-4403-98DC-019162FCF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4F6E7EE-7EC3-4D4E-8DF3-332DB7568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0BE1293-2671-4773-A85D-F94C38ED1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8706597-F3FA-4350-8680-CA4D958D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68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7773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6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직사각형 7"/>
          <p:cNvSpPr/>
          <p:nvPr/>
        </p:nvSpPr>
        <p:spPr>
          <a:xfrm>
            <a:off x="0" y="6413501"/>
            <a:ext cx="12192000" cy="174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6" name="그림 8" descr="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33" y="2949576"/>
            <a:ext cx="2827867" cy="2779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그림 9" descr="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0" y="3708401"/>
            <a:ext cx="2389717" cy="1763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그림 10" descr="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985" y="2722563"/>
            <a:ext cx="7548033" cy="3492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12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fld id="{77DDF403-B60D-4F2B-B047-018E1BD1D8E6}" type="datetimeFigureOut">
              <a:rPr lang="ko-KR" altLang="en-US" smtClean="0"/>
              <a:pPr latinLnBrk="1">
                <a:defRPr/>
              </a:pPr>
              <a:t>2023-09-28</a:t>
            </a:fld>
            <a:endParaRPr lang="ko-KR" alt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28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37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609600" y="56901"/>
            <a:ext cx="10972800" cy="909603"/>
          </a:xfrm>
        </p:spPr>
        <p:txBody>
          <a:bodyPr>
            <a:normAutofit/>
          </a:bodyPr>
          <a:lstStyle>
            <a:lvl1pPr>
              <a:defRPr sz="3500" b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0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6" descr="나비.png"/>
          <p:cNvPicPr>
            <a:picLocks noChangeAspect="1"/>
          </p:cNvPicPr>
          <p:nvPr userDrawn="1"/>
        </p:nvPicPr>
        <p:blipFill>
          <a:blip r:embed="rId2"/>
          <a:srcRect l="53795" r="16418"/>
          <a:stretch>
            <a:fillRect/>
          </a:stretch>
        </p:blipFill>
        <p:spPr>
          <a:xfrm rot="565956">
            <a:off x="6074833" y="1982788"/>
            <a:ext cx="2116667" cy="1325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 dirty="0"/>
          </a:p>
        </p:txBody>
      </p:sp>
      <p:sp>
        <p:nvSpPr>
          <p:cNvPr id="9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 dirty="0"/>
          </a:p>
        </p:txBody>
      </p:sp>
      <p:sp>
        <p:nvSpPr>
          <p:cNvPr id="10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64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78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24EE04-F161-4881-AED1-0E8AD13F9D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549" y="592484"/>
            <a:ext cx="1569661" cy="15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6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6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6E4722B-71F0-4F41-89DB-CB5F294F02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4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14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07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89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45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27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21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85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4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34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99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1D91AE6-E41B-4866-BB5D-670C4BA41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A363E78C-65C0-48D0-8F84-162F25E85785}"/>
              </a:ext>
            </a:extLst>
          </p:cNvPr>
          <p:cNvSpPr/>
          <p:nvPr userDrawn="1"/>
        </p:nvSpPr>
        <p:spPr>
          <a:xfrm>
            <a:off x="215590" y="182137"/>
            <a:ext cx="11775688" cy="6508252"/>
          </a:xfrm>
          <a:prstGeom prst="rect">
            <a:avLst/>
          </a:prstGeom>
          <a:noFill/>
          <a:ln w="381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C36941DD-8589-48A0-A6A7-F632323F3041}"/>
              </a:ext>
            </a:extLst>
          </p:cNvPr>
          <p:cNvSpPr/>
          <p:nvPr userDrawn="1"/>
        </p:nvSpPr>
        <p:spPr>
          <a:xfrm>
            <a:off x="282498" y="247187"/>
            <a:ext cx="11649307" cy="6372381"/>
          </a:xfrm>
          <a:prstGeom prst="rect">
            <a:avLst/>
          </a:prstGeom>
          <a:noFill/>
          <a:ln w="127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210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70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2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83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29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89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21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55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54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06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80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C8AB8E-66E0-4A02-ACBE-284DE9BE1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D77C189-04E8-437D-A620-4E57E3E35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7C219F3-AF87-43E8-A95B-653F0711F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231301A-3C78-4FC0-B459-5EB831481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98E87E1-54EF-4E52-9128-F94F87B8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950F638-56B1-485D-B48D-5F09EBAD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76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1430856" y="-910162"/>
            <a:ext cx="5532990" cy="81153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7247462" y="944017"/>
            <a:ext cx="4279900" cy="57531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5332944" y="4249056"/>
            <a:ext cx="1972728" cy="11592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4804"/>
          <a:stretch>
            <a:fillRect/>
          </a:stretch>
        </p:blipFill>
        <p:spPr>
          <a:xfrm>
            <a:off x="0" y="0"/>
            <a:ext cx="2081707" cy="241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3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0" y="1"/>
            <a:ext cx="2081707" cy="24812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4634240" y="-1233194"/>
            <a:ext cx="6153378" cy="902523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3429000"/>
            <a:ext cx="3547993" cy="229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5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8744604" y="1873213"/>
            <a:ext cx="3478941" cy="467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4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843" y="3703687"/>
            <a:ext cx="3257072" cy="23342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429896" y="2286000"/>
            <a:ext cx="3171857" cy="426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6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8258" y="1582793"/>
            <a:ext cx="3172985" cy="496686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26956" b="28171"/>
          <a:stretch>
            <a:fillRect/>
          </a:stretch>
        </p:blipFill>
        <p:spPr>
          <a:xfrm>
            <a:off x="-154453" y="3921060"/>
            <a:ext cx="6225695" cy="29174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1799834" y="2301760"/>
            <a:ext cx="2012127" cy="270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2557579" y="-2717801"/>
            <a:ext cx="7076843" cy="1229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5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72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2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63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23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A3C45D7-B403-4F7C-94DE-265E7414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DEA9873-3ED3-47AB-8599-0EFC21B7C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0AA068D-9145-4F40-BB1A-602A7F339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C92C1D6F-86D7-4F65-99D6-3B2ADE1D4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76A7E08-FF4F-43D2-80A6-1A97EEA07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987C2D4C-331B-427F-88A0-CF8AA77D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B421D53-2C5A-4993-BFB3-5AAD0F8C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B283CC75-78BE-4C05-9827-F46349A8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45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15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74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9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44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12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950C9E1-AAC3-420C-89A5-2101B8F4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1DCFED8-3DB9-4AFE-8486-29D3C107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A8D7C33-F06C-4762-B68B-57C11EFD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DC32CE4-70F5-47D6-B01E-AA8FCD45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13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E42B12F-76C9-4E73-BE64-CABC9B186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05AF040-2D36-4AB3-9D10-AA6F8AEB3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C0A3679-9E35-4B7D-BEA1-627AF0DF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86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4C771D-317B-4DA8-9A48-5A9917535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8B64B8E-4D91-4106-B4B8-39704EFE8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2218DA9-61D5-4419-B5DD-751E06527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C89585F-A509-4968-B140-0087E1A7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2141C99-D532-497D-8DB6-9BD3772E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81312F5-1F9D-4E71-8A7E-1F1139F1C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99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73EFFD-4415-4492-BC30-600367B9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C429EB5-C63A-404A-B6A8-6B2301894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5FEAFAF-97EE-4C95-AE78-51129ACED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F72089F-6437-4304-9750-21B682EB3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DDBC80-9AC3-4BE5-AEEC-055B7EABE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B27DAB3-FA79-40F2-9DB1-1244569F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18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E81C2FFE-BE8F-43E6-B43D-D4DC7A9C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1992F99-7F8C-43D1-A2C0-FF2F5C19A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6E85CA9-C290-4BA2-A207-038678855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9D546-96EE-4D21-A47C-92A9066D43E1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DBAF416-8063-44F2-ADD2-6DB740CF8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05892A6-A0D0-4111-A70F-F3F722BAC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98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 userDrawn="1">
            <p:ph type="title"/>
          </p:nvPr>
        </p:nvSpPr>
        <p:spPr>
          <a:xfrm>
            <a:off x="609600" y="0"/>
            <a:ext cx="10972800" cy="90963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ko-KR" altLang="en-US" dirty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 userDrawn="1"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>
              <a:defRPr/>
            </a:pPr>
            <a:fld id="{B25735D7-CE78-4F2F-A040-7D836B67C313}" type="datetimeFigureOut">
              <a:rPr lang="ko-KR" altLang="en-US" smtClean="0"/>
              <a:pPr latinLnBrk="1">
                <a:defRPr/>
              </a:pPr>
              <a:t>2023-09-28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83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defTabSz="914400" rtl="0" eaLnBrk="1" latinLnBrk="1" hangingPunct="1">
        <a:spcBef>
          <a:spcPct val="0"/>
        </a:spcBef>
        <a:buNone/>
        <a:defRPr sz="4000" kern="1200">
          <a:solidFill>
            <a:schemeClr val="tx1"/>
          </a:solidFill>
          <a:latin typeface="HY견고딕" pitchFamily="18" charset="-127"/>
          <a:ea typeface="HY견고딕" pitchFamily="18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1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7360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65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jp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69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3.jpe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xmlns="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xmlns="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xmlns="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xmlns="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xmlns="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xmlns="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xmlns="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xmlns="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72EC1933-48CA-4E8F-85C1-E9F521588E2F}"/>
              </a:ext>
            </a:extLst>
          </p:cNvPr>
          <p:cNvSpPr/>
          <p:nvPr/>
        </p:nvSpPr>
        <p:spPr>
          <a:xfrm>
            <a:off x="3300205" y="4952471"/>
            <a:ext cx="559159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TN&amp;XH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389D762A-1F57-47CC-BE92-CFC9E5435E46}"/>
              </a:ext>
            </a:extLst>
          </p:cNvPr>
          <p:cNvGrpSpPr/>
          <p:nvPr/>
        </p:nvGrpSpPr>
        <p:grpSpPr>
          <a:xfrm>
            <a:off x="1315092" y="137342"/>
            <a:ext cx="9832369" cy="1163743"/>
            <a:chOff x="1181100" y="4876799"/>
            <a:chExt cx="5548316" cy="1637409"/>
          </a:xfrm>
        </p:grpSpPr>
        <p:sp>
          <p:nvSpPr>
            <p:cNvPr id="33" name="Flowchart: Alternate Process 32">
              <a:extLst>
                <a:ext uri="{FF2B5EF4-FFF2-40B4-BE49-F238E27FC236}">
                  <a16:creationId xmlns:a16="http://schemas.microsoft.com/office/drawing/2014/main" xmlns="" id="{C100F44E-FEB7-4589-A059-693E952BC74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" name="Flowchart: Alternate Process 33">
              <a:extLst>
                <a:ext uri="{FF2B5EF4-FFF2-40B4-BE49-F238E27FC236}">
                  <a16:creationId xmlns:a16="http://schemas.microsoft.com/office/drawing/2014/main" xmlns="" id="{45CC3DF6-0C2F-4BA5-981A-9C7F8C0A92D8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có nhận xét gì về việc giữ vệ sinh xung quanh nhà ở trong hình dưới đây?</a:t>
              </a:r>
              <a:endParaRPr lang="en-US" sz="32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6338038-B874-4B65-A540-ABC9EE264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58" t="37087" r="31548" b="8865"/>
          <a:stretch/>
        </p:blipFill>
        <p:spPr bwMode="auto">
          <a:xfrm>
            <a:off x="463200" y="1480559"/>
            <a:ext cx="5259506" cy="50983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9637E48-3D19-48AD-BE11-617EC87FA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048" y="985870"/>
            <a:ext cx="4132379" cy="1859195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32A8CB22-FAD2-450D-BE4C-75B2E74A023D}"/>
              </a:ext>
            </a:extLst>
          </p:cNvPr>
          <p:cNvGrpSpPr/>
          <p:nvPr/>
        </p:nvGrpSpPr>
        <p:grpSpPr>
          <a:xfrm>
            <a:off x="5637944" y="2814758"/>
            <a:ext cx="6554056" cy="1202438"/>
            <a:chOff x="843304" y="1088700"/>
            <a:chExt cx="7919696" cy="378810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70B7B5F7-B3FC-4540-9FD9-1ACA63BD8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3304" y="1088700"/>
              <a:ext cx="7919696" cy="378810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049D390D-F26F-43C1-81A8-84FD3F86936A}"/>
                </a:ext>
              </a:extLst>
            </p:cNvPr>
            <p:cNvSpPr txBox="1"/>
            <p:nvPr/>
          </p:nvSpPr>
          <p:spPr>
            <a:xfrm>
              <a:off x="1066800" y="1459231"/>
              <a:ext cx="6705600" cy="26895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có nhận xét gì về việc giữ vệ sinh xung quanh nhà ở trong hình?</a:t>
              </a:r>
              <a:endPara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7DAA0656-8170-4330-B5AB-FFDF8F698F49}"/>
              </a:ext>
            </a:extLst>
          </p:cNvPr>
          <p:cNvGrpSpPr/>
          <p:nvPr/>
        </p:nvGrpSpPr>
        <p:grpSpPr>
          <a:xfrm>
            <a:off x="5637944" y="4099028"/>
            <a:ext cx="6554056" cy="1428469"/>
            <a:chOff x="843304" y="1088700"/>
            <a:chExt cx="7919696" cy="37881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A1F38922-FAB7-4771-9954-AE874EDC7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3304" y="1088700"/>
              <a:ext cx="7919696" cy="37881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658B7F25-2038-416C-8BFD-509584FDC302}"/>
                </a:ext>
              </a:extLst>
            </p:cNvPr>
            <p:cNvSpPr txBox="1"/>
            <p:nvPr/>
          </p:nvSpPr>
          <p:spPr>
            <a:xfrm>
              <a:off x="1079214" y="1321014"/>
              <a:ext cx="6705600" cy="34779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Nếu sống ở ngôi nhà trong hình, em và sẽ làm gì để giữ vệ sinh xung quanh nhà ở?</a:t>
              </a:r>
              <a:endPara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AAD00FA9-F22B-4BC2-805A-BB96BE3D025D}"/>
              </a:ext>
            </a:extLst>
          </p:cNvPr>
          <p:cNvGrpSpPr/>
          <p:nvPr/>
        </p:nvGrpSpPr>
        <p:grpSpPr>
          <a:xfrm>
            <a:off x="5720136" y="5547684"/>
            <a:ext cx="6554056" cy="1202438"/>
            <a:chOff x="843304" y="1088700"/>
            <a:chExt cx="7919696" cy="378810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DF67C43E-D5D5-461A-9652-3BEB0780F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3304" y="1088700"/>
              <a:ext cx="7919696" cy="378810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50D538DB-85DC-447A-AAC2-747F2166873F}"/>
                </a:ext>
              </a:extLst>
            </p:cNvPr>
            <p:cNvSpPr txBox="1"/>
            <p:nvPr/>
          </p:nvSpPr>
          <p:spPr>
            <a:xfrm>
              <a:off x="1066800" y="1459232"/>
              <a:ext cx="6705600" cy="31491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 sao cần phải giữ vệ sinh xung quanh nhà ở ?</a:t>
              </a:r>
              <a:endPara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877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47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6338038-B874-4B65-A540-ABC9EE264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58" t="37087" r="31548" b="8865"/>
          <a:stretch/>
        </p:blipFill>
        <p:spPr bwMode="auto">
          <a:xfrm>
            <a:off x="381008" y="761368"/>
            <a:ext cx="5259506" cy="50983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32A8CB22-FAD2-450D-BE4C-75B2E74A023D}"/>
              </a:ext>
            </a:extLst>
          </p:cNvPr>
          <p:cNvGrpSpPr/>
          <p:nvPr/>
        </p:nvGrpSpPr>
        <p:grpSpPr>
          <a:xfrm>
            <a:off x="5637944" y="616088"/>
            <a:ext cx="6554056" cy="1202438"/>
            <a:chOff x="843304" y="1088700"/>
            <a:chExt cx="7919696" cy="378810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70B7B5F7-B3FC-4540-9FD9-1ACA63BD8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3304" y="1088700"/>
              <a:ext cx="7919696" cy="378810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049D390D-F26F-43C1-81A8-84FD3F86936A}"/>
                </a:ext>
              </a:extLst>
            </p:cNvPr>
            <p:cNvSpPr txBox="1"/>
            <p:nvPr/>
          </p:nvSpPr>
          <p:spPr>
            <a:xfrm>
              <a:off x="1066800" y="1459232"/>
              <a:ext cx="6705600" cy="29241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Nhà cửa không sạch sẽ: chổi, rác thải,… bừa bãi khắp nơi.</a:t>
              </a:r>
              <a:endParaRPr lang="en-US" sz="2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7DAA0656-8170-4330-B5AB-FFDF8F698F49}"/>
              </a:ext>
            </a:extLst>
          </p:cNvPr>
          <p:cNvGrpSpPr/>
          <p:nvPr/>
        </p:nvGrpSpPr>
        <p:grpSpPr>
          <a:xfrm>
            <a:off x="5637944" y="2065106"/>
            <a:ext cx="6554056" cy="1614529"/>
            <a:chOff x="843304" y="1088700"/>
            <a:chExt cx="7919696" cy="37881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A1F38922-FAB7-4771-9954-AE874EDC7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3304" y="1088700"/>
              <a:ext cx="7919696" cy="37881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658B7F25-2038-416C-8BFD-509584FDC302}"/>
                </a:ext>
              </a:extLst>
            </p:cNvPr>
            <p:cNvSpPr txBox="1"/>
            <p:nvPr/>
          </p:nvSpPr>
          <p:spPr>
            <a:xfrm>
              <a:off x="1079214" y="1321015"/>
              <a:ext cx="6705600" cy="33043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 cối không được cắt tỉa: Cây trước nhà mọc lan ra cổng, cỏ cây mọc um tùm, không gọn gàng.</a:t>
              </a:r>
              <a:endParaRPr lang="en-US" sz="2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AAD00FA9-F22B-4BC2-805A-BB96BE3D025D}"/>
              </a:ext>
            </a:extLst>
          </p:cNvPr>
          <p:cNvGrpSpPr/>
          <p:nvPr/>
        </p:nvGrpSpPr>
        <p:grpSpPr>
          <a:xfrm>
            <a:off x="5637944" y="3872996"/>
            <a:ext cx="6554056" cy="1202438"/>
            <a:chOff x="843304" y="1088700"/>
            <a:chExt cx="7919696" cy="378810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DF67C43E-D5D5-461A-9652-3BEB0780F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3304" y="1088700"/>
              <a:ext cx="7919696" cy="378810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50D538DB-85DC-447A-AAC2-747F2166873F}"/>
                </a:ext>
              </a:extLst>
            </p:cNvPr>
            <p:cNvSpPr txBox="1"/>
            <p:nvPr/>
          </p:nvSpPr>
          <p:spPr>
            <a:xfrm>
              <a:off x="1066800" y="1459232"/>
              <a:ext cx="6705600" cy="29241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Khu giếng nước rất bẩn: gàu múc nước,… vứt vương vãi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88D9D3E-AC76-4AE0-9458-69EC9F92B9C8}"/>
              </a:ext>
            </a:extLst>
          </p:cNvPr>
          <p:cNvGrpSpPr/>
          <p:nvPr/>
        </p:nvGrpSpPr>
        <p:grpSpPr>
          <a:xfrm>
            <a:off x="5637944" y="5249733"/>
            <a:ext cx="6554056" cy="1202438"/>
            <a:chOff x="843304" y="1088700"/>
            <a:chExt cx="7919696" cy="37881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C8B774C6-85F8-49F9-9050-A0E313C78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3304" y="1088700"/>
              <a:ext cx="7919696" cy="37881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ED870D1-89D0-42F1-9B0E-59177F255F74}"/>
                </a:ext>
              </a:extLst>
            </p:cNvPr>
            <p:cNvSpPr txBox="1"/>
            <p:nvPr/>
          </p:nvSpPr>
          <p:spPr>
            <a:xfrm>
              <a:off x="1066800" y="1459232"/>
              <a:ext cx="6705600" cy="29241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Khu chuồng gia súc còn rất nhiều rác, có một đống rác lớn ở chuồng.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076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7DAA0656-8170-4330-B5AB-FFDF8F698F49}"/>
              </a:ext>
            </a:extLst>
          </p:cNvPr>
          <p:cNvGrpSpPr/>
          <p:nvPr/>
        </p:nvGrpSpPr>
        <p:grpSpPr>
          <a:xfrm>
            <a:off x="2637889" y="1777429"/>
            <a:ext cx="7482155" cy="4489807"/>
            <a:chOff x="843304" y="1088699"/>
            <a:chExt cx="7919696" cy="528881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A1F38922-FAB7-4771-9954-AE874EDC7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3304" y="1088699"/>
              <a:ext cx="7919696" cy="528881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658B7F25-2038-416C-8BFD-509584FDC302}"/>
                </a:ext>
              </a:extLst>
            </p:cNvPr>
            <p:cNvSpPr txBox="1"/>
            <p:nvPr/>
          </p:nvSpPr>
          <p:spPr>
            <a:xfrm>
              <a:off x="1079214" y="1321015"/>
              <a:ext cx="6705600" cy="48320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Dọn dẹp lại nhà cửa.</a:t>
              </a:r>
              <a:endPara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Cắt tỉa cây gọn gàng.</a:t>
              </a:r>
              <a:endPara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Vệ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sinh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chuồng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súc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Vệ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sinh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vực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giếng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nước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Dọn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dẹp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cửa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vực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trước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cửa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mương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nước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Sơn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sửa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tường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03E3DA1-93A5-4CAE-A968-23444255F699}"/>
              </a:ext>
            </a:extLst>
          </p:cNvPr>
          <p:cNvGrpSpPr/>
          <p:nvPr/>
        </p:nvGrpSpPr>
        <p:grpSpPr>
          <a:xfrm>
            <a:off x="657546" y="404470"/>
            <a:ext cx="11188557" cy="1163743"/>
            <a:chOff x="1181100" y="4876799"/>
            <a:chExt cx="5548316" cy="1637409"/>
          </a:xfrm>
        </p:grpSpPr>
        <p:sp>
          <p:nvSpPr>
            <p:cNvPr id="21" name="Flowchart: Alternate Process 20">
              <a:extLst>
                <a:ext uri="{FF2B5EF4-FFF2-40B4-BE49-F238E27FC236}">
                  <a16:creationId xmlns:a16="http://schemas.microsoft.com/office/drawing/2014/main" xmlns="" id="{F786BC61-0F16-4652-94A1-8A2CB2B713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2" name="Flowchart: Alternate Process 21">
              <a:extLst>
                <a:ext uri="{FF2B5EF4-FFF2-40B4-BE49-F238E27FC236}">
                  <a16:creationId xmlns:a16="http://schemas.microsoft.com/office/drawing/2014/main" xmlns="" id="{CF79CCBC-6C49-4371-9888-66705E8FED60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" marR="28575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Nếu sống ở ngôi nhà trong hình trên, em và các thành viên trong gia đình sẽ:</a:t>
              </a:r>
              <a:endPara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765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7DAA0656-8170-4330-B5AB-FFDF8F698F49}"/>
              </a:ext>
            </a:extLst>
          </p:cNvPr>
          <p:cNvGrpSpPr/>
          <p:nvPr/>
        </p:nvGrpSpPr>
        <p:grpSpPr>
          <a:xfrm>
            <a:off x="2699534" y="1952090"/>
            <a:ext cx="7482155" cy="4489807"/>
            <a:chOff x="843304" y="1088699"/>
            <a:chExt cx="7919696" cy="528881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A1F38922-FAB7-4771-9954-AE874EDC7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3304" y="1088699"/>
              <a:ext cx="7919696" cy="528881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658B7F25-2038-416C-8BFD-509584FDC302}"/>
                </a:ext>
              </a:extLst>
            </p:cNvPr>
            <p:cNvSpPr txBox="1"/>
            <p:nvPr/>
          </p:nvSpPr>
          <p:spPr>
            <a:xfrm>
              <a:off x="1133588" y="1575169"/>
              <a:ext cx="6705600" cy="38633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" marR="28575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Xung quanh nhà ở sạch sẽ giúp phòng trách bệnh tật.</a:t>
              </a:r>
            </a:p>
            <a:p>
              <a:pPr marL="28575" marR="28575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Giúp tinh thần thoải mái.</a:t>
              </a:r>
            </a:p>
            <a:p>
              <a:pPr marL="28575" marR="28575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Đảm bảo vệ sinh môi trường.</a:t>
              </a:r>
            </a:p>
            <a:p>
              <a:pPr marL="28575" marR="28575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Đảm bảo sức khỏe.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03E3DA1-93A5-4CAE-A968-23444255F699}"/>
              </a:ext>
            </a:extLst>
          </p:cNvPr>
          <p:cNvGrpSpPr/>
          <p:nvPr/>
        </p:nvGrpSpPr>
        <p:grpSpPr>
          <a:xfrm>
            <a:off x="657546" y="404470"/>
            <a:ext cx="11188557" cy="1163743"/>
            <a:chOff x="1181100" y="4876799"/>
            <a:chExt cx="5548316" cy="1637409"/>
          </a:xfrm>
        </p:grpSpPr>
        <p:sp>
          <p:nvSpPr>
            <p:cNvPr id="21" name="Flowchart: Alternate Process 20">
              <a:extLst>
                <a:ext uri="{FF2B5EF4-FFF2-40B4-BE49-F238E27FC236}">
                  <a16:creationId xmlns:a16="http://schemas.microsoft.com/office/drawing/2014/main" xmlns="" id="{F786BC61-0F16-4652-94A1-8A2CB2B713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2" name="Flowchart: Alternate Process 21">
              <a:extLst>
                <a:ext uri="{FF2B5EF4-FFF2-40B4-BE49-F238E27FC236}">
                  <a16:creationId xmlns:a16="http://schemas.microsoft.com/office/drawing/2014/main" xmlns="" id="{CF79CCBC-6C49-4371-9888-66705E8FED60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" marR="28575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Cần phải giữ vệ sinh xung quanh nhà ở vì: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083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45533CCD-428D-4D3D-88C5-E1C4BD887465}"/>
              </a:ext>
            </a:extLst>
          </p:cNvPr>
          <p:cNvGrpSpPr/>
          <p:nvPr/>
        </p:nvGrpSpPr>
        <p:grpSpPr>
          <a:xfrm>
            <a:off x="5410643" y="1184464"/>
            <a:ext cx="1370714" cy="1370714"/>
            <a:chOff x="5410643" y="1184464"/>
            <a:chExt cx="1370714" cy="1370714"/>
          </a:xfrm>
        </p:grpSpPr>
        <p:sp>
          <p:nvSpPr>
            <p:cNvPr id="13" name="文本框 11">
              <a:extLst>
                <a:ext uri="{FF2B5EF4-FFF2-40B4-BE49-F238E27FC236}">
                  <a16:creationId xmlns:a16="http://schemas.microsoft.com/office/drawing/2014/main" xmlns="" id="{30D5F983-8602-40F0-B866-DCB60F025DEA}"/>
                </a:ext>
              </a:extLst>
            </p:cNvPr>
            <p:cNvSpPr txBox="1"/>
            <p:nvPr/>
          </p:nvSpPr>
          <p:spPr>
            <a:xfrm>
              <a:off x="5496560" y="1361990"/>
              <a:ext cx="1198880" cy="101566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.黑体-韩语" panose="02000500000000000000" pitchFamily="2" charset="-122"/>
                  <a:ea typeface=".黑体-韩语" panose="02000500000000000000" pitchFamily="2" charset="-122"/>
                  <a:cs typeface="+mn-ea"/>
                  <a:sym typeface="+mn-lt"/>
                </a:rPr>
                <a:t>3</a:t>
              </a: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xmlns="" id="{061617D0-35FC-469F-82F3-B8E84BB5B649}"/>
                </a:ext>
              </a:extLst>
            </p:cNvPr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>
              <a:solidFill>
                <a:srgbClr val="0099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4B8516-5CD1-4B8F-A15E-62D55738A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878" y="2515444"/>
            <a:ext cx="545029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2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4893C1C-1A6A-4093-A77B-1D658E0ED2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612" y="2549660"/>
            <a:ext cx="4824972" cy="482497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1DA980A5-0708-471D-98A4-4268973C06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734657" y="169562"/>
            <a:ext cx="7374667" cy="41680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E72A71-3A9C-481F-A503-208B2D8A1E1C}"/>
              </a:ext>
            </a:extLst>
          </p:cNvPr>
          <p:cNvSpPr txBox="1"/>
          <p:nvPr/>
        </p:nvSpPr>
        <p:spPr>
          <a:xfrm>
            <a:off x="2256183" y="1510748"/>
            <a:ext cx="5943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nl-NL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hia sẻ một số việc em đã làm để giữ vệ sinh xung quanh nhà ở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86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grpSp>
        <p:nvGrpSpPr>
          <p:cNvPr id="14" name="Google Shape;3528;p76">
            <a:extLst>
              <a:ext uri="{FF2B5EF4-FFF2-40B4-BE49-F238E27FC236}">
                <a16:creationId xmlns:a16="http://schemas.microsoft.com/office/drawing/2014/main" xmlns="" id="{30DB6751-73B9-40BD-AA11-158CDD87D3FA}"/>
              </a:ext>
            </a:extLst>
          </p:cNvPr>
          <p:cNvGrpSpPr/>
          <p:nvPr/>
        </p:nvGrpSpPr>
        <p:grpSpPr>
          <a:xfrm>
            <a:off x="5883966" y="675861"/>
            <a:ext cx="5416826" cy="6081498"/>
            <a:chOff x="4749425" y="1171575"/>
            <a:chExt cx="3450000" cy="4343343"/>
          </a:xfrm>
        </p:grpSpPr>
        <p:sp>
          <p:nvSpPr>
            <p:cNvPr id="15" name="Google Shape;3529;p76">
              <a:extLst>
                <a:ext uri="{FF2B5EF4-FFF2-40B4-BE49-F238E27FC236}">
                  <a16:creationId xmlns:a16="http://schemas.microsoft.com/office/drawing/2014/main" xmlns="" id="{0715A640-69BA-4FCA-B801-B269C9DC017B}"/>
                </a:ext>
              </a:extLst>
            </p:cNvPr>
            <p:cNvSpPr/>
            <p:nvPr/>
          </p:nvSpPr>
          <p:spPr>
            <a:xfrm>
              <a:off x="6420015" y="3765643"/>
              <a:ext cx="299405" cy="1749275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30;p76">
              <a:extLst>
                <a:ext uri="{FF2B5EF4-FFF2-40B4-BE49-F238E27FC236}">
                  <a16:creationId xmlns:a16="http://schemas.microsoft.com/office/drawing/2014/main" xmlns="" id="{69F6EE03-BF82-410E-A41B-406D1D225B9A}"/>
                </a:ext>
              </a:extLst>
            </p:cNvPr>
            <p:cNvSpPr/>
            <p:nvPr/>
          </p:nvSpPr>
          <p:spPr>
            <a:xfrm>
              <a:off x="4749425" y="1171575"/>
              <a:ext cx="3450000" cy="3077700"/>
            </a:xfrm>
            <a:prstGeom prst="roundRect">
              <a:avLst>
                <a:gd name="adj" fmla="val 6436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31;p76">
              <a:extLst>
                <a:ext uri="{FF2B5EF4-FFF2-40B4-BE49-F238E27FC236}">
                  <a16:creationId xmlns:a16="http://schemas.microsoft.com/office/drawing/2014/main" xmlns="" id="{D87CDD62-2D90-4514-8BE2-DB0F974D64B9}"/>
                </a:ext>
              </a:extLst>
            </p:cNvPr>
            <p:cNvSpPr/>
            <p:nvPr/>
          </p:nvSpPr>
          <p:spPr>
            <a:xfrm>
              <a:off x="4938669" y="1340283"/>
              <a:ext cx="3071700" cy="27402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B9215EC-B5D4-4867-9397-CDD357CDF1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8813" y="1263571"/>
            <a:ext cx="4644595" cy="34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8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1961286-AC6B-4512-B280-53463155514B}"/>
              </a:ext>
            </a:extLst>
          </p:cNvPr>
          <p:cNvPicPr/>
          <p:nvPr/>
        </p:nvPicPr>
        <p:blipFill>
          <a:blip r:embed="rId5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6188171" y="633730"/>
            <a:ext cx="4245610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E3C0800-BA6B-4968-8D5C-FBE9904E4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8992" y="1056094"/>
            <a:ext cx="3706689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5AE931-1745-46BE-8D6C-BB44292E16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9808" y="2341550"/>
            <a:ext cx="6175783" cy="175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6EAD44-5164-4B08-8826-081830631C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4042" y="3913961"/>
            <a:ext cx="2517866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45533CCD-428D-4D3D-88C5-E1C4BD887465}"/>
              </a:ext>
            </a:extLst>
          </p:cNvPr>
          <p:cNvGrpSpPr/>
          <p:nvPr/>
        </p:nvGrpSpPr>
        <p:grpSpPr>
          <a:xfrm>
            <a:off x="5410643" y="1184464"/>
            <a:ext cx="1370714" cy="1370714"/>
            <a:chOff x="5410643" y="1184464"/>
            <a:chExt cx="1370714" cy="1370714"/>
          </a:xfrm>
        </p:grpSpPr>
        <p:sp>
          <p:nvSpPr>
            <p:cNvPr id="13" name="文本框 11">
              <a:extLst>
                <a:ext uri="{FF2B5EF4-FFF2-40B4-BE49-F238E27FC236}">
                  <a16:creationId xmlns:a16="http://schemas.microsoft.com/office/drawing/2014/main" xmlns="" id="{30D5F983-8602-40F0-B866-DCB60F025DEA}"/>
                </a:ext>
              </a:extLst>
            </p:cNvPr>
            <p:cNvSpPr txBox="1"/>
            <p:nvPr/>
          </p:nvSpPr>
          <p:spPr>
            <a:xfrm>
              <a:off x="5496560" y="1361990"/>
              <a:ext cx="1198880" cy="101566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.黑体-韩语" panose="02000500000000000000" pitchFamily="2" charset="-122"/>
                  <a:ea typeface=".黑体-韩语" panose="02000500000000000000" pitchFamily="2" charset="-122"/>
                  <a:cs typeface="+mn-ea"/>
                  <a:sym typeface="+mn-lt"/>
                </a:rPr>
                <a:t>2</a:t>
              </a:r>
              <a:endPara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xmlns="" id="{061617D0-35FC-469F-82F3-B8E84BB5B649}"/>
                </a:ext>
              </a:extLst>
            </p:cNvPr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>
              <a:solidFill>
                <a:srgbClr val="0099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A099473-BF76-4CAC-B29B-329F847CA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589" y="2627306"/>
            <a:ext cx="5230821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073AE05-7BBD-4B70-A03E-2D8B1FC49336}"/>
              </a:ext>
            </a:extLst>
          </p:cNvPr>
          <p:cNvSpPr/>
          <p:nvPr/>
        </p:nvSpPr>
        <p:spPr>
          <a:xfrm>
            <a:off x="2181226" y="2434728"/>
            <a:ext cx="7534274" cy="14101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NL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Tìm hiểu một số việc làm giữ vệ sinh xung quanh nhà 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60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93095F82-F493-4CA1-8222-7723E3CC9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/>
        </p:blipFill>
        <p:spPr>
          <a:xfrm>
            <a:off x="0" y="5395327"/>
            <a:ext cx="12192000" cy="1462673"/>
          </a:xfrm>
          <a:prstGeom prst="rect">
            <a:avLst/>
          </a:prstGeom>
        </p:spPr>
      </p:pic>
      <p:pic>
        <p:nvPicPr>
          <p:cNvPr id="30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xmlns="" id="{F0D4EFF0-361F-40BF-9871-79EF126FA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44" y="179906"/>
            <a:ext cx="1006799" cy="10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10">
            <a:extLst>
              <a:ext uri="{FF2B5EF4-FFF2-40B4-BE49-F238E27FC236}">
                <a16:creationId xmlns:a16="http://schemas.microsoft.com/office/drawing/2014/main" xmlns="" id="{50516348-F783-45C2-819F-F262DD93A033}"/>
              </a:ext>
            </a:extLst>
          </p:cNvPr>
          <p:cNvSpPr/>
          <p:nvPr/>
        </p:nvSpPr>
        <p:spPr>
          <a:xfrm>
            <a:off x="1470657" y="281643"/>
            <a:ext cx="10083168" cy="105560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đang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  <a:p>
            <a:pPr algn="just"/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1838ED-FB95-47A3-A6FA-EF5396AFA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1466850"/>
            <a:ext cx="7505700" cy="50863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31857E4-B55D-41BC-B8F1-EA9F99785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8637" y="1504949"/>
            <a:ext cx="3625703" cy="498157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23226938-07AF-4FF2-8370-D48834373E02}"/>
              </a:ext>
            </a:extLst>
          </p:cNvPr>
          <p:cNvGrpSpPr/>
          <p:nvPr/>
        </p:nvGrpSpPr>
        <p:grpSpPr>
          <a:xfrm>
            <a:off x="91607" y="5635539"/>
            <a:ext cx="3899368" cy="1034983"/>
            <a:chOff x="6712493" y="457200"/>
            <a:chExt cx="3103286" cy="1034983"/>
          </a:xfrm>
        </p:grpSpPr>
        <p:sp>
          <p:nvSpPr>
            <p:cNvPr id="41" name="Flowchart: Alternate Process 40">
              <a:extLst>
                <a:ext uri="{FF2B5EF4-FFF2-40B4-BE49-F238E27FC236}">
                  <a16:creationId xmlns:a16="http://schemas.microsoft.com/office/drawing/2014/main" xmlns="" id="{5C984F99-26AC-415F-A4CC-8E4DB3787DDC}"/>
                </a:ext>
              </a:extLst>
            </p:cNvPr>
            <p:cNvSpPr/>
            <p:nvPr/>
          </p:nvSpPr>
          <p:spPr>
            <a:xfrm>
              <a:off x="6863623" y="650113"/>
              <a:ext cx="2952156" cy="842070"/>
            </a:xfrm>
            <a:prstGeom prst="flowChartAlternateProcess">
              <a:avLst/>
            </a:prstGeom>
            <a:ln w="762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78F30D31-6A95-4C84-A90A-FC4C10523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493" y="457200"/>
              <a:ext cx="630392" cy="733852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33084279-BC70-4EE1-925F-CEB83479543F}"/>
                </a:ext>
              </a:extLst>
            </p:cNvPr>
            <p:cNvSpPr txBox="1"/>
            <p:nvPr/>
          </p:nvSpPr>
          <p:spPr>
            <a:xfrm>
              <a:off x="6918397" y="829967"/>
              <a:ext cx="266997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Quét</a:t>
              </a:r>
              <a:r>
                <a:rPr lang="en-US" sz="36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sân</a:t>
              </a:r>
              <a:r>
                <a:rPr lang="en-US" sz="36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endPara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04B3B8F9-AD1A-49A6-8CEC-E3BAF62F38F5}"/>
              </a:ext>
            </a:extLst>
          </p:cNvPr>
          <p:cNvGrpSpPr/>
          <p:nvPr/>
        </p:nvGrpSpPr>
        <p:grpSpPr>
          <a:xfrm>
            <a:off x="4054007" y="5654589"/>
            <a:ext cx="3899368" cy="1034983"/>
            <a:chOff x="6712493" y="457200"/>
            <a:chExt cx="3103286" cy="1034983"/>
          </a:xfrm>
        </p:grpSpPr>
        <p:sp>
          <p:nvSpPr>
            <p:cNvPr id="45" name="Flowchart: Alternate Process 44">
              <a:extLst>
                <a:ext uri="{FF2B5EF4-FFF2-40B4-BE49-F238E27FC236}">
                  <a16:creationId xmlns:a16="http://schemas.microsoft.com/office/drawing/2014/main" xmlns="" id="{207BAF5F-2BD9-4CBB-91CC-B22154D2B2F6}"/>
                </a:ext>
              </a:extLst>
            </p:cNvPr>
            <p:cNvSpPr/>
            <p:nvPr/>
          </p:nvSpPr>
          <p:spPr>
            <a:xfrm>
              <a:off x="6863623" y="603336"/>
              <a:ext cx="2952156" cy="888847"/>
            </a:xfrm>
            <a:prstGeom prst="flowChartAlternateProcess">
              <a:avLst/>
            </a:prstGeom>
            <a:ln w="762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A4A37599-E1B4-4DD5-BA1B-7070014FC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493" y="457200"/>
              <a:ext cx="534641" cy="62238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98B4BEB2-A773-42CE-85EC-A39DA722BDDB}"/>
                </a:ext>
              </a:extLst>
            </p:cNvPr>
            <p:cNvSpPr txBox="1"/>
            <p:nvPr/>
          </p:nvSpPr>
          <p:spPr>
            <a:xfrm>
              <a:off x="6994201" y="620417"/>
              <a:ext cx="2669970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" marR="28575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Cắt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tỉa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cành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phát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quang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bụi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rậm</a:t>
              </a:r>
              <a:endParaRPr lang="en-US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565793BC-D569-4B84-92E4-A6D2EC6956F7}"/>
              </a:ext>
            </a:extLst>
          </p:cNvPr>
          <p:cNvGrpSpPr/>
          <p:nvPr/>
        </p:nvGrpSpPr>
        <p:grpSpPr>
          <a:xfrm>
            <a:off x="7886268" y="5695686"/>
            <a:ext cx="3899368" cy="1034983"/>
            <a:chOff x="6712493" y="457200"/>
            <a:chExt cx="3103286" cy="1034983"/>
          </a:xfrm>
        </p:grpSpPr>
        <p:sp>
          <p:nvSpPr>
            <p:cNvPr id="50" name="Flowchart: Alternate Process 49">
              <a:extLst>
                <a:ext uri="{FF2B5EF4-FFF2-40B4-BE49-F238E27FC236}">
                  <a16:creationId xmlns:a16="http://schemas.microsoft.com/office/drawing/2014/main" xmlns="" id="{52C34154-EC3F-4208-82B7-ADBFD9A47542}"/>
                </a:ext>
              </a:extLst>
            </p:cNvPr>
            <p:cNvSpPr/>
            <p:nvPr/>
          </p:nvSpPr>
          <p:spPr>
            <a:xfrm>
              <a:off x="6863623" y="603336"/>
              <a:ext cx="2952156" cy="888847"/>
            </a:xfrm>
            <a:prstGeom prst="flowChartAlternateProcess">
              <a:avLst/>
            </a:prstGeom>
            <a:ln w="762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6CC2F6AD-EDEB-4A64-9A3C-3F445577C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493" y="457200"/>
              <a:ext cx="534641" cy="622386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826F015B-5108-4D76-B0CE-B9C2815CEC78}"/>
                </a:ext>
              </a:extLst>
            </p:cNvPr>
            <p:cNvSpPr txBox="1"/>
            <p:nvPr/>
          </p:nvSpPr>
          <p:spPr>
            <a:xfrm>
              <a:off x="6994201" y="620417"/>
              <a:ext cx="2669970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" marR="28575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Bóc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tờ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quảng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cáo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dán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trên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bờ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tường</a:t>
              </a:r>
              <a:endParaRPr lang="en-US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84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93095F82-F493-4CA1-8222-7723E3CC9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/>
        </p:blipFill>
        <p:spPr>
          <a:xfrm>
            <a:off x="0" y="5395327"/>
            <a:ext cx="12192000" cy="14626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D170FB-CE98-49D2-B608-DC61CC203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45" y="1182052"/>
            <a:ext cx="3448050" cy="4486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A92573-68B8-4B37-91F3-87602E451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110" y="1242059"/>
            <a:ext cx="8228844" cy="3761106"/>
          </a:xfrm>
          <a:prstGeom prst="rect">
            <a:avLst/>
          </a:prstGeom>
        </p:spPr>
      </p:pic>
      <p:pic>
        <p:nvPicPr>
          <p:cNvPr id="11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xmlns="" id="{A0176066-EE05-459E-BD59-925A58CBD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19" y="0"/>
            <a:ext cx="1006799" cy="10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0">
            <a:extLst>
              <a:ext uri="{FF2B5EF4-FFF2-40B4-BE49-F238E27FC236}">
                <a16:creationId xmlns:a16="http://schemas.microsoft.com/office/drawing/2014/main" xmlns="" id="{44FF2F00-DE77-496D-8631-A821DC4B1186}"/>
              </a:ext>
            </a:extLst>
          </p:cNvPr>
          <p:cNvSpPr/>
          <p:nvPr/>
        </p:nvSpPr>
        <p:spPr>
          <a:xfrm>
            <a:off x="1499232" y="101737"/>
            <a:ext cx="10083168" cy="105560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đang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  <a:p>
            <a:pPr algn="just"/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3F7387F-5564-44D5-9AA3-53F9BF53EB35}"/>
              </a:ext>
            </a:extLst>
          </p:cNvPr>
          <p:cNvGrpSpPr/>
          <p:nvPr/>
        </p:nvGrpSpPr>
        <p:grpSpPr>
          <a:xfrm>
            <a:off x="0" y="5635539"/>
            <a:ext cx="3899368" cy="1034983"/>
            <a:chOff x="6712493" y="457200"/>
            <a:chExt cx="3103286" cy="1034983"/>
          </a:xfrm>
        </p:grpSpPr>
        <p:sp>
          <p:nvSpPr>
            <p:cNvPr id="15" name="Flowchart: Alternate Process 14">
              <a:extLst>
                <a:ext uri="{FF2B5EF4-FFF2-40B4-BE49-F238E27FC236}">
                  <a16:creationId xmlns:a16="http://schemas.microsoft.com/office/drawing/2014/main" xmlns="" id="{194478A5-0458-4303-945D-CD91713F3643}"/>
                </a:ext>
              </a:extLst>
            </p:cNvPr>
            <p:cNvSpPr/>
            <p:nvPr/>
          </p:nvSpPr>
          <p:spPr>
            <a:xfrm>
              <a:off x="6863623" y="650113"/>
              <a:ext cx="2952156" cy="842070"/>
            </a:xfrm>
            <a:prstGeom prst="flowChartAlternateProcess">
              <a:avLst/>
            </a:prstGeom>
            <a:ln w="762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FA8E0533-30D9-45D7-9708-20C3083A8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493" y="457200"/>
              <a:ext cx="630392" cy="73385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6C15D83-D2D6-45D2-822B-C1DD119408D9}"/>
                </a:ext>
              </a:extLst>
            </p:cNvPr>
            <p:cNvSpPr txBox="1"/>
            <p:nvPr/>
          </p:nvSpPr>
          <p:spPr>
            <a:xfrm>
              <a:off x="7090443" y="876095"/>
              <a:ext cx="2669970" cy="5393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Cọ</a:t>
              </a:r>
              <a:r>
                <a:rPr lang="en-US" sz="32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rửa</a:t>
              </a:r>
              <a:r>
                <a:rPr lang="en-US" sz="32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chuồng</a:t>
              </a:r>
              <a:r>
                <a:rPr lang="en-US" sz="32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lợn</a:t>
              </a:r>
              <a:endPara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E7A307A-5254-4509-AA9A-9B68A93F176A}"/>
              </a:ext>
            </a:extLst>
          </p:cNvPr>
          <p:cNvGrpSpPr/>
          <p:nvPr/>
        </p:nvGrpSpPr>
        <p:grpSpPr>
          <a:xfrm>
            <a:off x="4602820" y="4977993"/>
            <a:ext cx="6626834" cy="1034983"/>
            <a:chOff x="6801291" y="457200"/>
            <a:chExt cx="3014488" cy="1034983"/>
          </a:xfrm>
        </p:grpSpPr>
        <p:sp>
          <p:nvSpPr>
            <p:cNvPr id="19" name="Flowchart: Alternate Process 18">
              <a:extLst>
                <a:ext uri="{FF2B5EF4-FFF2-40B4-BE49-F238E27FC236}">
                  <a16:creationId xmlns:a16="http://schemas.microsoft.com/office/drawing/2014/main" xmlns="" id="{C47F7AE9-917C-4AE7-9CAF-35AC8673A469}"/>
                </a:ext>
              </a:extLst>
            </p:cNvPr>
            <p:cNvSpPr/>
            <p:nvPr/>
          </p:nvSpPr>
          <p:spPr>
            <a:xfrm>
              <a:off x="6863623" y="650113"/>
              <a:ext cx="2952156" cy="842070"/>
            </a:xfrm>
            <a:prstGeom prst="flowChartAlternateProcess">
              <a:avLst/>
            </a:prstGeom>
            <a:ln w="762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A1A353DC-5260-4359-A0A0-46F00EE4A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1291" y="457200"/>
              <a:ext cx="383235" cy="54950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E21A20CF-8FFC-4C60-A974-4EE803F81C2A}"/>
                </a:ext>
              </a:extLst>
            </p:cNvPr>
            <p:cNvSpPr txBox="1"/>
            <p:nvPr/>
          </p:nvSpPr>
          <p:spPr>
            <a:xfrm>
              <a:off x="7049223" y="809419"/>
              <a:ext cx="2669970" cy="5515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dọn</a:t>
              </a:r>
              <a:r>
                <a:rPr lang="en-US" sz="32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2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2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khu</a:t>
              </a:r>
              <a:r>
                <a:rPr lang="en-US" sz="32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xóm</a:t>
              </a:r>
              <a:endPara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737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14">
            <a:extLst>
              <a:ext uri="{FF2B5EF4-FFF2-40B4-BE49-F238E27FC236}">
                <a16:creationId xmlns:a16="http://schemas.microsoft.com/office/drawing/2014/main" xmlns="" id="{9BD19195-EBBB-4A79-B365-FE211D472A9E}"/>
              </a:ext>
            </a:extLst>
          </p:cNvPr>
          <p:cNvGrpSpPr/>
          <p:nvPr/>
        </p:nvGrpSpPr>
        <p:grpSpPr>
          <a:xfrm>
            <a:off x="2101034" y="1982112"/>
            <a:ext cx="8338366" cy="2666086"/>
            <a:chOff x="1710430" y="1284911"/>
            <a:chExt cx="8020062" cy="2564311"/>
          </a:xfrm>
        </p:grpSpPr>
        <p:sp>
          <p:nvSpPr>
            <p:cNvPr id="42" name="矩形 22">
              <a:extLst>
                <a:ext uri="{FF2B5EF4-FFF2-40B4-BE49-F238E27FC236}">
                  <a16:creationId xmlns:a16="http://schemas.microsoft.com/office/drawing/2014/main" xmlns="" id="{F2119985-3C92-49D4-A407-5F26D831EA23}"/>
                </a:ext>
              </a:extLst>
            </p:cNvPr>
            <p:cNvSpPr/>
            <p:nvPr/>
          </p:nvSpPr>
          <p:spPr>
            <a:xfrm>
              <a:off x="1710430" y="1284911"/>
              <a:ext cx="8020062" cy="2564311"/>
            </a:xfrm>
            <a:prstGeom prst="rect">
              <a:avLst/>
            </a:prstGeom>
            <a:gradFill>
              <a:gsLst>
                <a:gs pos="100000">
                  <a:srgbClr val="7E9F3D">
                    <a:alpha val="80000"/>
                  </a:srgbClr>
                </a:gs>
                <a:gs pos="84000">
                  <a:srgbClr val="B3EA34">
                    <a:alpha val="77647"/>
                  </a:srgbClr>
                </a:gs>
              </a:gsLst>
              <a:lin ang="10800000" scaled="0"/>
            </a:gradFill>
            <a:ln>
              <a:solidFill>
                <a:srgbClr val="B3EA34">
                  <a:alpha val="50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矩形 23">
              <a:extLst>
                <a:ext uri="{FF2B5EF4-FFF2-40B4-BE49-F238E27FC236}">
                  <a16:creationId xmlns:a16="http://schemas.microsoft.com/office/drawing/2014/main" xmlns="" id="{F6B70FEA-6517-4C6F-8AB0-E04DB07B06B0}"/>
                </a:ext>
              </a:extLst>
            </p:cNvPr>
            <p:cNvSpPr/>
            <p:nvPr/>
          </p:nvSpPr>
          <p:spPr>
            <a:xfrm flipH="1">
              <a:off x="1854446" y="1284912"/>
              <a:ext cx="1925466" cy="1279113"/>
            </a:xfrm>
            <a:prstGeom prst="rect">
              <a:avLst/>
            </a:prstGeom>
            <a:gradFill>
              <a:gsLst>
                <a:gs pos="7000">
                  <a:srgbClr val="000000">
                    <a:alpha val="4706"/>
                  </a:srgbClr>
                </a:gs>
                <a:gs pos="22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  <a:effectLst>
              <a:outerShdw blurRad="127000" dist="63500" dir="2700000" algn="tl" rotWithShape="0">
                <a:schemeClr val="tx1">
                  <a:lumMod val="65000"/>
                  <a:lumOff val="3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4" name="组合 15">
            <a:extLst>
              <a:ext uri="{FF2B5EF4-FFF2-40B4-BE49-F238E27FC236}">
                <a16:creationId xmlns:a16="http://schemas.microsoft.com/office/drawing/2014/main" xmlns="" id="{0CC2FBFE-E24C-4BE1-B70D-0FFB60478C41}"/>
              </a:ext>
            </a:extLst>
          </p:cNvPr>
          <p:cNvGrpSpPr/>
          <p:nvPr/>
        </p:nvGrpSpPr>
        <p:grpSpPr>
          <a:xfrm>
            <a:off x="873020" y="2647052"/>
            <a:ext cx="1415845" cy="1331706"/>
            <a:chOff x="713110" y="905764"/>
            <a:chExt cx="1361797" cy="1280869"/>
          </a:xfrm>
        </p:grpSpPr>
        <p:grpSp>
          <p:nvGrpSpPr>
            <p:cNvPr id="45" name="组合 16">
              <a:extLst>
                <a:ext uri="{FF2B5EF4-FFF2-40B4-BE49-F238E27FC236}">
                  <a16:creationId xmlns:a16="http://schemas.microsoft.com/office/drawing/2014/main" xmlns="" id="{5FD36759-B892-45BC-9B16-1583CFF1364F}"/>
                </a:ext>
              </a:extLst>
            </p:cNvPr>
            <p:cNvGrpSpPr/>
            <p:nvPr/>
          </p:nvGrpSpPr>
          <p:grpSpPr>
            <a:xfrm>
              <a:off x="713110" y="905764"/>
              <a:ext cx="1270764" cy="1280869"/>
              <a:chOff x="3315195" y="1967685"/>
              <a:chExt cx="1881008" cy="1895965"/>
            </a:xfrm>
          </p:grpSpPr>
          <p:sp>
            <p:nvSpPr>
              <p:cNvPr id="47" name="Freeform 6">
                <a:extLst>
                  <a:ext uri="{FF2B5EF4-FFF2-40B4-BE49-F238E27FC236}">
                    <a16:creationId xmlns:a16="http://schemas.microsoft.com/office/drawing/2014/main" xmlns="" id="{3B5B5DEC-88D0-4D1B-8D5E-11EC83A69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108" y="2355747"/>
                <a:ext cx="1161181" cy="1119839"/>
              </a:xfrm>
              <a:custGeom>
                <a:avLst/>
                <a:gdLst>
                  <a:gd name="T0" fmla="*/ 447 w 447"/>
                  <a:gd name="T1" fmla="*/ 351 h 447"/>
                  <a:gd name="T2" fmla="*/ 351 w 447"/>
                  <a:gd name="T3" fmla="*/ 447 h 447"/>
                  <a:gd name="T4" fmla="*/ 96 w 447"/>
                  <a:gd name="T5" fmla="*/ 447 h 447"/>
                  <a:gd name="T6" fmla="*/ 0 w 447"/>
                  <a:gd name="T7" fmla="*/ 351 h 447"/>
                  <a:gd name="T8" fmla="*/ 0 w 447"/>
                  <a:gd name="T9" fmla="*/ 96 h 447"/>
                  <a:gd name="T10" fmla="*/ 96 w 447"/>
                  <a:gd name="T11" fmla="*/ 0 h 447"/>
                  <a:gd name="T12" fmla="*/ 351 w 447"/>
                  <a:gd name="T13" fmla="*/ 0 h 447"/>
                  <a:gd name="T14" fmla="*/ 447 w 447"/>
                  <a:gd name="T15" fmla="*/ 96 h 447"/>
                  <a:gd name="T16" fmla="*/ 447 w 447"/>
                  <a:gd name="T17" fmla="*/ 351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7" h="447">
                    <a:moveTo>
                      <a:pt x="447" y="351"/>
                    </a:moveTo>
                    <a:cubicBezTo>
                      <a:pt x="447" y="404"/>
                      <a:pt x="404" y="447"/>
                      <a:pt x="351" y="447"/>
                    </a:cubicBezTo>
                    <a:cubicBezTo>
                      <a:pt x="96" y="447"/>
                      <a:pt x="96" y="447"/>
                      <a:pt x="96" y="447"/>
                    </a:cubicBezTo>
                    <a:cubicBezTo>
                      <a:pt x="43" y="447"/>
                      <a:pt x="0" y="404"/>
                      <a:pt x="0" y="351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43"/>
                      <a:pt x="43" y="0"/>
                      <a:pt x="96" y="0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404" y="0"/>
                      <a:pt x="447" y="43"/>
                      <a:pt x="447" y="96"/>
                    </a:cubicBezTo>
                    <a:lnTo>
                      <a:pt x="447" y="35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Freeform 11">
                <a:extLst>
                  <a:ext uri="{FF2B5EF4-FFF2-40B4-BE49-F238E27FC236}">
                    <a16:creationId xmlns:a16="http://schemas.microsoft.com/office/drawing/2014/main" xmlns="" id="{F7D06E3E-B11E-48C3-BA91-ECAEF2E1B0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5195" y="1970286"/>
                <a:ext cx="1881008" cy="1890762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gradFill>
                <a:gsLst>
                  <a:gs pos="49500">
                    <a:srgbClr val="676C6E">
                      <a:alpha val="80000"/>
                    </a:srgbClr>
                  </a:gs>
                  <a:gs pos="38000">
                    <a:srgbClr val="73787A">
                      <a:alpha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algn="t" rotWithShape="0">
                  <a:schemeClr val="tx1">
                    <a:lumMod val="85000"/>
                    <a:lumOff val="15000"/>
                    <a:alpha val="50000"/>
                  </a:schemeClr>
                </a:out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Freeform 11">
                <a:extLst>
                  <a:ext uri="{FF2B5EF4-FFF2-40B4-BE49-F238E27FC236}">
                    <a16:creationId xmlns:a16="http://schemas.microsoft.com/office/drawing/2014/main" xmlns="" id="{37C0C766-1E17-4A5E-9BC0-F2B4B69037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5195" y="1970286"/>
                <a:ext cx="1881008" cy="1890762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gradFill>
                <a:gsLst>
                  <a:gs pos="49500">
                    <a:srgbClr val="676C6E">
                      <a:alpha val="80000"/>
                    </a:srgbClr>
                  </a:gs>
                  <a:gs pos="38000">
                    <a:srgbClr val="73787A">
                      <a:alpha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algn="l" rotWithShape="0">
                  <a:schemeClr val="tx1">
                    <a:lumMod val="95000"/>
                    <a:lumOff val="5000"/>
                    <a:alpha val="50000"/>
                  </a:schemeClr>
                </a:out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Freeform 11">
                <a:extLst>
                  <a:ext uri="{FF2B5EF4-FFF2-40B4-BE49-F238E27FC236}">
                    <a16:creationId xmlns:a16="http://schemas.microsoft.com/office/drawing/2014/main" xmlns="" id="{0625F9BE-9E5F-4697-938D-FC863E61FA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5195" y="1967685"/>
                <a:ext cx="1881008" cy="1895965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11A8318D-DA86-4E9A-A0C6-2CDEFAD90626}"/>
                </a:ext>
              </a:extLst>
            </p:cNvPr>
            <p:cNvSpPr txBox="1"/>
            <p:nvPr/>
          </p:nvSpPr>
          <p:spPr>
            <a:xfrm>
              <a:off x="982460" y="1192254"/>
              <a:ext cx="1092447" cy="680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srgbClr val="7E9F3D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方正大标宋简体" pitchFamily="2" charset="-122"/>
                  <a:ea typeface="方正大标宋简体" pitchFamily="2" charset="-122"/>
                  <a:cs typeface="+mn-cs"/>
                </a:rPr>
                <a:t>KL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E9F3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方正大标宋简体" pitchFamily="2" charset="-122"/>
                <a:ea typeface="方正大标宋简体" pitchFamily="2" charset="-122"/>
                <a:cs typeface="+mn-cs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1DB9D2DA-D92D-4A50-AD3E-8704D2295DE3}"/>
              </a:ext>
            </a:extLst>
          </p:cNvPr>
          <p:cNvSpPr txBox="1"/>
          <p:nvPr/>
        </p:nvSpPr>
        <p:spPr>
          <a:xfrm>
            <a:off x="2501982" y="2226484"/>
            <a:ext cx="77105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方正大标宋简体" pitchFamily="2" charset="-122"/>
              </a:rPr>
              <a:t>Những việc làm đó có tác dụng làm sạch môi trường xung quanh, giữ vệ sinh môi trường luôn xanh sạch đẹp.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ea typeface="方正大标宋简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75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073AE05-7BBD-4B70-A03E-2D8B1FC49336}"/>
              </a:ext>
            </a:extLst>
          </p:cNvPr>
          <p:cNvSpPr/>
          <p:nvPr/>
        </p:nvSpPr>
        <p:spPr>
          <a:xfrm>
            <a:off x="2181226" y="2434728"/>
            <a:ext cx="7534274" cy="14101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NL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Sự cần thiết của việc giữ vệ sinh xung quanh nhà 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44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455" y="1129501"/>
            <a:ext cx="5250186" cy="525018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776ED1B-6B34-4399-9864-106C75DFA5AA}"/>
              </a:ext>
            </a:extLst>
          </p:cNvPr>
          <p:cNvGrpSpPr/>
          <p:nvPr/>
        </p:nvGrpSpPr>
        <p:grpSpPr>
          <a:xfrm>
            <a:off x="1017142" y="577475"/>
            <a:ext cx="6606671" cy="2078916"/>
            <a:chOff x="2500625" y="1170898"/>
            <a:chExt cx="6303810" cy="2078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5D4BBDFC-D84C-4044-8E00-FCC91A1DE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0625" y="1170898"/>
              <a:ext cx="6303810" cy="207891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1769EDB-0FE2-4B9B-B089-9C72C1EAE137}"/>
                </a:ext>
              </a:extLst>
            </p:cNvPr>
            <p:cNvSpPr txBox="1"/>
            <p:nvPr/>
          </p:nvSpPr>
          <p:spPr>
            <a:xfrm>
              <a:off x="2886132" y="1324444"/>
              <a:ext cx="5065160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 và các thành viên trong gia đình đã làm gì để giữ vệ sinh xung quanh nhà ở?</a:t>
              </a:r>
              <a:endPara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DE73BDB-E398-4CE8-86E1-CD70065B6916}"/>
              </a:ext>
            </a:extLst>
          </p:cNvPr>
          <p:cNvSpPr txBox="1"/>
          <p:nvPr/>
        </p:nvSpPr>
        <p:spPr>
          <a:xfrm>
            <a:off x="719192" y="3380199"/>
            <a:ext cx="5866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uét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dọn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cửa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dọn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cỏ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vườn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vệ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chum,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vại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sử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;…. </a:t>
            </a:r>
          </a:p>
        </p:txBody>
      </p:sp>
    </p:spTree>
    <p:extLst>
      <p:ext uri="{BB962C8B-B14F-4D97-AF65-F5344CB8AC3E}">
        <p14:creationId xmlns:p14="http://schemas.microsoft.com/office/powerpoint/2010/main" val="37368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디자인 사용자 지정">
  <a:themeElements>
    <a:clrScheme name="모듈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z2hwo10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475</Words>
  <Application>Microsoft Office PowerPoint</Application>
  <PresentationFormat>Widescreen</PresentationFormat>
  <Paragraphs>48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맑은 고딕</vt:lpstr>
      <vt:lpstr>宋体</vt:lpstr>
      <vt:lpstr>#9Slide02 Noi dung dai</vt:lpstr>
      <vt:lpstr>.黑体-韩语</vt:lpstr>
      <vt:lpstr>Arial</vt:lpstr>
      <vt:lpstr>Calibri</vt:lpstr>
      <vt:lpstr>等线</vt:lpstr>
      <vt:lpstr>等线 Light</vt:lpstr>
      <vt:lpstr>Georgia</vt:lpstr>
      <vt:lpstr>HY견고딕</vt:lpstr>
      <vt:lpstr>Times New Roman</vt:lpstr>
      <vt:lpstr>华康方圆体W7</vt:lpstr>
      <vt:lpstr>方正大标宋简体</vt:lpstr>
      <vt:lpstr>Office 主题​​</vt:lpstr>
      <vt:lpstr>디자인 사용자 지정</vt:lpstr>
      <vt:lpstr>2_Office 主题​​</vt:lpstr>
      <vt:lpstr>1_Simple Light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 10</cp:lastModifiedBy>
  <cp:revision>28</cp:revision>
  <dcterms:created xsi:type="dcterms:W3CDTF">2022-09-02T10:43:56Z</dcterms:created>
  <dcterms:modified xsi:type="dcterms:W3CDTF">2023-09-27T17:11:37Z</dcterms:modified>
</cp:coreProperties>
</file>