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1"/>
  </p:notesMasterIdLst>
  <p:sldIdLst>
    <p:sldId id="256" r:id="rId4"/>
    <p:sldId id="264" r:id="rId5"/>
    <p:sldId id="288" r:id="rId6"/>
    <p:sldId id="290" r:id="rId7"/>
    <p:sldId id="279" r:id="rId8"/>
    <p:sldId id="289"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p:scale>
          <a:sx n="59" d="100"/>
          <a:sy n="59" d="100"/>
        </p:scale>
        <p:origin x="-642"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06/07/2021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Thầy</a:t>
            </a:r>
            <a:r>
              <a:rPr lang="en-US" altLang="zh-CN" baseline="0" dirty="0" smtClean="0"/>
              <a:t> </a:t>
            </a:r>
            <a:r>
              <a:rPr lang="en-US" altLang="zh-CN" baseline="0" dirty="0" err="1" smtClean="0"/>
              <a:t>cô</a:t>
            </a:r>
            <a:r>
              <a:rPr lang="en-US" altLang="zh-CN" baseline="0" dirty="0" smtClean="0"/>
              <a:t> </a:t>
            </a:r>
            <a:r>
              <a:rPr lang="en-US" altLang="zh-CN" baseline="0" dirty="0" err="1" smtClean="0"/>
              <a:t>gõ</a:t>
            </a:r>
            <a:r>
              <a:rPr lang="en-US" altLang="zh-CN" baseline="0" dirty="0" smtClean="0"/>
              <a:t> </a:t>
            </a:r>
            <a:r>
              <a:rPr lang="en-US" altLang="zh-CN" baseline="0" dirty="0" err="1" smtClean="0"/>
              <a:t>mục</a:t>
            </a:r>
            <a:r>
              <a:rPr lang="en-US" altLang="zh-CN" baseline="0" dirty="0" smtClean="0"/>
              <a:t> </a:t>
            </a:r>
            <a:r>
              <a:rPr lang="en-US" altLang="zh-CN" baseline="0" dirty="0" err="1" smtClean="0"/>
              <a:t>tiêu</a:t>
            </a:r>
            <a:r>
              <a:rPr lang="en-US" altLang="zh-CN" baseline="0" dirty="0" smtClean="0"/>
              <a:t> </a:t>
            </a:r>
            <a:r>
              <a:rPr lang="en-US" altLang="zh-CN" baseline="0" dirty="0" err="1" smtClean="0"/>
              <a:t>theo</a:t>
            </a:r>
            <a:r>
              <a:rPr lang="en-US" altLang="zh-CN" baseline="0" dirty="0" smtClean="0"/>
              <a:t> </a:t>
            </a:r>
            <a:r>
              <a:rPr lang="en-US" altLang="zh-CN" baseline="0" dirty="0" err="1" smtClean="0"/>
              <a:t>bài</a:t>
            </a:r>
            <a:r>
              <a:rPr lang="en-US" altLang="zh-CN" baseline="0" dirty="0" smtClean="0"/>
              <a:t> </a:t>
            </a:r>
            <a:r>
              <a:rPr lang="en-US" altLang="zh-CN" baseline="0" dirty="0" err="1" smtClean="0"/>
              <a:t>giảng</a:t>
            </a:r>
            <a:r>
              <a:rPr lang="en-US" altLang="zh-CN" baseline="0" dirty="0" smtClean="0"/>
              <a:t> </a:t>
            </a:r>
            <a:r>
              <a:rPr lang="en-US" altLang="zh-CN" baseline="0" dirty="0" err="1" smtClean="0"/>
              <a:t>của</a:t>
            </a:r>
            <a:r>
              <a:rPr lang="en-US" altLang="zh-CN" baseline="0" dirty="0" smtClean="0"/>
              <a:t> </a:t>
            </a:r>
            <a:r>
              <a:rPr lang="en-US" altLang="zh-CN" baseline="0" dirty="0" err="1" smtClean="0"/>
              <a:t>mình</a:t>
            </a:r>
            <a:r>
              <a:rPr lang="en-US" altLang="zh-CN" baseline="0" dirty="0" smtClean="0"/>
              <a:t> </a:t>
            </a:r>
            <a:r>
              <a:rPr lang="en-US" altLang="zh-CN" baseline="0" dirty="0" err="1" smtClean="0"/>
              <a:t>vào</a:t>
            </a:r>
            <a:r>
              <a:rPr lang="en-US" altLang="zh-CN" baseline="0" dirty="0" smtClean="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06/07/2021</a:t>
            </a:fld>
            <a:endParaRPr lang="en-US"/>
          </a:p>
        </p:txBody>
      </p:sp>
      <p:sp>
        <p:nvSpPr>
          <p:cNvPr id="5" name="Footer Placeholder 4">
            <a:extLst>
              <a:ext uri="{FF2B5EF4-FFF2-40B4-BE49-F238E27FC236}">
                <a16:creationId xmlns=""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06/07/2021</a:t>
            </a:fld>
            <a:endParaRPr lang="en-US"/>
          </a:p>
        </p:txBody>
      </p:sp>
      <p:sp>
        <p:nvSpPr>
          <p:cNvPr id="5" name="Footer Placeholder 4">
            <a:extLst>
              <a:ext uri="{FF2B5EF4-FFF2-40B4-BE49-F238E27FC236}">
                <a16:creationId xmlns=""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06/07/2021</a:t>
            </a:fld>
            <a:endParaRPr lang="en-US"/>
          </a:p>
        </p:txBody>
      </p:sp>
      <p:sp>
        <p:nvSpPr>
          <p:cNvPr id="5" name="Footer Placeholder 4">
            <a:extLst>
              <a:ext uri="{FF2B5EF4-FFF2-40B4-BE49-F238E27FC236}">
                <a16:creationId xmlns=""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06/07/2021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06/07/2021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06/07/2021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06/07/2021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06/07/2021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06/07/2021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06/07/2021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06/07/2021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06/07/2021</a:t>
            </a:fld>
            <a:endParaRPr lang="en-US"/>
          </a:p>
        </p:txBody>
      </p:sp>
      <p:sp>
        <p:nvSpPr>
          <p:cNvPr id="5" name="Footer Placeholder 4">
            <a:extLst>
              <a:ext uri="{FF2B5EF4-FFF2-40B4-BE49-F238E27FC236}">
                <a16:creationId xmlns=""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06/07/2021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06/07/2021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06/07/2021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06/07/2021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06/07/2021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06/07/2021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06/07/2021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06/07/2021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06/07/2021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06/07/2021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06/07/2021</a:t>
            </a:fld>
            <a:endParaRPr lang="en-US"/>
          </a:p>
        </p:txBody>
      </p:sp>
      <p:sp>
        <p:nvSpPr>
          <p:cNvPr id="5" name="Footer Placeholder 4">
            <a:extLst>
              <a:ext uri="{FF2B5EF4-FFF2-40B4-BE49-F238E27FC236}">
                <a16:creationId xmlns=""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06/07/2021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06/07/2021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06/07/2021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06/07/2021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06/07/2021</a:t>
            </a:fld>
            <a:endParaRPr lang="en-US"/>
          </a:p>
        </p:txBody>
      </p:sp>
      <p:sp>
        <p:nvSpPr>
          <p:cNvPr id="6" name="Footer Placeholder 5">
            <a:extLst>
              <a:ext uri="{FF2B5EF4-FFF2-40B4-BE49-F238E27FC236}">
                <a16:creationId xmlns=""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06/07/2021</a:t>
            </a:fld>
            <a:endParaRPr lang="en-US"/>
          </a:p>
        </p:txBody>
      </p:sp>
      <p:sp>
        <p:nvSpPr>
          <p:cNvPr id="8" name="Footer Placeholder 7">
            <a:extLst>
              <a:ext uri="{FF2B5EF4-FFF2-40B4-BE49-F238E27FC236}">
                <a16:creationId xmlns=""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06/07/2021</a:t>
            </a:fld>
            <a:endParaRPr lang="en-US"/>
          </a:p>
        </p:txBody>
      </p:sp>
      <p:sp>
        <p:nvSpPr>
          <p:cNvPr id="4" name="Footer Placeholder 3">
            <a:extLst>
              <a:ext uri="{FF2B5EF4-FFF2-40B4-BE49-F238E27FC236}">
                <a16:creationId xmlns=""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06/07/2021</a:t>
            </a:fld>
            <a:endParaRPr lang="en-US"/>
          </a:p>
        </p:txBody>
      </p:sp>
      <p:sp>
        <p:nvSpPr>
          <p:cNvPr id="3" name="Footer Placeholder 2">
            <a:extLst>
              <a:ext uri="{FF2B5EF4-FFF2-40B4-BE49-F238E27FC236}">
                <a16:creationId xmlns=""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06/07/2021</a:t>
            </a:fld>
            <a:endParaRPr lang="en-US"/>
          </a:p>
        </p:txBody>
      </p:sp>
      <p:sp>
        <p:nvSpPr>
          <p:cNvPr id="6" name="Footer Placeholder 5">
            <a:extLst>
              <a:ext uri="{FF2B5EF4-FFF2-40B4-BE49-F238E27FC236}">
                <a16:creationId xmlns=""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06/07/2021</a:t>
            </a:fld>
            <a:endParaRPr lang="en-US"/>
          </a:p>
        </p:txBody>
      </p:sp>
      <p:sp>
        <p:nvSpPr>
          <p:cNvPr id="6" name="Footer Placeholder 5">
            <a:extLst>
              <a:ext uri="{FF2B5EF4-FFF2-40B4-BE49-F238E27FC236}">
                <a16:creationId xmlns=""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06/07/2021</a:t>
            </a:fld>
            <a:endParaRPr lang="en-US"/>
          </a:p>
        </p:txBody>
      </p:sp>
      <p:sp>
        <p:nvSpPr>
          <p:cNvPr id="5" name="Footer Placeholder 4">
            <a:extLst>
              <a:ext uri="{FF2B5EF4-FFF2-40B4-BE49-F238E27FC236}">
                <a16:creationId xmlns=""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06/07/2021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06/07/2021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
        <p:nvSpPr>
          <p:cNvPr id="17" name="文本框 22">
            <a:extLst>
              <a:ext uri="{FF2B5EF4-FFF2-40B4-BE49-F238E27FC236}">
                <a16:creationId xmlns="" xmlns:a16="http://schemas.microsoft.com/office/drawing/2014/main" id="{8E852256-A333-49D6-ADCD-2215C66790B1}"/>
              </a:ext>
            </a:extLst>
          </p:cNvPr>
          <p:cNvSpPr txBox="1"/>
          <p:nvPr/>
        </p:nvSpPr>
        <p:spPr>
          <a:xfrm>
            <a:off x="4889721" y="3202559"/>
            <a:ext cx="2454500" cy="923330"/>
          </a:xfrm>
          <a:prstGeom prst="rect">
            <a:avLst/>
          </a:prstGeom>
          <a:noFill/>
        </p:spPr>
        <p:txBody>
          <a:bodyPr wrap="square" rtlCol="0">
            <a:spAutoFit/>
          </a:bodyPr>
          <a:lstStyle/>
          <a:p>
            <a:r>
              <a:rPr lang="en-US" altLang="zh-CN" sz="5400" smtClean="0">
                <a:solidFill>
                  <a:srgbClr val="FF0000"/>
                </a:solidFill>
                <a:latin typeface="iCiel Cadena" panose="02000503000000020004" pitchFamily="2" charset="0"/>
                <a:ea typeface="思源黑体 CN Bold" panose="020B0800000000000000" pitchFamily="34" charset="-122"/>
              </a:rPr>
              <a:t>Tuần 7</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Mục</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tiêu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 xmlns:a16="http://schemas.microsoft.com/office/drawing/2014/main" id="{AC28F713-904E-4259-9070-57BE1EFD4B24}"/>
              </a:ext>
            </a:extLst>
          </p:cNvPr>
          <p:cNvGrpSpPr/>
          <p:nvPr/>
        </p:nvGrpSpPr>
        <p:grpSpPr>
          <a:xfrm>
            <a:off x="818941" y="1234742"/>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smtClean="0">
                  <a:solidFill>
                    <a:srgbClr val="002060"/>
                  </a:solidFill>
                  <a:latin typeface="Arial" panose="020B0604020202020204" pitchFamily="34" charset="0"/>
                  <a:cs typeface="Arial" panose="020B0604020202020204" pitchFamily="34" charset="0"/>
                </a:rPr>
                <a:t>Giáo viên ghi mục tiêu.</a:t>
              </a:r>
              <a:endParaRPr lang="en-US" sz="2800" b="1" dirty="0">
                <a:solidFill>
                  <a:srgbClr val="002060"/>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 xmlns:a16="http://schemas.microsoft.com/office/drawing/2014/main" id="{4C1EF139-4416-44FF-AC02-49D6B4DBE8EA}"/>
              </a:ext>
            </a:extLst>
          </p:cNvPr>
          <p:cNvGrpSpPr/>
          <p:nvPr/>
        </p:nvGrpSpPr>
        <p:grpSpPr>
          <a:xfrm>
            <a:off x="2312524" y="2788062"/>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b="1" dirty="0" smtClean="0">
                  <a:solidFill>
                    <a:srgbClr val="002060"/>
                  </a:solidFill>
                  <a:latin typeface="Arial" panose="020B0604020202020204" pitchFamily="34" charset="0"/>
                  <a:cs typeface="Arial" panose="020B0604020202020204" pitchFamily="34" charset="0"/>
                </a:rPr>
                <a:t>Giáo viên ghi mục tiêu.</a:t>
              </a:r>
              <a:endParaRPr lang="en-US" sz="2800" b="1" dirty="0">
                <a:solidFill>
                  <a:srgbClr val="002060"/>
                </a:solidFill>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 xmlns:a16="http://schemas.microsoft.com/office/drawing/2014/main" id="{24926BE0-6FEB-4035-95CC-8282BD1C87A0}"/>
              </a:ext>
            </a:extLst>
          </p:cNvPr>
          <p:cNvGrpSpPr/>
          <p:nvPr/>
        </p:nvGrpSpPr>
        <p:grpSpPr>
          <a:xfrm>
            <a:off x="4086680" y="4306457"/>
            <a:ext cx="10210371" cy="714672"/>
            <a:chOff x="778314" y="3315253"/>
            <a:chExt cx="10210371"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 xmlns:a16="http://schemas.microsoft.com/office/drawing/2014/main" id="{4EB37731-1288-4647-AC02-0AF79C340C8B}"/>
                </a:ext>
              </a:extLst>
            </p:cNvPr>
            <p:cNvSpPr txBox="1"/>
            <p:nvPr/>
          </p:nvSpPr>
          <p:spPr>
            <a:xfrm>
              <a:off x="2083605" y="3501646"/>
              <a:ext cx="8905080" cy="523220"/>
            </a:xfrm>
            <a:prstGeom prst="rect">
              <a:avLst/>
            </a:prstGeom>
            <a:noFill/>
          </p:spPr>
          <p:txBody>
            <a:bodyPr wrap="square" rtlCol="0">
              <a:spAutoFit/>
            </a:bodyPr>
            <a:lstStyle/>
            <a:p>
              <a:r>
                <a:rPr lang="en-US" sz="2800" b="1" dirty="0" smtClean="0">
                  <a:solidFill>
                    <a:srgbClr val="002060"/>
                  </a:solidFill>
                  <a:latin typeface="Arial" panose="020B0604020202020204" pitchFamily="34" charset="0"/>
                  <a:cs typeface="Arial" panose="020B0604020202020204" pitchFamily="34" charset="0"/>
                </a:rPr>
                <a:t>Giáo viên ghi mục tiêu.</a:t>
              </a:r>
              <a:endParaRPr lang="en-US" sz="2800" b="1" dirty="0">
                <a:solidFill>
                  <a:srgbClr val="002060"/>
                </a:solidFill>
                <a:latin typeface="Arial" panose="020B0604020202020204" pitchFamily="34" charset="0"/>
                <a:cs typeface="Arial" panose="020B0604020202020204" pitchFamily="34" charset="0"/>
              </a:endParaRPr>
            </a:p>
          </p:txBody>
        </p:sp>
      </p:grpSp>
      <p:sp>
        <p:nvSpPr>
          <p:cNvPr id="3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89" t="26535" r="12694" b="12061"/>
          <a:stretch/>
        </p:blipFill>
        <p:spPr bwMode="auto">
          <a:xfrm>
            <a:off x="990569" y="1421626"/>
            <a:ext cx="7442056" cy="342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183074" y="192466"/>
            <a:ext cx="10841601" cy="1138773"/>
            <a:chOff x="238537" y="232458"/>
            <a:chExt cx="10841601" cy="1138773"/>
          </a:xfrm>
        </p:grpSpPr>
        <p:sp>
          <p:nvSpPr>
            <p:cNvPr id="6" name="TextBox 5"/>
            <p:cNvSpPr txBox="1"/>
            <p:nvPr/>
          </p:nvSpPr>
          <p:spPr>
            <a:xfrm>
              <a:off x="786448" y="232458"/>
              <a:ext cx="10293690" cy="1138773"/>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smtClean="0">
                  <a:solidFill>
                    <a:srgbClr val="008200"/>
                  </a:solidFill>
                  <a:latin typeface="Arial" pitchFamily="34" charset="0"/>
                  <a:cs typeface="Arial" pitchFamily="34" charset="0"/>
                </a:rPr>
                <a:t>Nhìn tranh, nói tên đồ vật và nêu công dụng </a:t>
              </a:r>
            </a:p>
            <a:p>
              <a:r>
                <a:rPr lang="en-US" sz="3200" b="1" dirty="0" smtClean="0">
                  <a:solidFill>
                    <a:srgbClr val="008200"/>
                  </a:solidFill>
                  <a:latin typeface="Arial" pitchFamily="34" charset="0"/>
                  <a:cs typeface="Arial" pitchFamily="34" charset="0"/>
                </a:rPr>
                <a:t>của chúng.</a:t>
              </a:r>
              <a:endParaRPr lang="vi-VN" sz="3200" b="1" dirty="0">
                <a:solidFill>
                  <a:srgbClr val="008200"/>
                </a:solidFill>
                <a:latin typeface="Arial" pitchFamily="34" charset="0"/>
                <a:cs typeface="Arial" pitchFamily="34" charset="0"/>
              </a:endParaRPr>
            </a:p>
          </p:txBody>
        </p:sp>
        <p:sp>
          <p:nvSpPr>
            <p:cNvPr id="7" name="Oval 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grpSp>
      <p:grpSp>
        <p:nvGrpSpPr>
          <p:cNvPr id="8" name="Group 7"/>
          <p:cNvGrpSpPr/>
          <p:nvPr/>
        </p:nvGrpSpPr>
        <p:grpSpPr>
          <a:xfrm>
            <a:off x="9580198" y="3537834"/>
            <a:ext cx="2482090" cy="1271511"/>
            <a:chOff x="3759267" y="334167"/>
            <a:chExt cx="5621970" cy="1418267"/>
          </a:xfrm>
        </p:grpSpPr>
        <p:sp>
          <p:nvSpPr>
            <p:cNvPr id="9" name="Cloud Callout 8"/>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4223658" y="688205"/>
              <a:ext cx="4919222" cy="1064229"/>
            </a:xfrm>
            <a:prstGeom prst="rect">
              <a:avLst/>
            </a:prstGeom>
            <a:noFill/>
            <a:ln>
              <a:noFill/>
            </a:ln>
          </p:spPr>
          <p:txBody>
            <a:bodyPr wrap="square" rtlCol="0">
              <a:spAutoFit/>
            </a:bodyPr>
            <a:lstStyle/>
            <a:p>
              <a:pPr algn="ct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Thảo luận nhóm</a:t>
              </a:r>
            </a:p>
          </p:txBody>
        </p:sp>
      </p:gr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7860348" y="4332291"/>
            <a:ext cx="3246872" cy="1861264"/>
          </a:xfrm>
          <a:prstGeom prst="rect">
            <a:avLst/>
          </a:prstGeom>
        </p:spPr>
      </p:pic>
    </p:spTree>
    <p:extLst>
      <p:ext uri="{BB962C8B-B14F-4D97-AF65-F5344CB8AC3E}">
        <p14:creationId xmlns:p14="http://schemas.microsoft.com/office/powerpoint/2010/main" val="197742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par>
                                <p:cTn id="22" presetID="21" presetClass="entr" presetSubtype="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89" t="26535" r="12694" b="12061"/>
          <a:stretch/>
        </p:blipFill>
        <p:spPr bwMode="auto">
          <a:xfrm>
            <a:off x="669726" y="1854763"/>
            <a:ext cx="7442056" cy="342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183074" y="192466"/>
            <a:ext cx="10841601" cy="1138773"/>
            <a:chOff x="238537" y="232458"/>
            <a:chExt cx="10841601" cy="1138773"/>
          </a:xfrm>
        </p:grpSpPr>
        <p:sp>
          <p:nvSpPr>
            <p:cNvPr id="6" name="TextBox 5"/>
            <p:cNvSpPr txBox="1"/>
            <p:nvPr/>
          </p:nvSpPr>
          <p:spPr>
            <a:xfrm>
              <a:off x="786448" y="232458"/>
              <a:ext cx="10293690" cy="1138773"/>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smtClean="0">
                  <a:solidFill>
                    <a:srgbClr val="008200"/>
                  </a:solidFill>
                  <a:latin typeface="Arial" pitchFamily="34" charset="0"/>
                  <a:cs typeface="Arial" pitchFamily="34" charset="0"/>
                </a:rPr>
                <a:t>Nhìn tranh, nói tên đồ vật và nêu công dụng </a:t>
              </a:r>
            </a:p>
            <a:p>
              <a:r>
                <a:rPr lang="en-US" sz="3200" b="1" dirty="0" smtClean="0">
                  <a:solidFill>
                    <a:srgbClr val="008200"/>
                  </a:solidFill>
                  <a:latin typeface="Arial" pitchFamily="34" charset="0"/>
                  <a:cs typeface="Arial" pitchFamily="34" charset="0"/>
                </a:rPr>
                <a:t>của chúng.</a:t>
              </a:r>
              <a:endParaRPr lang="vi-VN" sz="3200" b="1" dirty="0">
                <a:solidFill>
                  <a:srgbClr val="008200"/>
                </a:solidFill>
                <a:latin typeface="Arial" pitchFamily="34" charset="0"/>
                <a:cs typeface="Arial" pitchFamily="34" charset="0"/>
              </a:endParaRPr>
            </a:p>
          </p:txBody>
        </p:sp>
        <p:sp>
          <p:nvSpPr>
            <p:cNvPr id="7" name="Oval 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grpSp>
      <p:sp>
        <p:nvSpPr>
          <p:cNvPr id="2" name="Rounded Rectangle 1"/>
          <p:cNvSpPr/>
          <p:nvPr/>
        </p:nvSpPr>
        <p:spPr>
          <a:xfrm>
            <a:off x="8518358" y="2101516"/>
            <a:ext cx="3169433" cy="3174882"/>
          </a:xfrm>
          <a:prstGeom prst="roundRect">
            <a:avLst/>
          </a:prstGeom>
          <a:no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14B26D2C-1BC9-4238-BC4C-795267AEDD6F}"/>
              </a:ext>
            </a:extLst>
          </p:cNvPr>
          <p:cNvSpPr txBox="1"/>
          <p:nvPr/>
        </p:nvSpPr>
        <p:spPr>
          <a:xfrm>
            <a:off x="8691188" y="2565572"/>
            <a:ext cx="2823772" cy="2246769"/>
          </a:xfrm>
          <a:prstGeom prst="rect">
            <a:avLst/>
          </a:prstGeom>
          <a:noFill/>
        </p:spPr>
        <p:txBody>
          <a:bodyPr wrap="square" rtlCol="0">
            <a:spAutoFit/>
          </a:bodyPr>
          <a:lstStyle/>
          <a:p>
            <a:pPr marL="457200" indent="-457200">
              <a:buFontTx/>
              <a:buChar char="-"/>
            </a:pPr>
            <a:r>
              <a:rPr lang="en-US" sz="2800" b="1" dirty="0" smtClean="0">
                <a:solidFill>
                  <a:srgbClr val="002060"/>
                </a:solidFill>
                <a:latin typeface="Arial" panose="020B0604020202020204" pitchFamily="34" charset="0"/>
                <a:cs typeface="Arial" panose="020B0604020202020204" pitchFamily="34" charset="0"/>
              </a:rPr>
              <a:t>Giấy vẽ</a:t>
            </a:r>
          </a:p>
          <a:p>
            <a:pPr marL="457200" indent="-457200">
              <a:buFontTx/>
              <a:buChar char="-"/>
            </a:pPr>
            <a:r>
              <a:rPr lang="en-US" sz="2800" b="1" dirty="0" smtClean="0">
                <a:solidFill>
                  <a:srgbClr val="002060"/>
                </a:solidFill>
                <a:latin typeface="Arial" panose="020B0604020202020204" pitchFamily="34" charset="0"/>
                <a:cs typeface="Arial" panose="020B0604020202020204" pitchFamily="34" charset="0"/>
              </a:rPr>
              <a:t>Bút chì</a:t>
            </a:r>
          </a:p>
          <a:p>
            <a:pPr marL="457200" indent="-457200">
              <a:buFontTx/>
              <a:buChar char="-"/>
            </a:pPr>
            <a:r>
              <a:rPr lang="en-US" sz="2800" b="1" dirty="0" smtClean="0">
                <a:solidFill>
                  <a:srgbClr val="002060"/>
                </a:solidFill>
                <a:latin typeface="Arial" panose="020B0604020202020204" pitchFamily="34" charset="0"/>
                <a:cs typeface="Arial" panose="020B0604020202020204" pitchFamily="34" charset="0"/>
              </a:rPr>
              <a:t>Bút màu</a:t>
            </a:r>
          </a:p>
          <a:p>
            <a:pPr marL="457200" indent="-457200">
              <a:buFontTx/>
              <a:buChar char="-"/>
            </a:pPr>
            <a:r>
              <a:rPr lang="en-US" sz="2800" b="1" dirty="0" smtClean="0">
                <a:solidFill>
                  <a:srgbClr val="002060"/>
                </a:solidFill>
                <a:latin typeface="Arial" panose="020B0604020202020204" pitchFamily="34" charset="0"/>
                <a:cs typeface="Arial" panose="020B0604020202020204" pitchFamily="34" charset="0"/>
              </a:rPr>
              <a:t>Tẩy</a:t>
            </a:r>
          </a:p>
          <a:p>
            <a:pPr marL="457200" indent="-457200">
              <a:buFontTx/>
              <a:buChar char="-"/>
            </a:pPr>
            <a:r>
              <a:rPr lang="en-US" sz="2800" b="1" dirty="0" smtClean="0">
                <a:solidFill>
                  <a:srgbClr val="002060"/>
                </a:solidFill>
                <a:latin typeface="Arial" panose="020B0604020202020204" pitchFamily="34" charset="0"/>
                <a:cs typeface="Arial" panose="020B0604020202020204" pitchFamily="34" charset="0"/>
              </a:rPr>
              <a:t>Thước kẻ</a:t>
            </a:r>
            <a:endParaRPr 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035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5" name="Group 14"/>
          <p:cNvGrpSpPr/>
          <p:nvPr/>
        </p:nvGrpSpPr>
        <p:grpSpPr>
          <a:xfrm>
            <a:off x="1183074" y="192466"/>
            <a:ext cx="10857643" cy="1077218"/>
            <a:chOff x="238537" y="232458"/>
            <a:chExt cx="10857643" cy="1077218"/>
          </a:xfrm>
        </p:grpSpPr>
        <p:sp>
          <p:nvSpPr>
            <p:cNvPr id="16" name="TextBox 15"/>
            <p:cNvSpPr txBox="1"/>
            <p:nvPr/>
          </p:nvSpPr>
          <p:spPr>
            <a:xfrm>
              <a:off x="802490" y="232458"/>
              <a:ext cx="10293690" cy="1077218"/>
            </a:xfrm>
            <a:prstGeom prst="rect">
              <a:avLst/>
            </a:prstGeom>
            <a:noFill/>
          </p:spPr>
          <p:txBody>
            <a:bodyPr wrap="square" rtlCol="0">
              <a:spAutoFit/>
            </a:bodyPr>
            <a:lstStyle/>
            <a:p>
              <a:r>
                <a:rPr lang="en-US" sz="3200" b="1" dirty="0">
                  <a:solidFill>
                    <a:srgbClr val="008200"/>
                  </a:solidFill>
                  <a:latin typeface="Arial" pitchFamily="34" charset="0"/>
                  <a:cs typeface="Arial" pitchFamily="34" charset="0"/>
                </a:rPr>
                <a:t> </a:t>
              </a:r>
              <a:r>
                <a:rPr lang="en-US" sz="3200" b="1" dirty="0" smtClean="0">
                  <a:solidFill>
                    <a:srgbClr val="008200"/>
                  </a:solidFill>
                  <a:latin typeface="Arial" pitchFamily="34" charset="0"/>
                  <a:cs typeface="Arial" pitchFamily="34" charset="0"/>
                </a:rPr>
                <a:t>Viết 3 – 4 câu giới thiệu về một đồ vật được </a:t>
              </a:r>
            </a:p>
            <a:p>
              <a:r>
                <a:rPr lang="en-US" sz="3200" b="1" dirty="0" smtClean="0">
                  <a:solidFill>
                    <a:srgbClr val="008200"/>
                  </a:solidFill>
                  <a:latin typeface="Arial" pitchFamily="34" charset="0"/>
                  <a:cs typeface="Arial" pitchFamily="34" charset="0"/>
                </a:rPr>
                <a:t>dùng để vẽ.</a:t>
              </a:r>
              <a:endParaRPr lang="vi-VN" sz="3200" b="1" dirty="0">
                <a:solidFill>
                  <a:srgbClr val="008200"/>
                </a:solidFill>
                <a:latin typeface="Arial" pitchFamily="34" charset="0"/>
                <a:cs typeface="Arial" pitchFamily="34"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2</a:t>
              </a:r>
              <a:endParaRPr lang="en-US" sz="3600" b="1" dirty="0">
                <a:latin typeface="Arial" pitchFamily="34" charset="0"/>
                <a:cs typeface="Arial" pitchFamily="34" charset="0"/>
              </a:endParaRPr>
            </a:p>
          </p:txBody>
        </p:sp>
      </p:gr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1901" b="74479" l="31618" r="71324"/>
                    </a14:imgEffect>
                  </a14:imgLayer>
                </a14:imgProps>
              </a:ext>
              <a:ext uri="{28A0092B-C50C-407E-A947-70E740481C1C}">
                <a14:useLocalDpi xmlns:a14="http://schemas.microsoft.com/office/drawing/2010/main" val="0"/>
              </a:ext>
            </a:extLst>
          </a:blip>
          <a:srcRect l="31703" t="31798" r="29040" b="24781"/>
          <a:stretch/>
        </p:blipFill>
        <p:spPr bwMode="auto">
          <a:xfrm>
            <a:off x="2664328" y="1815184"/>
            <a:ext cx="6752388" cy="421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5852" y="1325162"/>
            <a:ext cx="10539663" cy="4616648"/>
          </a:xfrm>
          <a:prstGeom prst="rect">
            <a:avLst/>
          </a:prstGeom>
        </p:spPr>
        <p:txBody>
          <a:bodyPr wrap="square">
            <a:spAutoFit/>
          </a:bodyPr>
          <a:lstStyle/>
          <a:p>
            <a:pPr algn="just">
              <a:lnSpc>
                <a:spcPct val="150000"/>
              </a:lnSpc>
            </a:pPr>
            <a:r>
              <a:rPr lang="en-US" sz="2800" b="1" dirty="0" smtClean="0">
                <a:solidFill>
                  <a:srgbClr val="002060"/>
                </a:solidFill>
                <a:latin typeface="Arial-Rounded" pitchFamily="34" charset="0"/>
                <a:ea typeface="Arial-Rounded" pitchFamily="34" charset="0"/>
                <a:cs typeface="Arial-Rounded" pitchFamily="34" charset="0"/>
              </a:rPr>
              <a:t>      </a:t>
            </a:r>
            <a:r>
              <a:rPr lang="vi-VN" sz="2800" b="1" dirty="0" smtClean="0">
                <a:solidFill>
                  <a:srgbClr val="002060"/>
                </a:solidFill>
                <a:latin typeface="Arial-Rounded" pitchFamily="34" charset="0"/>
                <a:ea typeface="Arial-Rounded" pitchFamily="34" charset="0"/>
                <a:cs typeface="Arial-Rounded" pitchFamily="34" charset="0"/>
              </a:rPr>
              <a:t>Trong </a:t>
            </a:r>
            <a:r>
              <a:rPr lang="vi-VN" sz="2800" b="1" dirty="0">
                <a:solidFill>
                  <a:srgbClr val="002060"/>
                </a:solidFill>
                <a:latin typeface="Arial-Rounded" pitchFamily="34" charset="0"/>
                <a:ea typeface="Arial-Rounded" pitchFamily="34" charset="0"/>
                <a:cs typeface="Arial-Rounded" pitchFamily="34" charset="0"/>
              </a:rPr>
              <a:t>những món đồ dùng </a:t>
            </a:r>
            <a:r>
              <a:rPr lang="en-US" sz="2800" b="1" dirty="0" smtClean="0">
                <a:solidFill>
                  <a:srgbClr val="002060"/>
                </a:solidFill>
                <a:latin typeface="Arial-Rounded" pitchFamily="34" charset="0"/>
                <a:ea typeface="Arial-Rounded" pitchFamily="34" charset="0"/>
                <a:cs typeface="Arial-Rounded" pitchFamily="34" charset="0"/>
              </a:rPr>
              <a:t>để vẽ tranh, </a:t>
            </a:r>
            <a:r>
              <a:rPr lang="vi-VN" sz="2800" b="1" dirty="0" smtClean="0">
                <a:solidFill>
                  <a:srgbClr val="002060"/>
                </a:solidFill>
                <a:latin typeface="Arial-Rounded" pitchFamily="34" charset="0"/>
                <a:ea typeface="Arial-Rounded" pitchFamily="34" charset="0"/>
                <a:cs typeface="Arial-Rounded" pitchFamily="34" charset="0"/>
              </a:rPr>
              <a:t>em </a:t>
            </a:r>
            <a:r>
              <a:rPr lang="vi-VN" sz="2800" b="1" dirty="0">
                <a:solidFill>
                  <a:srgbClr val="002060"/>
                </a:solidFill>
                <a:latin typeface="Arial-Rounded" pitchFamily="34" charset="0"/>
                <a:ea typeface="Arial-Rounded" pitchFamily="34" charset="0"/>
                <a:cs typeface="Arial-Rounded" pitchFamily="34" charset="0"/>
              </a:rPr>
              <a:t>thích nhất là hộp bút sáp màu. Cái hộp giấy nhỏ được trang trí nhiều hình ngộ nghĩnh và đẹp mắt. Ngoài hộp là chú gấu Pu vui chơi cùng các bạn dưới cầu vồng. Hộp tuy nhỏ nhưng chứa bên trong mười tám cây sáp </a:t>
            </a:r>
            <a:r>
              <a:rPr lang="vi-VN" sz="2800" b="1" dirty="0" smtClean="0">
                <a:solidFill>
                  <a:srgbClr val="002060"/>
                </a:solidFill>
                <a:latin typeface="Arial-Rounded" pitchFamily="34" charset="0"/>
                <a:ea typeface="Arial-Rounded" pitchFamily="34" charset="0"/>
                <a:cs typeface="Arial-Rounded" pitchFamily="34" charset="0"/>
              </a:rPr>
              <a:t>màu</a:t>
            </a:r>
            <a:r>
              <a:rPr lang="en-US" sz="2800" b="1" dirty="0" smtClean="0">
                <a:solidFill>
                  <a:srgbClr val="002060"/>
                </a:solidFill>
                <a:latin typeface="Arial-Rounded" pitchFamily="34" charset="0"/>
                <a:ea typeface="Arial-Rounded" pitchFamily="34" charset="0"/>
                <a:cs typeface="Arial-Rounded" pitchFamily="34" charset="0"/>
              </a:rPr>
              <a:t>. Sau khi vẽ chì, em thường dùng hộp bút màu để tô cho bức tranh thêm sinh động. </a:t>
            </a:r>
            <a:r>
              <a:rPr lang="vi-VN" sz="2800" b="1" dirty="0" smtClean="0">
                <a:solidFill>
                  <a:srgbClr val="002060"/>
                </a:solidFill>
                <a:latin typeface="Arial-Rounded" pitchFamily="34" charset="0"/>
                <a:ea typeface="Arial-Rounded" pitchFamily="34" charset="0"/>
                <a:cs typeface="Arial-Rounded" pitchFamily="34" charset="0"/>
              </a:rPr>
              <a:t>Mỗi </a:t>
            </a:r>
            <a:r>
              <a:rPr lang="vi-VN" sz="2800" b="1" dirty="0">
                <a:solidFill>
                  <a:srgbClr val="002060"/>
                </a:solidFill>
                <a:latin typeface="Arial-Rounded" pitchFamily="34" charset="0"/>
                <a:ea typeface="Arial-Rounded" pitchFamily="34" charset="0"/>
                <a:cs typeface="Arial-Rounded" pitchFamily="34" charset="0"/>
              </a:rPr>
              <a:t>khi cầm </a:t>
            </a:r>
            <a:r>
              <a:rPr lang="en-US" sz="2800" b="1" dirty="0" smtClean="0">
                <a:solidFill>
                  <a:srgbClr val="002060"/>
                </a:solidFill>
                <a:latin typeface="Arial-Rounded" pitchFamily="34" charset="0"/>
                <a:ea typeface="Arial-Rounded" pitchFamily="34" charset="0"/>
                <a:cs typeface="Arial-Rounded" pitchFamily="34" charset="0"/>
              </a:rPr>
              <a:t>bút </a:t>
            </a:r>
            <a:r>
              <a:rPr lang="vi-VN" sz="2800" b="1" dirty="0" smtClean="0">
                <a:solidFill>
                  <a:srgbClr val="002060"/>
                </a:solidFill>
                <a:latin typeface="Arial-Rounded" pitchFamily="34" charset="0"/>
                <a:ea typeface="Arial-Rounded" pitchFamily="34" charset="0"/>
                <a:cs typeface="Arial-Rounded" pitchFamily="34" charset="0"/>
              </a:rPr>
              <a:t>lên </a:t>
            </a:r>
            <a:r>
              <a:rPr lang="vi-VN" sz="2800" b="1" dirty="0">
                <a:solidFill>
                  <a:srgbClr val="002060"/>
                </a:solidFill>
                <a:latin typeface="Arial-Rounded" pitchFamily="34" charset="0"/>
                <a:ea typeface="Arial-Rounded" pitchFamily="34" charset="0"/>
                <a:cs typeface="Arial-Rounded" pitchFamily="34" charset="0"/>
              </a:rPr>
              <a:t>tô </a:t>
            </a:r>
            <a:r>
              <a:rPr lang="vi-VN" sz="2800" b="1" dirty="0" smtClean="0">
                <a:solidFill>
                  <a:srgbClr val="002060"/>
                </a:solidFill>
                <a:latin typeface="Arial-Rounded" pitchFamily="34" charset="0"/>
                <a:ea typeface="Arial-Rounded" pitchFamily="34" charset="0"/>
                <a:cs typeface="Arial-Rounded" pitchFamily="34" charset="0"/>
              </a:rPr>
              <a:t>tranh</a:t>
            </a:r>
            <a:r>
              <a:rPr lang="en-US" sz="2800" b="1" dirty="0" smtClean="0">
                <a:solidFill>
                  <a:srgbClr val="002060"/>
                </a:solidFill>
                <a:latin typeface="Arial-Rounded" pitchFamily="34" charset="0"/>
                <a:ea typeface="Arial-Rounded" pitchFamily="34" charset="0"/>
                <a:cs typeface="Arial-Rounded" pitchFamily="34" charset="0"/>
              </a:rPr>
              <a:t>,</a:t>
            </a:r>
            <a:r>
              <a:rPr lang="vi-VN" sz="2800" b="1" dirty="0" smtClean="0">
                <a:solidFill>
                  <a:srgbClr val="002060"/>
                </a:solidFill>
                <a:latin typeface="Arial-Rounded" pitchFamily="34" charset="0"/>
                <a:ea typeface="Arial-Rounded" pitchFamily="34" charset="0"/>
                <a:cs typeface="Arial-Rounded" pitchFamily="34" charset="0"/>
              </a:rPr>
              <a:t> </a:t>
            </a:r>
            <a:r>
              <a:rPr lang="vi-VN" sz="2800" b="1" dirty="0">
                <a:solidFill>
                  <a:srgbClr val="002060"/>
                </a:solidFill>
                <a:latin typeface="Arial-Rounded" pitchFamily="34" charset="0"/>
                <a:ea typeface="Arial-Rounded" pitchFamily="34" charset="0"/>
                <a:cs typeface="Arial-Rounded" pitchFamily="34" charset="0"/>
              </a:rPr>
              <a:t>em thấy rất thích</a:t>
            </a:r>
            <a:r>
              <a:rPr lang="vi-VN" sz="2800" b="1" dirty="0" smtClean="0">
                <a:solidFill>
                  <a:srgbClr val="002060"/>
                </a:solidFill>
                <a:latin typeface="Arial-Rounded" pitchFamily="34" charset="0"/>
                <a:ea typeface="Arial-Rounded" pitchFamily="34" charset="0"/>
                <a:cs typeface="Arial-Rounded" pitchFamily="34" charset="0"/>
              </a:rPr>
              <a:t>.</a:t>
            </a:r>
            <a:r>
              <a:rPr lang="en-US" sz="2800" b="1" dirty="0" smtClean="0">
                <a:solidFill>
                  <a:srgbClr val="002060"/>
                </a:solidFill>
                <a:latin typeface="Arial-Rounded" pitchFamily="34" charset="0"/>
                <a:ea typeface="Arial-Rounded" pitchFamily="34" charset="0"/>
                <a:cs typeface="Arial-Rounded" pitchFamily="34" charset="0"/>
              </a:rPr>
              <a:t> Em sẽ giữ gìn cẩn thận để có thể tô được nhiều bức tranh đẹp.</a:t>
            </a:r>
            <a:endParaRPr lang="vi-VN" sz="2800" b="1" dirty="0">
              <a:solidFill>
                <a:srgbClr val="002060"/>
              </a:solidFill>
              <a:latin typeface="Arial-Rounded" pitchFamily="34" charset="0"/>
              <a:ea typeface="Arial-Rounded" pitchFamily="34" charset="0"/>
              <a:cs typeface="Arial-Rounded" pitchFamily="34" charset="0"/>
            </a:endParaRPr>
          </a:p>
        </p:txBody>
      </p:sp>
      <p:grpSp>
        <p:nvGrpSpPr>
          <p:cNvPr id="3" name="Group 2"/>
          <p:cNvGrpSpPr/>
          <p:nvPr/>
        </p:nvGrpSpPr>
        <p:grpSpPr>
          <a:xfrm>
            <a:off x="3553643" y="158702"/>
            <a:ext cx="4844080" cy="1394622"/>
            <a:chOff x="3759267" y="334167"/>
            <a:chExt cx="5621970" cy="1555587"/>
          </a:xfrm>
        </p:grpSpPr>
        <p:sp>
          <p:nvSpPr>
            <p:cNvPr id="5" name="Cloud Callout 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6" name="TextBox 5"/>
            <p:cNvSpPr txBox="1"/>
            <p:nvPr/>
          </p:nvSpPr>
          <p:spPr>
            <a:xfrm>
              <a:off x="4223658" y="688205"/>
              <a:ext cx="4919222" cy="1201549"/>
            </a:xfrm>
            <a:prstGeom prst="rect">
              <a:avLst/>
            </a:prstGeom>
            <a:noFill/>
            <a:ln>
              <a:noFill/>
            </a:ln>
          </p:spPr>
          <p:txBody>
            <a:bodyPr wrap="square" rtlCol="0">
              <a:spAutoFit/>
            </a:bodyPr>
            <a:lstStyle/>
            <a:p>
              <a:pPr algn="ctr"/>
              <a:r>
                <a:rPr lang="en-US" sz="3200" b="1" dirty="0" smtClean="0">
                  <a:solidFill>
                    <a:srgbClr val="FF0000"/>
                  </a:solidFill>
                  <a:latin typeface="Arial-Rounded"/>
                  <a:ea typeface="Arial-Rounded" panose="020B0500000000000000" pitchFamily="34" charset="0"/>
                  <a:cs typeface="Arial" panose="020B0604020202020204" pitchFamily="34" charset="0"/>
                </a:rPr>
                <a:t>Bài văn tham khảo</a:t>
              </a:r>
              <a:endParaRPr lang="en-US" sz="3200" b="1" dirty="0" smtClean="0">
                <a:solidFill>
                  <a:srgbClr val="FF0000"/>
                </a:solidFill>
                <a:latin typeface="Arial-Rounded"/>
                <a:ea typeface="Arial-Rounded" panose="020B0500000000000000" pitchFamily="34" charset="0"/>
                <a:cs typeface="Arial" panose="020B0604020202020204" pitchFamily="34" charset="0"/>
              </a:endParaRPr>
            </a:p>
          </p:txBody>
        </p:sp>
      </p:grpSp>
    </p:spTree>
    <p:extLst>
      <p:ext uri="{BB962C8B-B14F-4D97-AF65-F5344CB8AC3E}">
        <p14:creationId xmlns:p14="http://schemas.microsoft.com/office/powerpoint/2010/main" val="5893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
        <p:nvSpPr>
          <p:cNvPr id="17"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165</Words>
  <Application>Microsoft Office PowerPoint</Application>
  <PresentationFormat>Custom</PresentationFormat>
  <Paragraphs>31</Paragraphs>
  <Slides>7</Slides>
  <Notes>1</Notes>
  <HiddenSlides>0</HiddenSlides>
  <MMClips>2</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194</cp:revision>
  <dcterms:created xsi:type="dcterms:W3CDTF">2021-05-29T04:05:18Z</dcterms:created>
  <dcterms:modified xsi:type="dcterms:W3CDTF">2021-07-06T15:06:30Z</dcterms:modified>
</cp:coreProperties>
</file>