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5" roundtripDataSignature="AMtx7mglPZkmSMOttGpj9HmBEhGpEkdu7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customschemas.google.com/relationships/presentationmetadata" Target="metadata"/><Relationship Id="rId14" Type="http://schemas.openxmlformats.org/officeDocument/2006/relationships/slide" Target="slides/slide10.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9" name="Google Shape;89;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 name="Google Shape;90;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5" name="Google Shape;245;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 name="Google Shape;9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 name="Google Shape;108;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3" name="Google Shape;12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8" name="Google Shape;13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4" name="Google Shape;15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0" name="Google Shape;19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5" name="Google Shape;22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5" name="Google Shape;235;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6" name="Google Shape;236;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17" name="Shape 17"/>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8" name="Shape 68"/>
        <p:cNvGrpSpPr/>
        <p:nvPr/>
      </p:nvGrpSpPr>
      <p:grpSpPr>
        <a:xfrm>
          <a:off x="0" y="0"/>
          <a:ext cx="0" cy="0"/>
          <a:chOff x="0" y="0"/>
          <a:chExt cx="0" cy="0"/>
        </a:xfrm>
      </p:grpSpPr>
      <p:sp>
        <p:nvSpPr>
          <p:cNvPr id="69" name="Google Shape;69;p2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1"/>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71" name="Google Shape;71;p2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2" name="Google Shape;72;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5" name="Shape 75"/>
        <p:cNvGrpSpPr/>
        <p:nvPr/>
      </p:nvGrpSpPr>
      <p:grpSpPr>
        <a:xfrm>
          <a:off x="0" y="0"/>
          <a:ext cx="0" cy="0"/>
          <a:chOff x="0" y="0"/>
          <a:chExt cx="0" cy="0"/>
        </a:xfrm>
      </p:grpSpPr>
      <p:sp>
        <p:nvSpPr>
          <p:cNvPr id="76" name="Google Shape;76;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2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8" name="Google Shape;78;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1" name="Shape 81"/>
        <p:cNvGrpSpPr/>
        <p:nvPr/>
      </p:nvGrpSpPr>
      <p:grpSpPr>
        <a:xfrm>
          <a:off x="0" y="0"/>
          <a:ext cx="0" cy="0"/>
          <a:chOff x="0" y="0"/>
          <a:chExt cx="0" cy="0"/>
        </a:xfrm>
      </p:grpSpPr>
      <p:sp>
        <p:nvSpPr>
          <p:cNvPr id="82" name="Google Shape;82;p2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3" name="Google Shape;83;p2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4" name="Google Shape;84;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8" name="Shape 18"/>
        <p:cNvGrpSpPr/>
        <p:nvPr/>
      </p:nvGrpSpPr>
      <p:grpSpPr>
        <a:xfrm>
          <a:off x="0" y="0"/>
          <a:ext cx="0" cy="0"/>
          <a:chOff x="0" y="0"/>
          <a:chExt cx="0" cy="0"/>
        </a:xfrm>
      </p:grpSpPr>
      <p:sp>
        <p:nvSpPr>
          <p:cNvPr id="19" name="Google Shape;19;p1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1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1" name="Google Shape;21;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4" name="Shape 24"/>
        <p:cNvGrpSpPr/>
        <p:nvPr/>
      </p:nvGrpSpPr>
      <p:grpSpPr>
        <a:xfrm>
          <a:off x="0" y="0"/>
          <a:ext cx="0" cy="0"/>
          <a:chOff x="0" y="0"/>
          <a:chExt cx="0" cy="0"/>
        </a:xfrm>
      </p:grpSpPr>
      <p:sp>
        <p:nvSpPr>
          <p:cNvPr id="25" name="Google Shape;25;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 name="Google Shape;27;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0" name="Shape 30"/>
        <p:cNvGrpSpPr/>
        <p:nvPr/>
      </p:nvGrpSpPr>
      <p:grpSpPr>
        <a:xfrm>
          <a:off x="0" y="0"/>
          <a:ext cx="0" cy="0"/>
          <a:chOff x="0" y="0"/>
          <a:chExt cx="0" cy="0"/>
        </a:xfrm>
      </p:grpSpPr>
      <p:sp>
        <p:nvSpPr>
          <p:cNvPr id="31" name="Google Shape;31;p1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1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3" name="Google Shape;33;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6" name="Shape 36"/>
        <p:cNvGrpSpPr/>
        <p:nvPr/>
      </p:nvGrpSpPr>
      <p:grpSpPr>
        <a:xfrm>
          <a:off x="0" y="0"/>
          <a:ext cx="0" cy="0"/>
          <a:chOff x="0" y="0"/>
          <a:chExt cx="0" cy="0"/>
        </a:xfrm>
      </p:grpSpPr>
      <p:sp>
        <p:nvSpPr>
          <p:cNvPr id="37" name="Google Shape;37;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1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p1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3" name="Shape 43"/>
        <p:cNvGrpSpPr/>
        <p:nvPr/>
      </p:nvGrpSpPr>
      <p:grpSpPr>
        <a:xfrm>
          <a:off x="0" y="0"/>
          <a:ext cx="0" cy="0"/>
          <a:chOff x="0" y="0"/>
          <a:chExt cx="0" cy="0"/>
        </a:xfrm>
      </p:grpSpPr>
      <p:sp>
        <p:nvSpPr>
          <p:cNvPr id="44" name="Google Shape;44;p1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 name="Google Shape;45;p1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6" name="Google Shape;46;p1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1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8" name="Google Shape;48;p1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2" name="Shape 52"/>
        <p:cNvGrpSpPr/>
        <p:nvPr/>
      </p:nvGrpSpPr>
      <p:grpSpPr>
        <a:xfrm>
          <a:off x="0" y="0"/>
          <a:ext cx="0" cy="0"/>
          <a:chOff x="0" y="0"/>
          <a:chExt cx="0" cy="0"/>
        </a:xfrm>
      </p:grpSpPr>
      <p:sp>
        <p:nvSpPr>
          <p:cNvPr id="53" name="Google Shape;53;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7" name="Shape 57"/>
        <p:cNvGrpSpPr/>
        <p:nvPr/>
      </p:nvGrpSpPr>
      <p:grpSpPr>
        <a:xfrm>
          <a:off x="0" y="0"/>
          <a:ext cx="0" cy="0"/>
          <a:chOff x="0" y="0"/>
          <a:chExt cx="0" cy="0"/>
        </a:xfrm>
      </p:grpSpPr>
      <p:sp>
        <p:nvSpPr>
          <p:cNvPr id="58" name="Google Shape;58;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1" name="Shape 61"/>
        <p:cNvGrpSpPr/>
        <p:nvPr/>
      </p:nvGrpSpPr>
      <p:grpSpPr>
        <a:xfrm>
          <a:off x="0" y="0"/>
          <a:ext cx="0" cy="0"/>
          <a:chOff x="0" y="0"/>
          <a:chExt cx="0" cy="0"/>
        </a:xfrm>
      </p:grpSpPr>
      <p:sp>
        <p:nvSpPr>
          <p:cNvPr id="62" name="Google Shape;62;p2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4" name="Google Shape;64;p2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1.jpg"/><Relationship Id="rId2" Type="http://schemas.openxmlformats.org/officeDocument/2006/relationships/image" Target="../media/image2.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theme" Target="../theme/theme2.xml"/><Relationship Id="rId14" Type="http://schemas.openxmlformats.org/officeDocument/2006/relationships/slideLayout" Target="../slideLayouts/slideLayout1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15" name="Google Shape;15;p11"/>
          <p:cNvPicPr preferRelativeResize="0"/>
          <p:nvPr/>
        </p:nvPicPr>
        <p:blipFill rotWithShape="1">
          <a:blip r:embed="rId1">
            <a:alphaModFix/>
          </a:blip>
          <a:srcRect b="5062" l="4028" r="4198" t="5432"/>
          <a:stretch/>
        </p:blipFill>
        <p:spPr>
          <a:xfrm>
            <a:off x="0" y="1"/>
            <a:ext cx="12192000" cy="6891269"/>
          </a:xfrm>
          <a:prstGeom prst="rect">
            <a:avLst/>
          </a:prstGeom>
          <a:noFill/>
          <a:ln>
            <a:noFill/>
          </a:ln>
        </p:spPr>
      </p:pic>
      <p:pic>
        <p:nvPicPr>
          <p:cNvPr id="16" name="Google Shape;16;p11"/>
          <p:cNvPicPr preferRelativeResize="0"/>
          <p:nvPr/>
        </p:nvPicPr>
        <p:blipFill rotWithShape="1">
          <a:blip r:embed="rId2">
            <a:alphaModFix/>
          </a:blip>
          <a:srcRect b="0" l="0" r="0" t="0"/>
          <a:stretch/>
        </p:blipFill>
        <p:spPr>
          <a:xfrm>
            <a:off x="0" y="0"/>
            <a:ext cx="12192000" cy="68580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9.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9.png"/><Relationship Id="rId5" Type="http://schemas.openxmlformats.org/officeDocument/2006/relationships/image" Target="../media/image7.png"/><Relationship Id="rId6"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5.png"/><Relationship Id="rId4" Type="http://schemas.openxmlformats.org/officeDocument/2006/relationships/image" Target="../media/image7.png"/><Relationship Id="rId5" Type="http://schemas.openxmlformats.org/officeDocument/2006/relationships/image" Target="../media/image14.png"/><Relationship Id="rId6"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1.png"/><Relationship Id="rId4" Type="http://schemas.openxmlformats.org/officeDocument/2006/relationships/image" Target="../media/image5.png"/><Relationship Id="rId5" Type="http://schemas.openxmlformats.org/officeDocument/2006/relationships/image" Target="../media/image13.png"/><Relationship Id="rId6" Type="http://schemas.openxmlformats.org/officeDocument/2006/relationships/image" Target="../media/image4.png"/><Relationship Id="rId7"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2.png"/><Relationship Id="rId4" Type="http://schemas.openxmlformats.org/officeDocument/2006/relationships/image" Target="../media/image8.png"/><Relationship Id="rId5" Type="http://schemas.openxmlformats.org/officeDocument/2006/relationships/image" Target="../media/image3.png"/><Relationship Id="rId6" Type="http://schemas.openxmlformats.org/officeDocument/2006/relationships/image" Target="../media/image17.png"/><Relationship Id="rId7"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2.png"/><Relationship Id="rId4" Type="http://schemas.openxmlformats.org/officeDocument/2006/relationships/image" Target="../media/image8.png"/><Relationship Id="rId5" Type="http://schemas.openxmlformats.org/officeDocument/2006/relationships/image" Target="../media/image3.png"/><Relationship Id="rId6" Type="http://schemas.openxmlformats.org/officeDocument/2006/relationships/image" Target="../media/image17.png"/><Relationship Id="rId7" Type="http://schemas.openxmlformats.org/officeDocument/2006/relationships/image" Target="../media/image18.png"/><Relationship Id="rId8"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pic>
        <p:nvPicPr>
          <p:cNvPr id="92" name="Google Shape;92;p1"/>
          <p:cNvPicPr preferRelativeResize="0"/>
          <p:nvPr/>
        </p:nvPicPr>
        <p:blipFill rotWithShape="1">
          <a:blip r:embed="rId3">
            <a:alphaModFix/>
          </a:blip>
          <a:srcRect b="0" l="0" r="0" t="0"/>
          <a:stretch/>
        </p:blipFill>
        <p:spPr>
          <a:xfrm>
            <a:off x="1" y="0"/>
            <a:ext cx="12191999" cy="6858000"/>
          </a:xfrm>
          <a:prstGeom prst="rect">
            <a:avLst/>
          </a:prstGeom>
          <a:noFill/>
          <a:ln>
            <a:noFill/>
          </a:ln>
        </p:spPr>
      </p:pic>
      <p:sp>
        <p:nvSpPr>
          <p:cNvPr id="93" name="Google Shape;93;p1"/>
          <p:cNvSpPr txBox="1"/>
          <p:nvPr/>
        </p:nvSpPr>
        <p:spPr>
          <a:xfrm>
            <a:off x="1339967" y="830858"/>
            <a:ext cx="1843405" cy="15696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4800" u="none" cap="none" strike="noStrike">
                <a:solidFill>
                  <a:schemeClr val="lt1"/>
                </a:solidFill>
                <a:latin typeface="Arial Rounded"/>
                <a:ea typeface="Arial Rounded"/>
                <a:cs typeface="Arial Rounded"/>
                <a:sym typeface="Arial Rounded"/>
              </a:rPr>
              <a:t>Tuần </a:t>
            </a:r>
            <a:endParaRPr/>
          </a:p>
          <a:p>
            <a:pPr indent="0" lvl="0" marL="0" marR="0" rtl="0" algn="ctr">
              <a:spcBef>
                <a:spcPts val="0"/>
              </a:spcBef>
              <a:spcAft>
                <a:spcPts val="0"/>
              </a:spcAft>
              <a:buNone/>
            </a:pPr>
            <a:r>
              <a:rPr b="1" i="0" lang="en-US" sz="4800" u="none" cap="none" strike="noStrike">
                <a:solidFill>
                  <a:schemeClr val="lt1"/>
                </a:solidFill>
                <a:latin typeface="Arial Rounded"/>
                <a:ea typeface="Arial Rounded"/>
                <a:cs typeface="Arial Rounded"/>
                <a:sym typeface="Arial Rounded"/>
              </a:rPr>
              <a:t>9</a:t>
            </a:r>
            <a:endParaRPr/>
          </a:p>
        </p:txBody>
      </p:sp>
      <p:sp>
        <p:nvSpPr>
          <p:cNvPr id="94" name="Google Shape;94;p1"/>
          <p:cNvSpPr txBox="1"/>
          <p:nvPr/>
        </p:nvSpPr>
        <p:spPr>
          <a:xfrm>
            <a:off x="2762120" y="2149901"/>
            <a:ext cx="6246510" cy="193899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6000" u="none" cap="none" strike="noStrike">
                <a:solidFill>
                  <a:srgbClr val="FF9900"/>
                </a:solidFill>
                <a:latin typeface="Arial"/>
                <a:ea typeface="Arial"/>
                <a:cs typeface="Arial"/>
                <a:sym typeface="Arial"/>
              </a:rPr>
              <a:t>ÔN TẬP</a:t>
            </a:r>
            <a:endParaRPr/>
          </a:p>
          <a:p>
            <a:pPr indent="0" lvl="0" marL="0" marR="0" rtl="0" algn="ctr">
              <a:spcBef>
                <a:spcPts val="0"/>
              </a:spcBef>
              <a:spcAft>
                <a:spcPts val="0"/>
              </a:spcAft>
              <a:buNone/>
            </a:pPr>
            <a:r>
              <a:rPr b="0" i="0" lang="en-US" sz="6000" u="none" cap="none" strike="noStrike">
                <a:solidFill>
                  <a:srgbClr val="FF9900"/>
                </a:solidFill>
                <a:latin typeface="Arial"/>
                <a:ea typeface="Arial"/>
                <a:cs typeface="Arial"/>
                <a:sym typeface="Arial"/>
              </a:rPr>
              <a:t>GIỮA HỌC KÌ I</a:t>
            </a:r>
            <a:endParaRPr b="0" i="0" sz="6000" u="none" cap="none" strike="noStrike">
              <a:solidFill>
                <a:srgbClr val="FF9900"/>
              </a:solidFill>
              <a:latin typeface="Arial"/>
              <a:ea typeface="Arial"/>
              <a:cs typeface="Arial"/>
              <a:sym typeface="Arial"/>
            </a:endParaRPr>
          </a:p>
        </p:txBody>
      </p:sp>
      <p:sp>
        <p:nvSpPr>
          <p:cNvPr id="95" name="Google Shape;95;p1"/>
          <p:cNvSpPr txBox="1"/>
          <p:nvPr/>
        </p:nvSpPr>
        <p:spPr>
          <a:xfrm>
            <a:off x="6265966" y="4457783"/>
            <a:ext cx="4519230"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6000" u="none" cap="none" strike="noStrike">
                <a:solidFill>
                  <a:srgbClr val="FF9900"/>
                </a:solidFill>
                <a:latin typeface="Arial"/>
                <a:ea typeface="Arial"/>
                <a:cs typeface="Arial"/>
                <a:sym typeface="Arial"/>
              </a:rPr>
              <a:t>Tiết 9 - 10</a:t>
            </a:r>
            <a:endParaRPr b="0" i="0" sz="6000" u="none" cap="none" strike="noStrike">
              <a:solidFill>
                <a:srgbClr val="FF99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pic>
        <p:nvPicPr>
          <p:cNvPr id="247" name="Google Shape;247;p10"/>
          <p:cNvPicPr preferRelativeResize="0"/>
          <p:nvPr/>
        </p:nvPicPr>
        <p:blipFill rotWithShape="1">
          <a:blip r:embed="rId3">
            <a:alphaModFix/>
          </a:blip>
          <a:srcRect b="0" l="0" r="0" t="0"/>
          <a:stretch/>
        </p:blipFill>
        <p:spPr>
          <a:xfrm>
            <a:off x="7850460" y="3345366"/>
            <a:ext cx="4761570" cy="3800010"/>
          </a:xfrm>
          <a:prstGeom prst="rect">
            <a:avLst/>
          </a:prstGeom>
          <a:noFill/>
          <a:ln>
            <a:noFill/>
          </a:ln>
        </p:spPr>
      </p:pic>
      <p:pic>
        <p:nvPicPr>
          <p:cNvPr id="248" name="Google Shape;248;p10"/>
          <p:cNvPicPr preferRelativeResize="0"/>
          <p:nvPr/>
        </p:nvPicPr>
        <p:blipFill rotWithShape="1">
          <a:blip r:embed="rId4">
            <a:alphaModFix/>
          </a:blip>
          <a:srcRect b="0" l="0" r="0" t="0"/>
          <a:stretch/>
        </p:blipFill>
        <p:spPr>
          <a:xfrm flipH="1">
            <a:off x="0" y="0"/>
            <a:ext cx="3611383" cy="2362200"/>
          </a:xfrm>
          <a:prstGeom prst="rect">
            <a:avLst/>
          </a:prstGeom>
          <a:noFill/>
          <a:ln>
            <a:noFill/>
          </a:ln>
        </p:spPr>
      </p:pic>
      <p:sp>
        <p:nvSpPr>
          <p:cNvPr id="249" name="Google Shape;249;p10"/>
          <p:cNvSpPr txBox="1"/>
          <p:nvPr/>
        </p:nvSpPr>
        <p:spPr>
          <a:xfrm>
            <a:off x="1640448" y="2362200"/>
            <a:ext cx="7633146" cy="1569660"/>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lang="en-US" sz="3200">
                <a:solidFill>
                  <a:srgbClr val="FF0000"/>
                </a:solidFill>
                <a:latin typeface="Arial"/>
                <a:ea typeface="Arial"/>
                <a:cs typeface="Arial"/>
                <a:sym typeface="Arial"/>
              </a:rPr>
              <a:t>Tạm biệt và hẹn gặp lại </a:t>
            </a:r>
            <a:endParaRPr/>
          </a:p>
          <a:p>
            <a:pPr indent="0" lvl="0" marL="0" marR="0" rtl="0" algn="ctr">
              <a:lnSpc>
                <a:spcPct val="150000"/>
              </a:lnSpc>
              <a:spcBef>
                <a:spcPts val="0"/>
              </a:spcBef>
              <a:spcAft>
                <a:spcPts val="0"/>
              </a:spcAft>
              <a:buNone/>
            </a:pPr>
            <a:r>
              <a:rPr lang="en-US" sz="3200">
                <a:solidFill>
                  <a:srgbClr val="FF0000"/>
                </a:solidFill>
                <a:latin typeface="Arial"/>
                <a:ea typeface="Arial"/>
                <a:cs typeface="Arial"/>
                <a:sym typeface="Arial"/>
              </a:rPr>
              <a:t>các con vào những tiết học sau!</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49"/>
                                        </p:tgtEl>
                                        <p:attrNameLst>
                                          <p:attrName>style.visibility</p:attrName>
                                        </p:attrNameLst>
                                      </p:cBhvr>
                                      <p:to>
                                        <p:strVal val="visible"/>
                                      </p:to>
                                    </p:set>
                                    <p:animEffect filter="fade" transition="in">
                                      <p:cBhvr>
                                        <p:cTn dur="500"/>
                                        <p:tgtEl>
                                          <p:spTgt spid="2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2"/>
          <p:cNvSpPr txBox="1"/>
          <p:nvPr/>
        </p:nvSpPr>
        <p:spPr>
          <a:xfrm>
            <a:off x="482292" y="557679"/>
            <a:ext cx="8899186" cy="600164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0" lang="en-US" sz="2400" u="none" cap="none" strike="noStrike">
                <a:solidFill>
                  <a:srgbClr val="002060"/>
                </a:solidFill>
                <a:latin typeface="Arial Rounded"/>
                <a:ea typeface="Arial Rounded"/>
                <a:cs typeface="Arial Rounded"/>
                <a:sym typeface="Arial Rounded"/>
              </a:rPr>
              <a:t>1. Ngày xưa, ở một gia đình kia, có hai anh em. Lúc nhỏ, anh em rất hòa thuận. Khi lớn lên, anh có vợ, em có chồng, tuy mỗi người một nhà, nhưng vẫn hay va chạm.</a:t>
            </a:r>
            <a:endParaRPr/>
          </a:p>
          <a:p>
            <a:pPr indent="0" lvl="0" marL="0" marR="0" rtl="0" algn="just">
              <a:spcBef>
                <a:spcPts val="0"/>
              </a:spcBef>
              <a:spcAft>
                <a:spcPts val="0"/>
              </a:spcAft>
              <a:buNone/>
            </a:pPr>
            <a:r>
              <a:rPr b="1" i="0" lang="en-US" sz="2400" u="none" cap="none" strike="noStrike">
                <a:solidFill>
                  <a:srgbClr val="002060"/>
                </a:solidFill>
                <a:latin typeface="Arial Rounded"/>
                <a:ea typeface="Arial Rounded"/>
                <a:cs typeface="Arial Rounded"/>
                <a:sym typeface="Arial Rounded"/>
              </a:rPr>
              <a:t>2. Thấy các con không yêu thương nhau, người cha rất buồn phiền. Một hôm, ông đặt một bó đũa và một túi tiền trên bàn, rồi gọi các con, cả trai, gái, dâu, rể lại và bảo :</a:t>
            </a:r>
            <a:endParaRPr/>
          </a:p>
          <a:p>
            <a:pPr indent="0" lvl="0" marL="0" marR="0" rtl="0" algn="just">
              <a:spcBef>
                <a:spcPts val="0"/>
              </a:spcBef>
              <a:spcAft>
                <a:spcPts val="0"/>
              </a:spcAft>
              <a:buNone/>
            </a:pPr>
            <a:r>
              <a:rPr b="1" i="0" lang="en-US" sz="2400" u="none" cap="none" strike="noStrike">
                <a:solidFill>
                  <a:srgbClr val="002060"/>
                </a:solidFill>
                <a:latin typeface="Arial Rounded"/>
                <a:ea typeface="Arial Rounded"/>
                <a:cs typeface="Arial Rounded"/>
                <a:sym typeface="Arial Rounded"/>
              </a:rPr>
              <a:t>- Ai bẻ gãy được bó đũa này thì cha thưởng cho túi tiền.</a:t>
            </a:r>
            <a:endParaRPr/>
          </a:p>
          <a:p>
            <a:pPr indent="0" lvl="0" marL="0" marR="0" rtl="0" algn="just">
              <a:spcBef>
                <a:spcPts val="0"/>
              </a:spcBef>
              <a:spcAft>
                <a:spcPts val="0"/>
              </a:spcAft>
              <a:buNone/>
            </a:pPr>
            <a:r>
              <a:rPr b="1" i="0" lang="en-US" sz="2400" u="none" cap="none" strike="noStrike">
                <a:solidFill>
                  <a:srgbClr val="002060"/>
                </a:solidFill>
                <a:latin typeface="Arial Rounded"/>
                <a:ea typeface="Arial Rounded"/>
                <a:cs typeface="Arial Rounded"/>
                <a:sym typeface="Arial Rounded"/>
              </a:rPr>
              <a:t>Bốn người con lần lượt bẻ bó đũa. Ai cũng cố hết sức mà không sao bẻ gãy được. Người cha bèn cởi bó đũa ra, rồi thong thả bẻ gãy từng chiếc một cách dễ dàng.</a:t>
            </a:r>
            <a:endParaRPr/>
          </a:p>
          <a:p>
            <a:pPr indent="0" lvl="0" marL="0" marR="0" rtl="0" algn="just">
              <a:spcBef>
                <a:spcPts val="0"/>
              </a:spcBef>
              <a:spcAft>
                <a:spcPts val="0"/>
              </a:spcAft>
              <a:buNone/>
            </a:pPr>
            <a:r>
              <a:rPr b="1" i="0" lang="en-US" sz="2400" u="none" cap="none" strike="noStrike">
                <a:solidFill>
                  <a:srgbClr val="002060"/>
                </a:solidFill>
                <a:latin typeface="Arial Rounded"/>
                <a:ea typeface="Arial Rounded"/>
                <a:cs typeface="Arial Rounded"/>
                <a:sym typeface="Arial Rounded"/>
              </a:rPr>
              <a:t>3. Thấy vây, bốn người con cùng nói :</a:t>
            </a:r>
            <a:endParaRPr/>
          </a:p>
          <a:p>
            <a:pPr indent="0" lvl="0" marL="0" marR="0" rtl="0" algn="just">
              <a:spcBef>
                <a:spcPts val="0"/>
              </a:spcBef>
              <a:spcAft>
                <a:spcPts val="0"/>
              </a:spcAft>
              <a:buNone/>
            </a:pPr>
            <a:r>
              <a:rPr b="1" i="0" lang="en-US" sz="2400" u="none" cap="none" strike="noStrike">
                <a:solidFill>
                  <a:srgbClr val="002060"/>
                </a:solidFill>
                <a:latin typeface="Arial Rounded"/>
                <a:ea typeface="Arial Rounded"/>
                <a:cs typeface="Arial Rounded"/>
                <a:sym typeface="Arial Rounded"/>
              </a:rPr>
              <a:t>- Thưa cha, lấy từng chiếc mà bẻ thì có khó gì !</a:t>
            </a:r>
            <a:endParaRPr/>
          </a:p>
          <a:p>
            <a:pPr indent="0" lvl="0" marL="0" marR="0" rtl="0" algn="just">
              <a:spcBef>
                <a:spcPts val="0"/>
              </a:spcBef>
              <a:spcAft>
                <a:spcPts val="0"/>
              </a:spcAft>
              <a:buNone/>
            </a:pPr>
            <a:r>
              <a:rPr b="1" i="0" lang="en-US" sz="2400" u="none" cap="none" strike="noStrike">
                <a:solidFill>
                  <a:srgbClr val="002060"/>
                </a:solidFill>
                <a:latin typeface="Arial Rounded"/>
                <a:ea typeface="Arial Rounded"/>
                <a:cs typeface="Arial Rounded"/>
                <a:sym typeface="Arial Rounded"/>
              </a:rPr>
              <a:t>Người cha liền bảo :</a:t>
            </a:r>
            <a:endParaRPr/>
          </a:p>
          <a:p>
            <a:pPr indent="0" lvl="0" marL="0" marR="0" rtl="0" algn="just">
              <a:spcBef>
                <a:spcPts val="0"/>
              </a:spcBef>
              <a:spcAft>
                <a:spcPts val="0"/>
              </a:spcAft>
              <a:buNone/>
            </a:pPr>
            <a:r>
              <a:rPr b="1" i="0" lang="en-US" sz="2400" u="none" cap="none" strike="noStrike">
                <a:solidFill>
                  <a:srgbClr val="002060"/>
                </a:solidFill>
                <a:latin typeface="Arial Rounded"/>
                <a:ea typeface="Arial Rounded"/>
                <a:cs typeface="Arial Rounded"/>
                <a:sym typeface="Arial Rounded"/>
              </a:rPr>
              <a:t>- Đúng. Như thế các con đều thấy rằng chia lẻ ra thì yếu, hợp lại thì mạnh. Vậy các con phải biết thương yêu, đùm bọc lẫn nhau. Có đoàn kết thì mới có sức mạnh.</a:t>
            </a:r>
            <a:endParaRPr/>
          </a:p>
        </p:txBody>
      </p:sp>
      <p:pic>
        <p:nvPicPr>
          <p:cNvPr id="101" name="Google Shape;101;p2"/>
          <p:cNvPicPr preferRelativeResize="0"/>
          <p:nvPr/>
        </p:nvPicPr>
        <p:blipFill rotWithShape="1">
          <a:blip r:embed="rId3">
            <a:alphaModFix/>
          </a:blip>
          <a:srcRect b="8061" l="8547" r="4942" t="0"/>
          <a:stretch/>
        </p:blipFill>
        <p:spPr>
          <a:xfrm>
            <a:off x="9406881" y="0"/>
            <a:ext cx="2783759" cy="1664082"/>
          </a:xfrm>
          <a:prstGeom prst="rect">
            <a:avLst/>
          </a:prstGeom>
          <a:noFill/>
          <a:ln>
            <a:noFill/>
          </a:ln>
        </p:spPr>
      </p:pic>
      <p:pic>
        <p:nvPicPr>
          <p:cNvPr id="102" name="Google Shape;102;p2"/>
          <p:cNvPicPr preferRelativeResize="0"/>
          <p:nvPr/>
        </p:nvPicPr>
        <p:blipFill rotWithShape="1">
          <a:blip r:embed="rId4">
            <a:alphaModFix/>
          </a:blip>
          <a:srcRect b="6825" l="0" r="14099" t="0"/>
          <a:stretch/>
        </p:blipFill>
        <p:spPr>
          <a:xfrm>
            <a:off x="9406880" y="3376634"/>
            <a:ext cx="2783759" cy="1750652"/>
          </a:xfrm>
          <a:prstGeom prst="rect">
            <a:avLst/>
          </a:prstGeom>
          <a:noFill/>
          <a:ln>
            <a:noFill/>
          </a:ln>
        </p:spPr>
      </p:pic>
      <p:pic>
        <p:nvPicPr>
          <p:cNvPr id="103" name="Google Shape;103;p2"/>
          <p:cNvPicPr preferRelativeResize="0"/>
          <p:nvPr/>
        </p:nvPicPr>
        <p:blipFill rotWithShape="1">
          <a:blip r:embed="rId5">
            <a:alphaModFix/>
          </a:blip>
          <a:srcRect b="12487" l="13169" r="16540" t="9768"/>
          <a:stretch/>
        </p:blipFill>
        <p:spPr>
          <a:xfrm>
            <a:off x="9405518" y="5120601"/>
            <a:ext cx="2772419" cy="1731937"/>
          </a:xfrm>
          <a:prstGeom prst="rect">
            <a:avLst/>
          </a:prstGeom>
          <a:noFill/>
          <a:ln>
            <a:noFill/>
          </a:ln>
        </p:spPr>
      </p:pic>
      <p:pic>
        <p:nvPicPr>
          <p:cNvPr id="104" name="Google Shape;104;p2"/>
          <p:cNvPicPr preferRelativeResize="0"/>
          <p:nvPr/>
        </p:nvPicPr>
        <p:blipFill rotWithShape="1">
          <a:blip r:embed="rId6">
            <a:alphaModFix/>
          </a:blip>
          <a:srcRect b="16589" l="3546" r="26570" t="1860"/>
          <a:stretch/>
        </p:blipFill>
        <p:spPr>
          <a:xfrm>
            <a:off x="9408242" y="1625982"/>
            <a:ext cx="2783758" cy="1750652"/>
          </a:xfrm>
          <a:prstGeom prst="rect">
            <a:avLst/>
          </a:prstGeom>
          <a:noFill/>
          <a:ln>
            <a:noFill/>
          </a:ln>
        </p:spPr>
      </p:pic>
      <p:sp>
        <p:nvSpPr>
          <p:cNvPr id="105" name="Google Shape;105;p2"/>
          <p:cNvSpPr txBox="1"/>
          <p:nvPr/>
        </p:nvSpPr>
        <p:spPr>
          <a:xfrm>
            <a:off x="2555203" y="74214"/>
            <a:ext cx="4519230"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3200" u="none" cap="none" strike="noStrike">
                <a:solidFill>
                  <a:srgbClr val="FF0000"/>
                </a:solidFill>
                <a:latin typeface="Arial"/>
                <a:ea typeface="Arial"/>
                <a:cs typeface="Arial"/>
                <a:sym typeface="Arial"/>
              </a:rPr>
              <a:t>Câu chuyện bó đũa</a:t>
            </a:r>
            <a:endParaRPr b="0" i="0" sz="3200" u="none" cap="none" strike="noStrike">
              <a:solidFill>
                <a:srgbClr val="FF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pic>
        <p:nvPicPr>
          <p:cNvPr id="110" name="Google Shape;110;p3"/>
          <p:cNvPicPr preferRelativeResize="0"/>
          <p:nvPr/>
        </p:nvPicPr>
        <p:blipFill rotWithShape="1">
          <a:blip r:embed="rId3">
            <a:alphaModFix/>
          </a:blip>
          <a:srcRect b="25581" l="3052" r="10262" t="0"/>
          <a:stretch/>
        </p:blipFill>
        <p:spPr>
          <a:xfrm>
            <a:off x="7953374" y="2123378"/>
            <a:ext cx="2799543" cy="1741608"/>
          </a:xfrm>
          <a:prstGeom prst="rect">
            <a:avLst/>
          </a:prstGeom>
          <a:noFill/>
          <a:ln>
            <a:noFill/>
          </a:ln>
        </p:spPr>
      </p:pic>
      <p:sp>
        <p:nvSpPr>
          <p:cNvPr id="111" name="Google Shape;111;p3"/>
          <p:cNvSpPr txBox="1"/>
          <p:nvPr/>
        </p:nvSpPr>
        <p:spPr>
          <a:xfrm>
            <a:off x="1609343" y="589802"/>
            <a:ext cx="6960499" cy="46166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0" lang="en-US" sz="2400" u="none" cap="none" strike="noStrike">
                <a:solidFill>
                  <a:srgbClr val="002060"/>
                </a:solidFill>
                <a:latin typeface="Arial Rounded"/>
                <a:ea typeface="Arial Rounded"/>
                <a:cs typeface="Arial Rounded"/>
                <a:sym typeface="Arial Rounded"/>
              </a:rPr>
              <a:t>a. Khi lớn lên tình cảm giữa anh và em như thế nào?</a:t>
            </a:r>
            <a:endParaRPr b="1" i="0" sz="2400" u="none" cap="none" strike="noStrike">
              <a:solidFill>
                <a:srgbClr val="002060"/>
              </a:solidFill>
              <a:latin typeface="Arial Rounded"/>
              <a:ea typeface="Arial Rounded"/>
              <a:cs typeface="Arial Rounded"/>
              <a:sym typeface="Arial Rounded"/>
            </a:endParaRPr>
          </a:p>
        </p:txBody>
      </p:sp>
      <p:pic>
        <p:nvPicPr>
          <p:cNvPr id="112" name="Google Shape;112;p3"/>
          <p:cNvPicPr preferRelativeResize="0"/>
          <p:nvPr/>
        </p:nvPicPr>
        <p:blipFill rotWithShape="1">
          <a:blip r:embed="rId4">
            <a:alphaModFix/>
          </a:blip>
          <a:srcRect b="12487" l="13169" r="16540" t="9768"/>
          <a:stretch/>
        </p:blipFill>
        <p:spPr>
          <a:xfrm>
            <a:off x="524579" y="2128633"/>
            <a:ext cx="2799543" cy="1741757"/>
          </a:xfrm>
          <a:prstGeom prst="rect">
            <a:avLst/>
          </a:prstGeom>
          <a:noFill/>
          <a:ln>
            <a:noFill/>
          </a:ln>
        </p:spPr>
      </p:pic>
      <p:sp>
        <p:nvSpPr>
          <p:cNvPr id="113" name="Google Shape;113;p3"/>
          <p:cNvSpPr txBox="1"/>
          <p:nvPr/>
        </p:nvSpPr>
        <p:spPr>
          <a:xfrm>
            <a:off x="971146" y="1281449"/>
            <a:ext cx="2388499" cy="46166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0" lang="en-US" sz="2400" u="none" cap="none" strike="noStrike">
                <a:solidFill>
                  <a:srgbClr val="009F4F"/>
                </a:solidFill>
                <a:latin typeface="Arial Rounded"/>
                <a:ea typeface="Arial Rounded"/>
                <a:cs typeface="Arial Rounded"/>
                <a:sym typeface="Arial Rounded"/>
              </a:rPr>
              <a:t>A.    Hoà thuận</a:t>
            </a:r>
            <a:endParaRPr b="1" i="0" sz="2400" u="none" cap="none" strike="noStrike">
              <a:solidFill>
                <a:srgbClr val="009F4F"/>
              </a:solidFill>
              <a:latin typeface="Arial Rounded"/>
              <a:ea typeface="Arial Rounded"/>
              <a:cs typeface="Arial Rounded"/>
              <a:sym typeface="Arial Rounded"/>
            </a:endParaRPr>
          </a:p>
        </p:txBody>
      </p:sp>
      <p:sp>
        <p:nvSpPr>
          <p:cNvPr id="114" name="Google Shape;114;p3"/>
          <p:cNvSpPr txBox="1"/>
          <p:nvPr/>
        </p:nvSpPr>
        <p:spPr>
          <a:xfrm>
            <a:off x="4405462" y="1281449"/>
            <a:ext cx="2895440" cy="46166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0" lang="en-US" sz="2400" u="none" cap="none" strike="noStrike">
                <a:solidFill>
                  <a:srgbClr val="009F4F"/>
                </a:solidFill>
                <a:latin typeface="Arial Rounded"/>
                <a:ea typeface="Arial Rounded"/>
                <a:cs typeface="Arial Rounded"/>
                <a:sym typeface="Arial Rounded"/>
              </a:rPr>
              <a:t>B.    Không thay đổi</a:t>
            </a:r>
            <a:endParaRPr b="1" i="0" sz="2400" u="none" cap="none" strike="noStrike">
              <a:solidFill>
                <a:srgbClr val="009F4F"/>
              </a:solidFill>
              <a:latin typeface="Arial Rounded"/>
              <a:ea typeface="Arial Rounded"/>
              <a:cs typeface="Arial Rounded"/>
              <a:sym typeface="Arial Rounded"/>
            </a:endParaRPr>
          </a:p>
        </p:txBody>
      </p:sp>
      <p:sp>
        <p:nvSpPr>
          <p:cNvPr id="115" name="Google Shape;115;p3"/>
          <p:cNvSpPr txBox="1"/>
          <p:nvPr/>
        </p:nvSpPr>
        <p:spPr>
          <a:xfrm>
            <a:off x="8034709" y="1281449"/>
            <a:ext cx="3097336" cy="46166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0" lang="en-US" sz="2400" u="none" cap="none" strike="noStrike">
                <a:solidFill>
                  <a:srgbClr val="009F4F"/>
                </a:solidFill>
                <a:latin typeface="Arial Rounded"/>
                <a:ea typeface="Arial Rounded"/>
                <a:cs typeface="Arial Rounded"/>
                <a:sym typeface="Arial Rounded"/>
              </a:rPr>
              <a:t>C.    Không hoà thuận</a:t>
            </a:r>
            <a:endParaRPr b="1" i="0" sz="2400" u="none" cap="none" strike="noStrike">
              <a:solidFill>
                <a:srgbClr val="009F4F"/>
              </a:solidFill>
              <a:latin typeface="Arial Rounded"/>
              <a:ea typeface="Arial Rounded"/>
              <a:cs typeface="Arial Rounded"/>
              <a:sym typeface="Arial Rounded"/>
            </a:endParaRPr>
          </a:p>
        </p:txBody>
      </p:sp>
      <p:pic>
        <p:nvPicPr>
          <p:cNvPr id="116" name="Google Shape;116;p3"/>
          <p:cNvPicPr preferRelativeResize="0"/>
          <p:nvPr/>
        </p:nvPicPr>
        <p:blipFill rotWithShape="1">
          <a:blip r:embed="rId5">
            <a:alphaModFix/>
          </a:blip>
          <a:srcRect b="18140" l="18837" r="17935" t="21011"/>
          <a:stretch/>
        </p:blipFill>
        <p:spPr>
          <a:xfrm>
            <a:off x="4093452" y="2128633"/>
            <a:ext cx="3207450" cy="1736353"/>
          </a:xfrm>
          <a:prstGeom prst="rect">
            <a:avLst/>
          </a:prstGeom>
          <a:noFill/>
          <a:ln>
            <a:noFill/>
          </a:ln>
        </p:spPr>
      </p:pic>
      <p:sp>
        <p:nvSpPr>
          <p:cNvPr id="117" name="Google Shape;117;p3"/>
          <p:cNvSpPr/>
          <p:nvPr/>
        </p:nvSpPr>
        <p:spPr>
          <a:xfrm>
            <a:off x="7949653" y="1249549"/>
            <a:ext cx="535133" cy="557983"/>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8" name="Google Shape;118;p3"/>
          <p:cNvSpPr txBox="1"/>
          <p:nvPr/>
        </p:nvSpPr>
        <p:spPr>
          <a:xfrm>
            <a:off x="1683771" y="4029983"/>
            <a:ext cx="6960499" cy="46166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0" lang="en-US" sz="2400" u="none" cap="none" strike="noStrike">
                <a:solidFill>
                  <a:srgbClr val="002060"/>
                </a:solidFill>
                <a:latin typeface="Arial Rounded"/>
                <a:ea typeface="Arial Rounded"/>
                <a:cs typeface="Arial Rounded"/>
                <a:sym typeface="Arial Rounded"/>
              </a:rPr>
              <a:t>b. Người cha nghĩ ra cách gì để khuyên bảo các con?</a:t>
            </a:r>
            <a:endParaRPr b="1" i="0" sz="2400" u="none" cap="none" strike="noStrike">
              <a:solidFill>
                <a:srgbClr val="002060"/>
              </a:solidFill>
              <a:latin typeface="Arial Rounded"/>
              <a:ea typeface="Arial Rounded"/>
              <a:cs typeface="Arial Rounded"/>
              <a:sym typeface="Arial Rounded"/>
            </a:endParaRPr>
          </a:p>
        </p:txBody>
      </p:sp>
      <p:sp>
        <p:nvSpPr>
          <p:cNvPr id="119" name="Google Shape;119;p3"/>
          <p:cNvSpPr txBox="1"/>
          <p:nvPr/>
        </p:nvSpPr>
        <p:spPr>
          <a:xfrm>
            <a:off x="1660388" y="4942152"/>
            <a:ext cx="4866128" cy="83099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0" lang="en-US" sz="2400" u="none" cap="none" strike="noStrike">
                <a:solidFill>
                  <a:srgbClr val="009F4F"/>
                </a:solidFill>
                <a:latin typeface="Arial Rounded"/>
                <a:ea typeface="Arial Rounded"/>
                <a:cs typeface="Arial Rounded"/>
                <a:sym typeface="Arial Rounded"/>
              </a:rPr>
              <a:t>Người cha thử thách các con bẻ gãy một bó đũa để khuyên bảo các con.</a:t>
            </a:r>
            <a:endParaRPr b="1" i="0" sz="2400" u="none" cap="none" strike="noStrike">
              <a:solidFill>
                <a:srgbClr val="009F4F"/>
              </a:solidFill>
              <a:latin typeface="Arial Rounded"/>
              <a:ea typeface="Arial Rounded"/>
              <a:cs typeface="Arial Rounded"/>
              <a:sym typeface="Arial Rounded"/>
            </a:endParaRPr>
          </a:p>
        </p:txBody>
      </p:sp>
      <p:pic>
        <p:nvPicPr>
          <p:cNvPr id="120" name="Google Shape;120;p3"/>
          <p:cNvPicPr preferRelativeResize="0"/>
          <p:nvPr/>
        </p:nvPicPr>
        <p:blipFill rotWithShape="1">
          <a:blip r:embed="rId6">
            <a:alphaModFix/>
          </a:blip>
          <a:srcRect b="8061" l="8547" r="4942" t="0"/>
          <a:stretch/>
        </p:blipFill>
        <p:spPr>
          <a:xfrm>
            <a:off x="6808789" y="4651241"/>
            <a:ext cx="3095742" cy="185058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gtEl>
                                        <p:attrNameLst>
                                          <p:attrName>style.visibility</p:attrName>
                                        </p:attrNameLst>
                                      </p:cBhvr>
                                      <p:to>
                                        <p:strVal val="visible"/>
                                      </p:to>
                                    </p:set>
                                    <p:animEffect filter="fade" transition="in">
                                      <p:cBhvr>
                                        <p:cTn dur="500"/>
                                        <p:tgtEl>
                                          <p:spTgt spid="1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gtEl>
                                        <p:attrNameLst>
                                          <p:attrName>style.visibility</p:attrName>
                                        </p:attrNameLst>
                                      </p:cBhvr>
                                      <p:to>
                                        <p:strVal val="visible"/>
                                      </p:to>
                                    </p:set>
                                    <p:animEffect filter="fade" transition="in">
                                      <p:cBhvr>
                                        <p:cTn dur="500"/>
                                        <p:tgtEl>
                                          <p:spTgt spid="1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500"/>
                                        <p:tgtEl>
                                          <p:spTgt spid="119"/>
                                        </p:tgtEl>
                                      </p:cBhvr>
                                    </p:animEffect>
                                  </p:childTnLst>
                                </p:cTn>
                              </p:par>
                              <p:par>
                                <p:cTn fill="hold" nodeType="with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500"/>
                                        <p:tgtEl>
                                          <p:spTgt spid="1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4"/>
          <p:cNvSpPr txBox="1"/>
          <p:nvPr/>
        </p:nvSpPr>
        <p:spPr>
          <a:xfrm>
            <a:off x="1609343" y="589802"/>
            <a:ext cx="6960499" cy="46166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0" lang="en-US" sz="2400" u="none" cap="none" strike="noStrike">
                <a:solidFill>
                  <a:srgbClr val="002060"/>
                </a:solidFill>
                <a:latin typeface="Arial Rounded"/>
                <a:ea typeface="Arial Rounded"/>
                <a:cs typeface="Arial Rounded"/>
                <a:sym typeface="Arial Rounded"/>
              </a:rPr>
              <a:t>c. Vì sao cả 4 người con đều không bẻ được bó đũa?</a:t>
            </a:r>
            <a:endParaRPr b="1" i="0" sz="2400" u="none" cap="none" strike="noStrike">
              <a:solidFill>
                <a:srgbClr val="002060"/>
              </a:solidFill>
              <a:latin typeface="Arial Rounded"/>
              <a:ea typeface="Arial Rounded"/>
              <a:cs typeface="Arial Rounded"/>
              <a:sym typeface="Arial Rounded"/>
            </a:endParaRPr>
          </a:p>
        </p:txBody>
      </p:sp>
      <p:pic>
        <p:nvPicPr>
          <p:cNvPr id="126" name="Google Shape;126;p4"/>
          <p:cNvPicPr preferRelativeResize="0"/>
          <p:nvPr/>
        </p:nvPicPr>
        <p:blipFill rotWithShape="1">
          <a:blip r:embed="rId3">
            <a:alphaModFix/>
          </a:blip>
          <a:srcRect b="14537" l="16986" r="17501" t="1606"/>
          <a:stretch/>
        </p:blipFill>
        <p:spPr>
          <a:xfrm>
            <a:off x="913528" y="1266941"/>
            <a:ext cx="2402550" cy="1338425"/>
          </a:xfrm>
          <a:prstGeom prst="rect">
            <a:avLst/>
          </a:prstGeom>
          <a:noFill/>
          <a:ln>
            <a:noFill/>
          </a:ln>
        </p:spPr>
      </p:pic>
      <p:pic>
        <p:nvPicPr>
          <p:cNvPr id="127" name="Google Shape;127;p4"/>
          <p:cNvPicPr preferRelativeResize="0"/>
          <p:nvPr/>
        </p:nvPicPr>
        <p:blipFill rotWithShape="1">
          <a:blip r:embed="rId4">
            <a:alphaModFix/>
          </a:blip>
          <a:srcRect b="14858" l="0" r="15151" t="0"/>
          <a:stretch/>
        </p:blipFill>
        <p:spPr>
          <a:xfrm>
            <a:off x="3612660" y="1266941"/>
            <a:ext cx="2402550" cy="1356072"/>
          </a:xfrm>
          <a:prstGeom prst="rect">
            <a:avLst/>
          </a:prstGeom>
          <a:noFill/>
          <a:ln>
            <a:noFill/>
          </a:ln>
        </p:spPr>
      </p:pic>
      <p:pic>
        <p:nvPicPr>
          <p:cNvPr id="128" name="Google Shape;128;p4"/>
          <p:cNvPicPr preferRelativeResize="0"/>
          <p:nvPr/>
        </p:nvPicPr>
        <p:blipFill rotWithShape="1">
          <a:blip r:embed="rId5">
            <a:alphaModFix/>
          </a:blip>
          <a:srcRect b="16589" l="3546" r="26570" t="1860"/>
          <a:stretch/>
        </p:blipFill>
        <p:spPr>
          <a:xfrm>
            <a:off x="6311792" y="1266941"/>
            <a:ext cx="2490133" cy="1356072"/>
          </a:xfrm>
          <a:prstGeom prst="rect">
            <a:avLst/>
          </a:prstGeom>
          <a:noFill/>
          <a:ln>
            <a:noFill/>
          </a:ln>
        </p:spPr>
      </p:pic>
      <p:pic>
        <p:nvPicPr>
          <p:cNvPr id="129" name="Google Shape;129;p4"/>
          <p:cNvPicPr preferRelativeResize="0"/>
          <p:nvPr/>
        </p:nvPicPr>
        <p:blipFill rotWithShape="1">
          <a:blip r:embed="rId6">
            <a:alphaModFix/>
          </a:blip>
          <a:srcRect b="0" l="0" r="0" t="0"/>
          <a:stretch/>
        </p:blipFill>
        <p:spPr>
          <a:xfrm>
            <a:off x="9097806" y="1256304"/>
            <a:ext cx="2391884" cy="1345435"/>
          </a:xfrm>
          <a:prstGeom prst="rect">
            <a:avLst/>
          </a:prstGeom>
          <a:noFill/>
          <a:ln>
            <a:noFill/>
          </a:ln>
        </p:spPr>
      </p:pic>
      <p:sp>
        <p:nvSpPr>
          <p:cNvPr id="130" name="Google Shape;130;p4"/>
          <p:cNvSpPr txBox="1"/>
          <p:nvPr/>
        </p:nvSpPr>
        <p:spPr>
          <a:xfrm>
            <a:off x="1609343" y="2820840"/>
            <a:ext cx="9682946" cy="46166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0" lang="en-US" sz="2400" u="none" cap="none" strike="noStrike">
                <a:solidFill>
                  <a:srgbClr val="009F4F"/>
                </a:solidFill>
                <a:latin typeface="Arial Rounded"/>
                <a:ea typeface="Arial Rounded"/>
                <a:cs typeface="Arial Rounded"/>
                <a:sym typeface="Arial Rounded"/>
              </a:rPr>
              <a:t>Cả 4 người con đều không bẻ được bó đũa vì họ cầm cả bó đũa để bẻ.</a:t>
            </a:r>
            <a:endParaRPr b="1" i="0" sz="2400" u="none" cap="none" strike="noStrike">
              <a:solidFill>
                <a:srgbClr val="009F4F"/>
              </a:solidFill>
              <a:latin typeface="Arial Rounded"/>
              <a:ea typeface="Arial Rounded"/>
              <a:cs typeface="Arial Rounded"/>
              <a:sym typeface="Arial Rounded"/>
            </a:endParaRPr>
          </a:p>
        </p:txBody>
      </p:sp>
      <p:sp>
        <p:nvSpPr>
          <p:cNvPr id="131" name="Google Shape;131;p4"/>
          <p:cNvSpPr txBox="1"/>
          <p:nvPr/>
        </p:nvSpPr>
        <p:spPr>
          <a:xfrm>
            <a:off x="375454" y="3416422"/>
            <a:ext cx="6157549" cy="46166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0" lang="en-US" sz="2400" u="none" cap="none" strike="noStrike">
                <a:solidFill>
                  <a:srgbClr val="002060"/>
                </a:solidFill>
                <a:latin typeface="Arial Rounded"/>
                <a:ea typeface="Arial Rounded"/>
                <a:cs typeface="Arial Rounded"/>
                <a:sym typeface="Arial Rounded"/>
              </a:rPr>
              <a:t>d. Người cha bẻ gãy bó đũa bằng cách nào?</a:t>
            </a:r>
            <a:endParaRPr b="1" i="0" sz="2400" u="none" cap="none" strike="noStrike">
              <a:solidFill>
                <a:srgbClr val="002060"/>
              </a:solidFill>
              <a:latin typeface="Arial Rounded"/>
              <a:ea typeface="Arial Rounded"/>
              <a:cs typeface="Arial Rounded"/>
              <a:sym typeface="Arial Rounded"/>
            </a:endParaRPr>
          </a:p>
        </p:txBody>
      </p:sp>
      <p:pic>
        <p:nvPicPr>
          <p:cNvPr id="132" name="Google Shape;132;p4"/>
          <p:cNvPicPr preferRelativeResize="0"/>
          <p:nvPr/>
        </p:nvPicPr>
        <p:blipFill rotWithShape="1">
          <a:blip r:embed="rId7">
            <a:alphaModFix/>
          </a:blip>
          <a:srcRect b="6825" l="0" r="28790" t="0"/>
          <a:stretch/>
        </p:blipFill>
        <p:spPr>
          <a:xfrm>
            <a:off x="3316078" y="4093561"/>
            <a:ext cx="2555913" cy="1938992"/>
          </a:xfrm>
          <a:prstGeom prst="rect">
            <a:avLst/>
          </a:prstGeom>
          <a:noFill/>
          <a:ln>
            <a:noFill/>
          </a:ln>
        </p:spPr>
      </p:pic>
      <p:sp>
        <p:nvSpPr>
          <p:cNvPr id="133" name="Google Shape;133;p4"/>
          <p:cNvSpPr txBox="1"/>
          <p:nvPr/>
        </p:nvSpPr>
        <p:spPr>
          <a:xfrm>
            <a:off x="452572" y="4093561"/>
            <a:ext cx="2725482" cy="156966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0" lang="en-US" sz="2400" u="none" cap="none" strike="noStrike">
                <a:solidFill>
                  <a:srgbClr val="009F4F"/>
                </a:solidFill>
                <a:latin typeface="Arial Rounded"/>
                <a:ea typeface="Arial Rounded"/>
                <a:cs typeface="Arial Rounded"/>
                <a:sym typeface="Arial Rounded"/>
              </a:rPr>
              <a:t>Ông tháo bó đũa ra và bẻ từng chiếc một cho đến khi hết bó đũa.</a:t>
            </a:r>
            <a:endParaRPr b="1" i="0" sz="2400" u="none" cap="none" strike="noStrike">
              <a:solidFill>
                <a:srgbClr val="009F4F"/>
              </a:solidFill>
              <a:latin typeface="Arial Rounded"/>
              <a:ea typeface="Arial Rounded"/>
              <a:cs typeface="Arial Rounded"/>
              <a:sym typeface="Arial Rounded"/>
            </a:endParaRPr>
          </a:p>
        </p:txBody>
      </p:sp>
      <p:sp>
        <p:nvSpPr>
          <p:cNvPr id="134" name="Google Shape;134;p4"/>
          <p:cNvSpPr txBox="1"/>
          <p:nvPr/>
        </p:nvSpPr>
        <p:spPr>
          <a:xfrm>
            <a:off x="6096000" y="4093561"/>
            <a:ext cx="5835267" cy="46166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0" lang="en-US" sz="2400" u="none" cap="none" strike="noStrike">
                <a:solidFill>
                  <a:srgbClr val="002060"/>
                </a:solidFill>
                <a:latin typeface="Arial Rounded"/>
                <a:ea typeface="Arial Rounded"/>
                <a:cs typeface="Arial Rounded"/>
                <a:sym typeface="Arial Rounded"/>
              </a:rPr>
              <a:t>e. Người cha muốn khuyên các con điều gì?</a:t>
            </a:r>
            <a:endParaRPr b="1" i="0" sz="2400" u="none" cap="none" strike="noStrike">
              <a:solidFill>
                <a:srgbClr val="002060"/>
              </a:solidFill>
              <a:latin typeface="Arial Rounded"/>
              <a:ea typeface="Arial Rounded"/>
              <a:cs typeface="Arial Rounded"/>
              <a:sym typeface="Arial Rounded"/>
            </a:endParaRPr>
          </a:p>
        </p:txBody>
      </p:sp>
      <p:sp>
        <p:nvSpPr>
          <p:cNvPr id="135" name="Google Shape;135;p4"/>
          <p:cNvSpPr txBox="1"/>
          <p:nvPr/>
        </p:nvSpPr>
        <p:spPr>
          <a:xfrm>
            <a:off x="6471421" y="4689143"/>
            <a:ext cx="4661008" cy="120032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0" lang="en-US" sz="2400" u="none" cap="none" strike="noStrike">
                <a:solidFill>
                  <a:srgbClr val="009F4F"/>
                </a:solidFill>
                <a:latin typeface="Arial Rounded"/>
                <a:ea typeface="Arial Rounded"/>
                <a:cs typeface="Arial Rounded"/>
                <a:sym typeface="Arial Rounded"/>
              </a:rPr>
              <a:t>Người cha muốn khuyên các con đoàn kết, yêu thương, quan tâm, giúp đỡ nhau.</a:t>
            </a:r>
            <a:endParaRPr b="1" i="0" sz="2400" u="none" cap="none" strike="noStrike">
              <a:solidFill>
                <a:srgbClr val="009F4F"/>
              </a:solidFill>
              <a:latin typeface="Arial Rounded"/>
              <a:ea typeface="Arial Rounded"/>
              <a:cs typeface="Arial Rounded"/>
              <a:sym typeface="Arial Rounde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
                                        </p:tgtEl>
                                        <p:attrNameLst>
                                          <p:attrName>style.visibility</p:attrName>
                                        </p:attrNameLst>
                                      </p:cBhvr>
                                      <p:to>
                                        <p:strVal val="visible"/>
                                      </p:to>
                                    </p:set>
                                    <p:animEffect filter="fade" transition="in">
                                      <p:cBhvr>
                                        <p:cTn dur="500"/>
                                        <p:tgtEl>
                                          <p:spTgt spid="1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
                                        </p:tgtEl>
                                        <p:attrNameLst>
                                          <p:attrName>style.visibility</p:attrName>
                                        </p:attrNameLst>
                                      </p:cBhvr>
                                      <p:to>
                                        <p:strVal val="visible"/>
                                      </p:to>
                                    </p:set>
                                    <p:animEffect filter="fade" transition="in">
                                      <p:cBhvr>
                                        <p:cTn dur="500"/>
                                        <p:tgtEl>
                                          <p:spTgt spid="1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500"/>
                                        <p:tgtEl>
                                          <p:spTgt spid="133"/>
                                        </p:tgtEl>
                                      </p:cBhvr>
                                    </p:animEffect>
                                  </p:childTnLst>
                                </p:cTn>
                              </p:par>
                              <p:par>
                                <p:cTn fill="hold" nodeType="withEffect" presetClass="entr" presetID="10" presetSubtype="0">
                                  <p:stCondLst>
                                    <p:cond delay="0"/>
                                  </p:stCondLst>
                                  <p:childTnLst>
                                    <p:set>
                                      <p:cBhvr>
                                        <p:cTn dur="1" fill="hold">
                                          <p:stCondLst>
                                            <p:cond delay="0"/>
                                          </p:stCondLst>
                                        </p:cTn>
                                        <p:tgtEl>
                                          <p:spTgt spid="132"/>
                                        </p:tgtEl>
                                        <p:attrNameLst>
                                          <p:attrName>style.visibility</p:attrName>
                                        </p:attrNameLst>
                                      </p:cBhvr>
                                      <p:to>
                                        <p:strVal val="visible"/>
                                      </p:to>
                                    </p:set>
                                    <p:animEffect filter="fade" transition="in">
                                      <p:cBhvr>
                                        <p:cTn dur="500"/>
                                        <p:tgtEl>
                                          <p:spTgt spid="1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500"/>
                                        <p:tgtEl>
                                          <p:spTgt spid="1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
                                        </p:tgtEl>
                                        <p:attrNameLst>
                                          <p:attrName>style.visibility</p:attrName>
                                        </p:attrNameLst>
                                      </p:cBhvr>
                                      <p:to>
                                        <p:strVal val="visible"/>
                                      </p:to>
                                    </p:set>
                                    <p:animEffect filter="fade" transition="in">
                                      <p:cBhvr>
                                        <p:cTn dur="500"/>
                                        <p:tgtEl>
                                          <p:spTgt spid="1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5"/>
          <p:cNvSpPr txBox="1"/>
          <p:nvPr/>
        </p:nvSpPr>
        <p:spPr>
          <a:xfrm>
            <a:off x="6898521" y="1219088"/>
            <a:ext cx="2191400"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3200" u="none" cap="none" strike="noStrike">
                <a:solidFill>
                  <a:srgbClr val="FF0000"/>
                </a:solidFill>
                <a:latin typeface="Arial Rounded"/>
                <a:ea typeface="Arial Rounded"/>
                <a:cs typeface="Arial Rounded"/>
                <a:sym typeface="Arial Rounded"/>
              </a:rPr>
              <a:t>B</a:t>
            </a:r>
            <a:endParaRPr b="1" i="0" sz="3200" u="none" cap="none" strike="noStrike">
              <a:solidFill>
                <a:srgbClr val="FF0000"/>
              </a:solidFill>
              <a:latin typeface="Arial Rounded"/>
              <a:ea typeface="Arial Rounded"/>
              <a:cs typeface="Arial Rounded"/>
              <a:sym typeface="Arial Rounded"/>
            </a:endParaRPr>
          </a:p>
        </p:txBody>
      </p:sp>
      <p:sp>
        <p:nvSpPr>
          <p:cNvPr id="141" name="Google Shape;141;p5"/>
          <p:cNvSpPr txBox="1"/>
          <p:nvPr/>
        </p:nvSpPr>
        <p:spPr>
          <a:xfrm>
            <a:off x="759058" y="1205419"/>
            <a:ext cx="2191400"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3200" u="none" cap="none" strike="noStrike">
                <a:solidFill>
                  <a:srgbClr val="FF0000"/>
                </a:solidFill>
                <a:latin typeface="Arial Rounded"/>
                <a:ea typeface="Arial Rounded"/>
                <a:cs typeface="Arial Rounded"/>
                <a:sym typeface="Arial Rounded"/>
              </a:rPr>
              <a:t>A</a:t>
            </a:r>
            <a:endParaRPr b="1" i="0" sz="3200" u="none" cap="none" strike="noStrike">
              <a:solidFill>
                <a:srgbClr val="FF0000"/>
              </a:solidFill>
              <a:latin typeface="Arial Rounded"/>
              <a:ea typeface="Arial Rounded"/>
              <a:cs typeface="Arial Rounded"/>
              <a:sym typeface="Arial Rounded"/>
            </a:endParaRPr>
          </a:p>
        </p:txBody>
      </p:sp>
      <p:sp>
        <p:nvSpPr>
          <p:cNvPr id="142" name="Google Shape;142;p5"/>
          <p:cNvSpPr/>
          <p:nvPr/>
        </p:nvSpPr>
        <p:spPr>
          <a:xfrm>
            <a:off x="4889770" y="1944146"/>
            <a:ext cx="6473376" cy="945358"/>
          </a:xfrm>
          <a:prstGeom prst="roundRect">
            <a:avLst>
              <a:gd fmla="val 28581" name="adj"/>
            </a:avLst>
          </a:prstGeom>
          <a:solidFill>
            <a:srgbClr val="FF0D6F">
              <a:alpha val="24705"/>
            </a:srgbClr>
          </a:solidFill>
          <a:ln cap="flat" cmpd="sng" w="38100">
            <a:solidFill>
              <a:srgbClr val="31538F"/>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3000" u="none" cap="none" strike="noStrike">
                <a:solidFill>
                  <a:srgbClr val="002060"/>
                </a:solidFill>
                <a:latin typeface="Arial Rounded"/>
                <a:ea typeface="Arial Rounded"/>
                <a:cs typeface="Arial Rounded"/>
                <a:sym typeface="Arial Rounded"/>
              </a:rPr>
              <a:t>buồn và lo nghĩ, không yên lòng.</a:t>
            </a:r>
            <a:endParaRPr/>
          </a:p>
        </p:txBody>
      </p:sp>
      <p:sp>
        <p:nvSpPr>
          <p:cNvPr id="143" name="Google Shape;143;p5"/>
          <p:cNvSpPr/>
          <p:nvPr/>
        </p:nvSpPr>
        <p:spPr>
          <a:xfrm>
            <a:off x="4889770" y="3349513"/>
            <a:ext cx="7107158" cy="945358"/>
          </a:xfrm>
          <a:prstGeom prst="roundRect">
            <a:avLst>
              <a:gd fmla="val 28581" name="adj"/>
            </a:avLst>
          </a:prstGeom>
          <a:solidFill>
            <a:srgbClr val="FF0D6F">
              <a:alpha val="24705"/>
            </a:srgbClr>
          </a:solidFill>
          <a:ln cap="flat" cmpd="sng" w="38100">
            <a:solidFill>
              <a:srgbClr val="31538F"/>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3000" u="none" cap="none" strike="noStrike">
                <a:solidFill>
                  <a:srgbClr val="002060"/>
                </a:solidFill>
                <a:latin typeface="Arial Rounded"/>
                <a:ea typeface="Arial Rounded"/>
                <a:cs typeface="Arial Rounded"/>
                <a:sym typeface="Arial Rounded"/>
              </a:rPr>
              <a:t>êm ấm, không có xích mích, mâu thuẫn.</a:t>
            </a:r>
            <a:endParaRPr/>
          </a:p>
        </p:txBody>
      </p:sp>
      <p:sp>
        <p:nvSpPr>
          <p:cNvPr id="144" name="Google Shape;144;p5"/>
          <p:cNvSpPr/>
          <p:nvPr/>
        </p:nvSpPr>
        <p:spPr>
          <a:xfrm>
            <a:off x="4889770" y="4754880"/>
            <a:ext cx="6473376" cy="1115568"/>
          </a:xfrm>
          <a:prstGeom prst="roundRect">
            <a:avLst>
              <a:gd fmla="val 28581" name="adj"/>
            </a:avLst>
          </a:prstGeom>
          <a:solidFill>
            <a:srgbClr val="FF0D6F">
              <a:alpha val="24705"/>
            </a:srgbClr>
          </a:solidFill>
          <a:ln cap="flat" cmpd="sng" w="38100">
            <a:solidFill>
              <a:srgbClr val="31538F"/>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3000" u="none" cap="none" strike="noStrike">
                <a:solidFill>
                  <a:srgbClr val="002060"/>
                </a:solidFill>
                <a:latin typeface="Arial Rounded"/>
                <a:ea typeface="Arial Rounded"/>
                <a:cs typeface="Arial Rounded"/>
                <a:sym typeface="Arial Rounded"/>
              </a:rPr>
              <a:t>có tình cảm gắn bó tha thiết, quan tâm, chăm sóc hết lòng. </a:t>
            </a:r>
            <a:endParaRPr/>
          </a:p>
        </p:txBody>
      </p:sp>
      <p:sp>
        <p:nvSpPr>
          <p:cNvPr id="145" name="Google Shape;145;p5"/>
          <p:cNvSpPr/>
          <p:nvPr/>
        </p:nvSpPr>
        <p:spPr>
          <a:xfrm>
            <a:off x="496417" y="1944146"/>
            <a:ext cx="2716683" cy="945358"/>
          </a:xfrm>
          <a:prstGeom prst="roundRect">
            <a:avLst>
              <a:gd fmla="val 28581" name="adj"/>
            </a:avLst>
          </a:prstGeom>
          <a:solidFill>
            <a:srgbClr val="A9DA74">
              <a:alpha val="24705"/>
            </a:srgbClr>
          </a:solidFill>
          <a:ln cap="flat" cmpd="sng" w="38100">
            <a:solidFill>
              <a:srgbClr val="31538F"/>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3000" u="none" cap="none" strike="noStrike">
                <a:solidFill>
                  <a:srgbClr val="002060"/>
                </a:solidFill>
                <a:latin typeface="Arial Rounded"/>
                <a:ea typeface="Arial Rounded"/>
                <a:cs typeface="Arial Rounded"/>
                <a:sym typeface="Arial Rounded"/>
              </a:rPr>
              <a:t>hoà thuận</a:t>
            </a:r>
            <a:endParaRPr b="1" i="0" sz="3000" u="none" cap="none" strike="noStrike">
              <a:solidFill>
                <a:srgbClr val="002060"/>
              </a:solidFill>
              <a:latin typeface="Arial Rounded"/>
              <a:ea typeface="Arial Rounded"/>
              <a:cs typeface="Arial Rounded"/>
              <a:sym typeface="Arial Rounded"/>
            </a:endParaRPr>
          </a:p>
        </p:txBody>
      </p:sp>
      <p:sp>
        <p:nvSpPr>
          <p:cNvPr id="146" name="Google Shape;146;p5"/>
          <p:cNvSpPr/>
          <p:nvPr/>
        </p:nvSpPr>
        <p:spPr>
          <a:xfrm>
            <a:off x="496417" y="3349513"/>
            <a:ext cx="2716683" cy="945358"/>
          </a:xfrm>
          <a:prstGeom prst="roundRect">
            <a:avLst>
              <a:gd fmla="val 28581" name="adj"/>
            </a:avLst>
          </a:prstGeom>
          <a:solidFill>
            <a:srgbClr val="A9DA74">
              <a:alpha val="24705"/>
            </a:srgbClr>
          </a:solidFill>
          <a:ln cap="flat" cmpd="sng" w="38100">
            <a:solidFill>
              <a:srgbClr val="31538F"/>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3000" u="none" cap="none" strike="noStrike">
                <a:solidFill>
                  <a:srgbClr val="002060"/>
                </a:solidFill>
                <a:latin typeface="Arial Rounded"/>
                <a:ea typeface="Arial Rounded"/>
                <a:cs typeface="Arial Rounded"/>
                <a:sym typeface="Arial Rounded"/>
              </a:rPr>
              <a:t>yêu thương</a:t>
            </a:r>
            <a:endParaRPr b="1" i="0" sz="3000" u="none" cap="none" strike="noStrike">
              <a:solidFill>
                <a:srgbClr val="002060"/>
              </a:solidFill>
              <a:latin typeface="Arial Rounded"/>
              <a:ea typeface="Arial Rounded"/>
              <a:cs typeface="Arial Rounded"/>
              <a:sym typeface="Arial Rounded"/>
            </a:endParaRPr>
          </a:p>
        </p:txBody>
      </p:sp>
      <p:sp>
        <p:nvSpPr>
          <p:cNvPr id="147" name="Google Shape;147;p5"/>
          <p:cNvSpPr/>
          <p:nvPr/>
        </p:nvSpPr>
        <p:spPr>
          <a:xfrm>
            <a:off x="496417" y="4754880"/>
            <a:ext cx="2716683" cy="945358"/>
          </a:xfrm>
          <a:prstGeom prst="roundRect">
            <a:avLst>
              <a:gd fmla="val 28581" name="adj"/>
            </a:avLst>
          </a:prstGeom>
          <a:solidFill>
            <a:srgbClr val="A9DA74">
              <a:alpha val="24705"/>
            </a:srgbClr>
          </a:solidFill>
          <a:ln cap="flat" cmpd="sng" w="38100">
            <a:solidFill>
              <a:srgbClr val="31538F"/>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3000" u="none" cap="none" strike="noStrike">
                <a:solidFill>
                  <a:srgbClr val="002060"/>
                </a:solidFill>
                <a:latin typeface="Arial Rounded"/>
                <a:ea typeface="Arial Rounded"/>
                <a:cs typeface="Arial Rounded"/>
                <a:sym typeface="Arial Rounded"/>
              </a:rPr>
              <a:t>buồn phiền</a:t>
            </a:r>
            <a:endParaRPr b="1" i="0" sz="3000" u="none" cap="none" strike="noStrike">
              <a:solidFill>
                <a:srgbClr val="002060"/>
              </a:solidFill>
              <a:latin typeface="Arial Rounded"/>
              <a:ea typeface="Arial Rounded"/>
              <a:cs typeface="Arial Rounded"/>
              <a:sym typeface="Arial Rounded"/>
            </a:endParaRPr>
          </a:p>
        </p:txBody>
      </p:sp>
      <p:cxnSp>
        <p:nvCxnSpPr>
          <p:cNvPr id="148" name="Google Shape;148;p5"/>
          <p:cNvCxnSpPr/>
          <p:nvPr/>
        </p:nvCxnSpPr>
        <p:spPr>
          <a:xfrm>
            <a:off x="3213100" y="2416825"/>
            <a:ext cx="1676670" cy="1439915"/>
          </a:xfrm>
          <a:prstGeom prst="straightConnector1">
            <a:avLst/>
          </a:prstGeom>
          <a:noFill/>
          <a:ln cap="flat" cmpd="sng" w="57150">
            <a:solidFill>
              <a:srgbClr val="FF0000"/>
            </a:solidFill>
            <a:prstDash val="solid"/>
            <a:miter lim="800000"/>
            <a:headEnd len="sm" w="sm" type="none"/>
            <a:tailEnd len="sm" w="sm" type="none"/>
          </a:ln>
        </p:spPr>
      </p:cxnSp>
      <p:cxnSp>
        <p:nvCxnSpPr>
          <p:cNvPr id="149" name="Google Shape;149;p5"/>
          <p:cNvCxnSpPr>
            <a:endCxn id="144" idx="1"/>
          </p:cNvCxnSpPr>
          <p:nvPr/>
        </p:nvCxnSpPr>
        <p:spPr>
          <a:xfrm>
            <a:off x="3213070" y="3856764"/>
            <a:ext cx="1676700" cy="1455900"/>
          </a:xfrm>
          <a:prstGeom prst="straightConnector1">
            <a:avLst/>
          </a:prstGeom>
          <a:noFill/>
          <a:ln cap="flat" cmpd="sng" w="57150">
            <a:solidFill>
              <a:srgbClr val="FF0000"/>
            </a:solidFill>
            <a:prstDash val="solid"/>
            <a:miter lim="800000"/>
            <a:headEnd len="sm" w="sm" type="none"/>
            <a:tailEnd len="sm" w="sm" type="none"/>
          </a:ln>
        </p:spPr>
      </p:cxnSp>
      <p:cxnSp>
        <p:nvCxnSpPr>
          <p:cNvPr id="150" name="Google Shape;150;p5"/>
          <p:cNvCxnSpPr>
            <a:endCxn id="142" idx="1"/>
          </p:cNvCxnSpPr>
          <p:nvPr/>
        </p:nvCxnSpPr>
        <p:spPr>
          <a:xfrm flipH="1" rot="10800000">
            <a:off x="3213070" y="2416825"/>
            <a:ext cx="1676700" cy="2826900"/>
          </a:xfrm>
          <a:prstGeom prst="straightConnector1">
            <a:avLst/>
          </a:prstGeom>
          <a:noFill/>
          <a:ln cap="flat" cmpd="sng" w="57150">
            <a:solidFill>
              <a:srgbClr val="FF0000"/>
            </a:solidFill>
            <a:prstDash val="solid"/>
            <a:miter lim="800000"/>
            <a:headEnd len="sm" w="sm" type="none"/>
            <a:tailEnd len="sm" w="sm" type="none"/>
          </a:ln>
        </p:spPr>
      </p:cxnSp>
      <p:sp>
        <p:nvSpPr>
          <p:cNvPr id="151" name="Google Shape;151;p5"/>
          <p:cNvSpPr txBox="1"/>
          <p:nvPr/>
        </p:nvSpPr>
        <p:spPr>
          <a:xfrm>
            <a:off x="1609343" y="589802"/>
            <a:ext cx="6960499" cy="46166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0" lang="en-US" sz="2400" u="none" cap="none" strike="noStrike">
                <a:solidFill>
                  <a:srgbClr val="002060"/>
                </a:solidFill>
                <a:latin typeface="Arial Rounded"/>
                <a:ea typeface="Arial Rounded"/>
                <a:cs typeface="Arial Rounded"/>
                <a:sym typeface="Arial Rounded"/>
              </a:rPr>
              <a:t>g. Tìm từ ngữ ở cột A phù hợp với nghĩa ở cột B</a:t>
            </a:r>
            <a:endParaRPr b="1" i="0" sz="2400" u="none" cap="none" strike="noStrike">
              <a:solidFill>
                <a:srgbClr val="002060"/>
              </a:solidFill>
              <a:latin typeface="Arial Rounded"/>
              <a:ea typeface="Arial Rounded"/>
              <a:cs typeface="Arial Rounded"/>
              <a:sym typeface="Arial Rounde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500"/>
                                        <p:tgtEl>
                                          <p:spTgt spid="1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500"/>
                                        <p:tgtEl>
                                          <p:spTgt spid="1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gtEl>
                                        <p:attrNameLst>
                                          <p:attrName>style.visibility</p:attrName>
                                        </p:attrNameLst>
                                      </p:cBhvr>
                                      <p:to>
                                        <p:strVal val="visible"/>
                                      </p:to>
                                    </p:set>
                                    <p:animEffect filter="fade" transition="in">
                                      <p:cBhvr>
                                        <p:cTn dur="500"/>
                                        <p:tgtEl>
                                          <p:spTgt spid="1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6"/>
          <p:cNvSpPr txBox="1"/>
          <p:nvPr/>
        </p:nvSpPr>
        <p:spPr>
          <a:xfrm>
            <a:off x="1012576" y="512800"/>
            <a:ext cx="6283373" cy="46166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0" lang="en-US" sz="2400" u="none" cap="none" strike="noStrike">
                <a:solidFill>
                  <a:srgbClr val="002060"/>
                </a:solidFill>
                <a:latin typeface="Arial Rounded"/>
                <a:ea typeface="Arial Rounded"/>
                <a:cs typeface="Arial Rounded"/>
                <a:sym typeface="Arial Rounded"/>
              </a:rPr>
              <a:t>h. Xếp các từ sau đây vào các nhóm thích hợp.</a:t>
            </a:r>
            <a:endParaRPr b="1" i="0" sz="2400" u="none" cap="none" strike="noStrike">
              <a:solidFill>
                <a:srgbClr val="002060"/>
              </a:solidFill>
              <a:latin typeface="Arial Rounded"/>
              <a:ea typeface="Arial Rounded"/>
              <a:cs typeface="Arial Rounded"/>
              <a:sym typeface="Arial Rounded"/>
            </a:endParaRPr>
          </a:p>
        </p:txBody>
      </p:sp>
      <p:grpSp>
        <p:nvGrpSpPr>
          <p:cNvPr id="157" name="Google Shape;157;p6"/>
          <p:cNvGrpSpPr/>
          <p:nvPr/>
        </p:nvGrpSpPr>
        <p:grpSpPr>
          <a:xfrm>
            <a:off x="654292" y="3939257"/>
            <a:ext cx="3081129" cy="2702205"/>
            <a:chOff x="654292" y="3939257"/>
            <a:chExt cx="3081129" cy="2702205"/>
          </a:xfrm>
        </p:grpSpPr>
        <p:grpSp>
          <p:nvGrpSpPr>
            <p:cNvPr id="158" name="Google Shape;158;p6"/>
            <p:cNvGrpSpPr/>
            <p:nvPr/>
          </p:nvGrpSpPr>
          <p:grpSpPr>
            <a:xfrm>
              <a:off x="654292" y="3939257"/>
              <a:ext cx="3081129" cy="2702205"/>
              <a:chOff x="7537299" y="2003897"/>
              <a:chExt cx="5069748" cy="4854103"/>
            </a:xfrm>
          </p:grpSpPr>
          <p:pic>
            <p:nvPicPr>
              <p:cNvPr id="159" name="Google Shape;159;p6"/>
              <p:cNvPicPr preferRelativeResize="0"/>
              <p:nvPr/>
            </p:nvPicPr>
            <p:blipFill rotWithShape="1">
              <a:blip r:embed="rId3">
                <a:alphaModFix/>
              </a:blip>
              <a:srcRect b="14209" l="15477" r="10598" t="15010"/>
              <a:stretch/>
            </p:blipFill>
            <p:spPr>
              <a:xfrm>
                <a:off x="7537299" y="2003897"/>
                <a:ext cx="5069748" cy="4854103"/>
              </a:xfrm>
              <a:prstGeom prst="rect">
                <a:avLst/>
              </a:prstGeom>
              <a:noFill/>
              <a:ln>
                <a:noFill/>
              </a:ln>
            </p:spPr>
          </p:pic>
          <p:pic>
            <p:nvPicPr>
              <p:cNvPr id="160" name="Google Shape;160;p6"/>
              <p:cNvPicPr preferRelativeResize="0"/>
              <p:nvPr/>
            </p:nvPicPr>
            <p:blipFill rotWithShape="1">
              <a:blip r:embed="rId4">
                <a:alphaModFix/>
              </a:blip>
              <a:srcRect b="14232" l="35116" r="31597" t="52859"/>
              <a:stretch/>
            </p:blipFill>
            <p:spPr>
              <a:xfrm>
                <a:off x="7791298" y="3098183"/>
                <a:ext cx="2568103" cy="2256817"/>
              </a:xfrm>
              <a:prstGeom prst="rect">
                <a:avLst/>
              </a:prstGeom>
              <a:noFill/>
              <a:ln>
                <a:noFill/>
              </a:ln>
            </p:spPr>
          </p:pic>
        </p:grpSp>
        <p:sp>
          <p:nvSpPr>
            <p:cNvPr id="161" name="Google Shape;161;p6"/>
            <p:cNvSpPr txBox="1"/>
            <p:nvPr/>
          </p:nvSpPr>
          <p:spPr>
            <a:xfrm>
              <a:off x="1328662" y="5443984"/>
              <a:ext cx="1560759" cy="107721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3200" u="none" cap="none" strike="noStrike">
                  <a:solidFill>
                    <a:srgbClr val="002060"/>
                  </a:solidFill>
                  <a:latin typeface="Arial Rounded"/>
                  <a:ea typeface="Arial Rounded"/>
                  <a:cs typeface="Arial Rounded"/>
                  <a:sym typeface="Arial Rounded"/>
                </a:rPr>
                <a:t>Từ chỉ sự  vật</a:t>
              </a:r>
              <a:endParaRPr b="1" i="0" sz="3200" u="none" cap="none" strike="noStrike">
                <a:solidFill>
                  <a:srgbClr val="002060"/>
                </a:solidFill>
                <a:latin typeface="Arial Rounded"/>
                <a:ea typeface="Arial Rounded"/>
                <a:cs typeface="Arial Rounded"/>
                <a:sym typeface="Arial Rounded"/>
              </a:endParaRPr>
            </a:p>
          </p:txBody>
        </p:sp>
      </p:grpSp>
      <p:grpSp>
        <p:nvGrpSpPr>
          <p:cNvPr id="162" name="Google Shape;162;p6"/>
          <p:cNvGrpSpPr/>
          <p:nvPr/>
        </p:nvGrpSpPr>
        <p:grpSpPr>
          <a:xfrm>
            <a:off x="8741924" y="3855560"/>
            <a:ext cx="3081129" cy="2785902"/>
            <a:chOff x="8741924" y="3855560"/>
            <a:chExt cx="3081129" cy="2785902"/>
          </a:xfrm>
        </p:grpSpPr>
        <p:grpSp>
          <p:nvGrpSpPr>
            <p:cNvPr id="163" name="Google Shape;163;p6"/>
            <p:cNvGrpSpPr/>
            <p:nvPr/>
          </p:nvGrpSpPr>
          <p:grpSpPr>
            <a:xfrm>
              <a:off x="8741924" y="3855560"/>
              <a:ext cx="3081129" cy="2785902"/>
              <a:chOff x="-544749" y="2003897"/>
              <a:chExt cx="5069748" cy="4854103"/>
            </a:xfrm>
          </p:grpSpPr>
          <p:pic>
            <p:nvPicPr>
              <p:cNvPr id="164" name="Google Shape;164;p6"/>
              <p:cNvPicPr preferRelativeResize="0"/>
              <p:nvPr/>
            </p:nvPicPr>
            <p:blipFill rotWithShape="1">
              <a:blip r:embed="rId5">
                <a:alphaModFix/>
              </a:blip>
              <a:srcRect b="14209" l="15334" r="10741" t="15010"/>
              <a:stretch/>
            </p:blipFill>
            <p:spPr>
              <a:xfrm>
                <a:off x="-544749" y="2003897"/>
                <a:ext cx="5069748" cy="4854103"/>
              </a:xfrm>
              <a:prstGeom prst="rect">
                <a:avLst/>
              </a:prstGeom>
              <a:noFill/>
              <a:ln>
                <a:noFill/>
              </a:ln>
            </p:spPr>
          </p:pic>
          <p:pic>
            <p:nvPicPr>
              <p:cNvPr id="165" name="Google Shape;165;p6"/>
              <p:cNvPicPr preferRelativeResize="0"/>
              <p:nvPr/>
            </p:nvPicPr>
            <p:blipFill rotWithShape="1">
              <a:blip r:embed="rId4">
                <a:alphaModFix/>
              </a:blip>
              <a:srcRect b="14232" l="35116" r="31597" t="52859"/>
              <a:stretch/>
            </p:blipFill>
            <p:spPr>
              <a:xfrm>
                <a:off x="-271476" y="3033543"/>
                <a:ext cx="2568103" cy="2256817"/>
              </a:xfrm>
              <a:prstGeom prst="rect">
                <a:avLst/>
              </a:prstGeom>
              <a:noFill/>
              <a:ln>
                <a:noFill/>
              </a:ln>
            </p:spPr>
          </p:pic>
        </p:grpSp>
        <p:sp>
          <p:nvSpPr>
            <p:cNvPr id="166" name="Google Shape;166;p6"/>
            <p:cNvSpPr txBox="1"/>
            <p:nvPr/>
          </p:nvSpPr>
          <p:spPr>
            <a:xfrm>
              <a:off x="9300711" y="5461951"/>
              <a:ext cx="1963553" cy="107721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3200" u="none" cap="none" strike="noStrike">
                  <a:solidFill>
                    <a:srgbClr val="002060"/>
                  </a:solidFill>
                  <a:latin typeface="Arial Rounded"/>
                  <a:ea typeface="Arial Rounded"/>
                  <a:cs typeface="Arial Rounded"/>
                  <a:sym typeface="Arial Rounded"/>
                </a:rPr>
                <a:t>Từ chỉ hoạt động</a:t>
              </a:r>
              <a:endParaRPr b="1" i="0" sz="3200" u="none" cap="none" strike="noStrike">
                <a:solidFill>
                  <a:srgbClr val="002060"/>
                </a:solidFill>
                <a:latin typeface="Arial Rounded"/>
                <a:ea typeface="Arial Rounded"/>
                <a:cs typeface="Arial Rounded"/>
                <a:sym typeface="Arial Rounded"/>
              </a:endParaRPr>
            </a:p>
          </p:txBody>
        </p:sp>
      </p:grpSp>
      <p:grpSp>
        <p:nvGrpSpPr>
          <p:cNvPr id="167" name="Google Shape;167;p6"/>
          <p:cNvGrpSpPr/>
          <p:nvPr/>
        </p:nvGrpSpPr>
        <p:grpSpPr>
          <a:xfrm rot="1462782">
            <a:off x="6777018" y="1369652"/>
            <a:ext cx="1774633" cy="1081255"/>
            <a:chOff x="1926946" y="2028768"/>
            <a:chExt cx="1774633" cy="1081255"/>
          </a:xfrm>
        </p:grpSpPr>
        <p:pic>
          <p:nvPicPr>
            <p:cNvPr id="168" name="Google Shape;168;p6"/>
            <p:cNvPicPr preferRelativeResize="0"/>
            <p:nvPr/>
          </p:nvPicPr>
          <p:blipFill rotWithShape="1">
            <a:blip r:embed="rId6">
              <a:alphaModFix/>
            </a:blip>
            <a:srcRect b="39248" l="19724" r="27542" t="28738"/>
            <a:stretch/>
          </p:blipFill>
          <p:spPr>
            <a:xfrm>
              <a:off x="1926946" y="2028768"/>
              <a:ext cx="1774633" cy="1081255"/>
            </a:xfrm>
            <a:prstGeom prst="rect">
              <a:avLst/>
            </a:prstGeom>
            <a:noFill/>
            <a:ln>
              <a:noFill/>
            </a:ln>
          </p:spPr>
        </p:pic>
        <p:sp>
          <p:nvSpPr>
            <p:cNvPr id="169" name="Google Shape;169;p6"/>
            <p:cNvSpPr txBox="1"/>
            <p:nvPr/>
          </p:nvSpPr>
          <p:spPr>
            <a:xfrm>
              <a:off x="2465114" y="2277009"/>
              <a:ext cx="756554" cy="58477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3200" u="none" cap="none" strike="noStrike">
                  <a:solidFill>
                    <a:srgbClr val="002060"/>
                  </a:solidFill>
                  <a:latin typeface="Arial Rounded"/>
                  <a:ea typeface="Arial Rounded"/>
                  <a:cs typeface="Arial Rounded"/>
                  <a:sym typeface="Arial Rounded"/>
                </a:rPr>
                <a:t>đặt</a:t>
              </a:r>
              <a:endParaRPr b="1" i="0" sz="3200" u="none" cap="none" strike="noStrike">
                <a:solidFill>
                  <a:srgbClr val="002060"/>
                </a:solidFill>
                <a:latin typeface="Arial Rounded"/>
                <a:ea typeface="Arial Rounded"/>
                <a:cs typeface="Arial Rounded"/>
                <a:sym typeface="Arial Rounded"/>
              </a:endParaRPr>
            </a:p>
          </p:txBody>
        </p:sp>
      </p:grpSp>
      <p:grpSp>
        <p:nvGrpSpPr>
          <p:cNvPr id="170" name="Google Shape;170;p6"/>
          <p:cNvGrpSpPr/>
          <p:nvPr/>
        </p:nvGrpSpPr>
        <p:grpSpPr>
          <a:xfrm rot="1569221">
            <a:off x="1643976" y="2030451"/>
            <a:ext cx="2438400" cy="1270535"/>
            <a:chOff x="4876800" y="2021305"/>
            <a:chExt cx="2438400" cy="1270535"/>
          </a:xfrm>
        </p:grpSpPr>
        <p:pic>
          <p:nvPicPr>
            <p:cNvPr id="171" name="Google Shape;171;p6"/>
            <p:cNvPicPr preferRelativeResize="0"/>
            <p:nvPr/>
          </p:nvPicPr>
          <p:blipFill rotWithShape="1">
            <a:blip r:embed="rId7">
              <a:alphaModFix/>
            </a:blip>
            <a:srcRect b="23777" l="0" r="0" t="24118"/>
            <a:stretch/>
          </p:blipFill>
          <p:spPr>
            <a:xfrm>
              <a:off x="4876800" y="2021305"/>
              <a:ext cx="2438400" cy="1270535"/>
            </a:xfrm>
            <a:prstGeom prst="rect">
              <a:avLst/>
            </a:prstGeom>
            <a:noFill/>
            <a:ln>
              <a:noFill/>
            </a:ln>
          </p:spPr>
        </p:pic>
        <p:sp>
          <p:nvSpPr>
            <p:cNvPr id="172" name="Google Shape;172;p6"/>
            <p:cNvSpPr txBox="1"/>
            <p:nvPr/>
          </p:nvSpPr>
          <p:spPr>
            <a:xfrm>
              <a:off x="5641438" y="2277009"/>
              <a:ext cx="909123" cy="58477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0" lang="en-US" sz="3200" u="none" cap="none" strike="noStrike">
                  <a:solidFill>
                    <a:schemeClr val="lt1"/>
                  </a:solidFill>
                  <a:latin typeface="Arial Rounded"/>
                  <a:ea typeface="Arial Rounded"/>
                  <a:cs typeface="Arial Rounded"/>
                  <a:sym typeface="Arial Rounded"/>
                </a:rPr>
                <a:t>gọi</a:t>
              </a:r>
              <a:endParaRPr b="1" i="0" sz="3200" u="none" cap="none" strike="noStrike">
                <a:solidFill>
                  <a:schemeClr val="lt1"/>
                </a:solidFill>
                <a:latin typeface="Arial Rounded"/>
                <a:ea typeface="Arial Rounded"/>
                <a:cs typeface="Arial Rounded"/>
                <a:sym typeface="Arial Rounded"/>
              </a:endParaRPr>
            </a:p>
          </p:txBody>
        </p:sp>
      </p:grpSp>
      <p:grpSp>
        <p:nvGrpSpPr>
          <p:cNvPr id="173" name="Google Shape;173;p6"/>
          <p:cNvGrpSpPr/>
          <p:nvPr/>
        </p:nvGrpSpPr>
        <p:grpSpPr>
          <a:xfrm rot="1945887">
            <a:off x="3472128" y="3849338"/>
            <a:ext cx="1774633" cy="1081255"/>
            <a:chOff x="2814263" y="3214813"/>
            <a:chExt cx="1774633" cy="1081255"/>
          </a:xfrm>
        </p:grpSpPr>
        <p:pic>
          <p:nvPicPr>
            <p:cNvPr id="174" name="Google Shape;174;p6"/>
            <p:cNvPicPr preferRelativeResize="0"/>
            <p:nvPr/>
          </p:nvPicPr>
          <p:blipFill rotWithShape="1">
            <a:blip r:embed="rId6">
              <a:alphaModFix/>
            </a:blip>
            <a:srcRect b="39248" l="19724" r="27542" t="28738"/>
            <a:stretch/>
          </p:blipFill>
          <p:spPr>
            <a:xfrm>
              <a:off x="2814263" y="3214813"/>
              <a:ext cx="1774633" cy="1081255"/>
            </a:xfrm>
            <a:prstGeom prst="rect">
              <a:avLst/>
            </a:prstGeom>
            <a:noFill/>
            <a:ln>
              <a:noFill/>
            </a:ln>
          </p:spPr>
        </p:pic>
        <p:sp>
          <p:nvSpPr>
            <p:cNvPr id="175" name="Google Shape;175;p6"/>
            <p:cNvSpPr txBox="1"/>
            <p:nvPr/>
          </p:nvSpPr>
          <p:spPr>
            <a:xfrm>
              <a:off x="3362266" y="3463052"/>
              <a:ext cx="746310" cy="58477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3200" u="none" cap="none" strike="noStrike">
                  <a:solidFill>
                    <a:srgbClr val="002060"/>
                  </a:solidFill>
                  <a:latin typeface="Arial Rounded"/>
                  <a:ea typeface="Arial Rounded"/>
                  <a:cs typeface="Arial Rounded"/>
                  <a:sym typeface="Arial Rounded"/>
                </a:rPr>
                <a:t>bẻ</a:t>
              </a:r>
              <a:endParaRPr b="1" i="0" sz="3200" u="none" cap="none" strike="noStrike">
                <a:solidFill>
                  <a:srgbClr val="002060"/>
                </a:solidFill>
                <a:latin typeface="Arial Rounded"/>
                <a:ea typeface="Arial Rounded"/>
                <a:cs typeface="Arial Rounded"/>
                <a:sym typeface="Arial Rounded"/>
              </a:endParaRPr>
            </a:p>
          </p:txBody>
        </p:sp>
      </p:grpSp>
      <p:grpSp>
        <p:nvGrpSpPr>
          <p:cNvPr id="176" name="Google Shape;176;p6"/>
          <p:cNvGrpSpPr/>
          <p:nvPr/>
        </p:nvGrpSpPr>
        <p:grpSpPr>
          <a:xfrm rot="806173">
            <a:off x="6571372" y="4168208"/>
            <a:ext cx="1774633" cy="1081255"/>
            <a:chOff x="4790412" y="4007801"/>
            <a:chExt cx="1774633" cy="1081255"/>
          </a:xfrm>
        </p:grpSpPr>
        <p:pic>
          <p:nvPicPr>
            <p:cNvPr id="177" name="Google Shape;177;p6"/>
            <p:cNvPicPr preferRelativeResize="0"/>
            <p:nvPr/>
          </p:nvPicPr>
          <p:blipFill rotWithShape="1">
            <a:blip r:embed="rId6">
              <a:alphaModFix/>
            </a:blip>
            <a:srcRect b="39248" l="19724" r="27542" t="28738"/>
            <a:stretch/>
          </p:blipFill>
          <p:spPr>
            <a:xfrm>
              <a:off x="4790412" y="4007801"/>
              <a:ext cx="1774633" cy="1081255"/>
            </a:xfrm>
            <a:prstGeom prst="rect">
              <a:avLst/>
            </a:prstGeom>
            <a:noFill/>
            <a:ln>
              <a:noFill/>
            </a:ln>
          </p:spPr>
        </p:pic>
        <p:sp>
          <p:nvSpPr>
            <p:cNvPr id="178" name="Google Shape;178;p6"/>
            <p:cNvSpPr txBox="1"/>
            <p:nvPr/>
          </p:nvSpPr>
          <p:spPr>
            <a:xfrm>
              <a:off x="5365439" y="4256040"/>
              <a:ext cx="730560" cy="58477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3200" u="none" cap="none" strike="noStrike">
                  <a:solidFill>
                    <a:srgbClr val="002060"/>
                  </a:solidFill>
                  <a:latin typeface="Arial Rounded"/>
                  <a:ea typeface="Arial Rounded"/>
                  <a:cs typeface="Arial Rounded"/>
                  <a:sym typeface="Arial Rounded"/>
                </a:rPr>
                <a:t>túi</a:t>
              </a:r>
              <a:endParaRPr b="1" i="0" sz="3200" u="none" cap="none" strike="noStrike">
                <a:solidFill>
                  <a:srgbClr val="002060"/>
                </a:solidFill>
                <a:latin typeface="Arial Rounded"/>
                <a:ea typeface="Arial Rounded"/>
                <a:cs typeface="Arial Rounded"/>
                <a:sym typeface="Arial Rounded"/>
              </a:endParaRPr>
            </a:p>
          </p:txBody>
        </p:sp>
      </p:grpSp>
      <p:grpSp>
        <p:nvGrpSpPr>
          <p:cNvPr id="179" name="Google Shape;179;p6"/>
          <p:cNvGrpSpPr/>
          <p:nvPr/>
        </p:nvGrpSpPr>
        <p:grpSpPr>
          <a:xfrm rot="-1170394">
            <a:off x="4377000" y="1395520"/>
            <a:ext cx="1774633" cy="1081255"/>
            <a:chOff x="6787975" y="3429000"/>
            <a:chExt cx="1774633" cy="1081255"/>
          </a:xfrm>
        </p:grpSpPr>
        <p:pic>
          <p:nvPicPr>
            <p:cNvPr id="180" name="Google Shape;180;p6"/>
            <p:cNvPicPr preferRelativeResize="0"/>
            <p:nvPr/>
          </p:nvPicPr>
          <p:blipFill rotWithShape="1">
            <a:blip r:embed="rId6">
              <a:alphaModFix/>
            </a:blip>
            <a:srcRect b="39248" l="19724" r="27542" t="28738"/>
            <a:stretch/>
          </p:blipFill>
          <p:spPr>
            <a:xfrm>
              <a:off x="6787975" y="3429000"/>
              <a:ext cx="1774633" cy="1081255"/>
            </a:xfrm>
            <a:prstGeom prst="rect">
              <a:avLst/>
            </a:prstGeom>
            <a:noFill/>
            <a:ln>
              <a:noFill/>
            </a:ln>
          </p:spPr>
        </p:pic>
        <p:sp>
          <p:nvSpPr>
            <p:cNvPr id="181" name="Google Shape;181;p6"/>
            <p:cNvSpPr txBox="1"/>
            <p:nvPr/>
          </p:nvSpPr>
          <p:spPr>
            <a:xfrm>
              <a:off x="7315200" y="3677239"/>
              <a:ext cx="875112" cy="58477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3200" u="none" cap="none" strike="noStrike">
                  <a:solidFill>
                    <a:srgbClr val="002060"/>
                  </a:solidFill>
                  <a:latin typeface="Arial Rounded"/>
                  <a:ea typeface="Arial Rounded"/>
                  <a:cs typeface="Arial Rounded"/>
                  <a:sym typeface="Arial Rounded"/>
                </a:rPr>
                <a:t>nhà</a:t>
              </a:r>
              <a:endParaRPr b="1" i="0" sz="3200" u="none" cap="none" strike="noStrike">
                <a:solidFill>
                  <a:srgbClr val="002060"/>
                </a:solidFill>
                <a:latin typeface="Arial Rounded"/>
                <a:ea typeface="Arial Rounded"/>
                <a:cs typeface="Arial Rounded"/>
                <a:sym typeface="Arial Rounded"/>
              </a:endParaRPr>
            </a:p>
          </p:txBody>
        </p:sp>
      </p:grpSp>
      <p:grpSp>
        <p:nvGrpSpPr>
          <p:cNvPr id="182" name="Google Shape;182;p6"/>
          <p:cNvGrpSpPr/>
          <p:nvPr/>
        </p:nvGrpSpPr>
        <p:grpSpPr>
          <a:xfrm rot="998147">
            <a:off x="8695026" y="2415013"/>
            <a:ext cx="2438400" cy="1270535"/>
            <a:chOff x="4876800" y="2021305"/>
            <a:chExt cx="2438400" cy="1270535"/>
          </a:xfrm>
        </p:grpSpPr>
        <p:pic>
          <p:nvPicPr>
            <p:cNvPr id="183" name="Google Shape;183;p6"/>
            <p:cNvPicPr preferRelativeResize="0"/>
            <p:nvPr/>
          </p:nvPicPr>
          <p:blipFill rotWithShape="1">
            <a:blip r:embed="rId7">
              <a:alphaModFix/>
            </a:blip>
            <a:srcRect b="23777" l="0" r="0" t="24118"/>
            <a:stretch/>
          </p:blipFill>
          <p:spPr>
            <a:xfrm>
              <a:off x="4876800" y="2021305"/>
              <a:ext cx="2438400" cy="1270535"/>
            </a:xfrm>
            <a:prstGeom prst="rect">
              <a:avLst/>
            </a:prstGeom>
            <a:noFill/>
            <a:ln>
              <a:noFill/>
            </a:ln>
          </p:spPr>
        </p:pic>
        <p:sp>
          <p:nvSpPr>
            <p:cNvPr id="184" name="Google Shape;184;p6"/>
            <p:cNvSpPr txBox="1"/>
            <p:nvPr/>
          </p:nvSpPr>
          <p:spPr>
            <a:xfrm>
              <a:off x="5737926" y="2262688"/>
              <a:ext cx="909123" cy="58477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0" lang="en-US" sz="3200" u="none" cap="none" strike="noStrike">
                  <a:solidFill>
                    <a:schemeClr val="lt1"/>
                  </a:solidFill>
                  <a:latin typeface="Arial Rounded"/>
                  <a:ea typeface="Arial Rounded"/>
                  <a:cs typeface="Arial Rounded"/>
                  <a:sym typeface="Arial Rounded"/>
                </a:rPr>
                <a:t>nói</a:t>
              </a:r>
              <a:endParaRPr b="1" i="0" sz="3200" u="none" cap="none" strike="noStrike">
                <a:solidFill>
                  <a:schemeClr val="lt1"/>
                </a:solidFill>
                <a:latin typeface="Arial Rounded"/>
                <a:ea typeface="Arial Rounded"/>
                <a:cs typeface="Arial Rounded"/>
                <a:sym typeface="Arial Rounded"/>
              </a:endParaRPr>
            </a:p>
          </p:txBody>
        </p:sp>
      </p:grpSp>
      <p:grpSp>
        <p:nvGrpSpPr>
          <p:cNvPr id="185" name="Google Shape;185;p6"/>
          <p:cNvGrpSpPr/>
          <p:nvPr/>
        </p:nvGrpSpPr>
        <p:grpSpPr>
          <a:xfrm>
            <a:off x="4973239" y="2657497"/>
            <a:ext cx="2438400" cy="1270535"/>
            <a:chOff x="4876800" y="2021305"/>
            <a:chExt cx="2438400" cy="1270535"/>
          </a:xfrm>
        </p:grpSpPr>
        <p:pic>
          <p:nvPicPr>
            <p:cNvPr id="186" name="Google Shape;186;p6"/>
            <p:cNvPicPr preferRelativeResize="0"/>
            <p:nvPr/>
          </p:nvPicPr>
          <p:blipFill rotWithShape="1">
            <a:blip r:embed="rId7">
              <a:alphaModFix/>
            </a:blip>
            <a:srcRect b="23777" l="0" r="0" t="24118"/>
            <a:stretch/>
          </p:blipFill>
          <p:spPr>
            <a:xfrm>
              <a:off x="4876800" y="2021305"/>
              <a:ext cx="2438400" cy="1270535"/>
            </a:xfrm>
            <a:prstGeom prst="rect">
              <a:avLst/>
            </a:prstGeom>
            <a:noFill/>
            <a:ln>
              <a:noFill/>
            </a:ln>
          </p:spPr>
        </p:pic>
        <p:sp>
          <p:nvSpPr>
            <p:cNvPr id="187" name="Google Shape;187;p6"/>
            <p:cNvSpPr txBox="1"/>
            <p:nvPr/>
          </p:nvSpPr>
          <p:spPr>
            <a:xfrm>
              <a:off x="5641438" y="2053319"/>
              <a:ext cx="909123" cy="107721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3200" u="none" cap="none" strike="noStrike">
                  <a:solidFill>
                    <a:schemeClr val="lt1"/>
                  </a:solidFill>
                  <a:latin typeface="Arial Rounded"/>
                  <a:ea typeface="Arial Rounded"/>
                  <a:cs typeface="Arial Rounded"/>
                  <a:sym typeface="Arial Rounded"/>
                </a:rPr>
                <a:t>bó đũa</a:t>
              </a:r>
              <a:endParaRPr b="1" i="0" sz="3200" u="none" cap="none" strike="noStrike">
                <a:solidFill>
                  <a:schemeClr val="lt1"/>
                </a:solidFill>
                <a:latin typeface="Arial Rounded"/>
                <a:ea typeface="Arial Rounded"/>
                <a:cs typeface="Arial Rounded"/>
                <a:sym typeface="Arial Rounded"/>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grpSp>
        <p:nvGrpSpPr>
          <p:cNvPr id="192" name="Google Shape;192;p7"/>
          <p:cNvGrpSpPr/>
          <p:nvPr/>
        </p:nvGrpSpPr>
        <p:grpSpPr>
          <a:xfrm>
            <a:off x="1246042" y="252996"/>
            <a:ext cx="3081129" cy="2702205"/>
            <a:chOff x="654292" y="3939257"/>
            <a:chExt cx="3081129" cy="2702205"/>
          </a:xfrm>
        </p:grpSpPr>
        <p:grpSp>
          <p:nvGrpSpPr>
            <p:cNvPr id="193" name="Google Shape;193;p7"/>
            <p:cNvGrpSpPr/>
            <p:nvPr/>
          </p:nvGrpSpPr>
          <p:grpSpPr>
            <a:xfrm>
              <a:off x="654292" y="3939257"/>
              <a:ext cx="3081129" cy="2702205"/>
              <a:chOff x="7537299" y="2003897"/>
              <a:chExt cx="5069748" cy="4854103"/>
            </a:xfrm>
          </p:grpSpPr>
          <p:pic>
            <p:nvPicPr>
              <p:cNvPr id="194" name="Google Shape;194;p7"/>
              <p:cNvPicPr preferRelativeResize="0"/>
              <p:nvPr/>
            </p:nvPicPr>
            <p:blipFill rotWithShape="1">
              <a:blip r:embed="rId3">
                <a:alphaModFix/>
              </a:blip>
              <a:srcRect b="14209" l="15477" r="10598" t="15010"/>
              <a:stretch/>
            </p:blipFill>
            <p:spPr>
              <a:xfrm>
                <a:off x="7537299" y="2003897"/>
                <a:ext cx="5069748" cy="4854103"/>
              </a:xfrm>
              <a:prstGeom prst="rect">
                <a:avLst/>
              </a:prstGeom>
              <a:noFill/>
              <a:ln>
                <a:noFill/>
              </a:ln>
            </p:spPr>
          </p:pic>
          <p:pic>
            <p:nvPicPr>
              <p:cNvPr id="195" name="Google Shape;195;p7"/>
              <p:cNvPicPr preferRelativeResize="0"/>
              <p:nvPr/>
            </p:nvPicPr>
            <p:blipFill rotWithShape="1">
              <a:blip r:embed="rId4">
                <a:alphaModFix/>
              </a:blip>
              <a:srcRect b="14232" l="35116" r="31597" t="52859"/>
              <a:stretch/>
            </p:blipFill>
            <p:spPr>
              <a:xfrm>
                <a:off x="7791298" y="3098183"/>
                <a:ext cx="2568103" cy="2256817"/>
              </a:xfrm>
              <a:prstGeom prst="rect">
                <a:avLst/>
              </a:prstGeom>
              <a:noFill/>
              <a:ln>
                <a:noFill/>
              </a:ln>
            </p:spPr>
          </p:pic>
        </p:grpSp>
        <p:sp>
          <p:nvSpPr>
            <p:cNvPr id="196" name="Google Shape;196;p7"/>
            <p:cNvSpPr txBox="1"/>
            <p:nvPr/>
          </p:nvSpPr>
          <p:spPr>
            <a:xfrm>
              <a:off x="1328662" y="5443984"/>
              <a:ext cx="1560759" cy="107721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3200" u="none" cap="none" strike="noStrike">
                  <a:solidFill>
                    <a:srgbClr val="002060"/>
                  </a:solidFill>
                  <a:latin typeface="Arial Rounded"/>
                  <a:ea typeface="Arial Rounded"/>
                  <a:cs typeface="Arial Rounded"/>
                  <a:sym typeface="Arial Rounded"/>
                </a:rPr>
                <a:t>Từ chỉ sự  vật</a:t>
              </a:r>
              <a:endParaRPr b="1" i="0" sz="3200" u="none" cap="none" strike="noStrike">
                <a:solidFill>
                  <a:srgbClr val="002060"/>
                </a:solidFill>
                <a:latin typeface="Arial Rounded"/>
                <a:ea typeface="Arial Rounded"/>
                <a:cs typeface="Arial Rounded"/>
                <a:sym typeface="Arial Rounded"/>
              </a:endParaRPr>
            </a:p>
          </p:txBody>
        </p:sp>
      </p:grpSp>
      <p:grpSp>
        <p:nvGrpSpPr>
          <p:cNvPr id="197" name="Google Shape;197;p7"/>
          <p:cNvGrpSpPr/>
          <p:nvPr/>
        </p:nvGrpSpPr>
        <p:grpSpPr>
          <a:xfrm>
            <a:off x="1351546" y="3462926"/>
            <a:ext cx="3081129" cy="2785902"/>
            <a:chOff x="8741924" y="3855560"/>
            <a:chExt cx="3081129" cy="2785902"/>
          </a:xfrm>
        </p:grpSpPr>
        <p:grpSp>
          <p:nvGrpSpPr>
            <p:cNvPr id="198" name="Google Shape;198;p7"/>
            <p:cNvGrpSpPr/>
            <p:nvPr/>
          </p:nvGrpSpPr>
          <p:grpSpPr>
            <a:xfrm>
              <a:off x="8741924" y="3855560"/>
              <a:ext cx="3081129" cy="2785902"/>
              <a:chOff x="-544749" y="2003897"/>
              <a:chExt cx="5069748" cy="4854103"/>
            </a:xfrm>
          </p:grpSpPr>
          <p:pic>
            <p:nvPicPr>
              <p:cNvPr id="199" name="Google Shape;199;p7"/>
              <p:cNvPicPr preferRelativeResize="0"/>
              <p:nvPr/>
            </p:nvPicPr>
            <p:blipFill rotWithShape="1">
              <a:blip r:embed="rId5">
                <a:alphaModFix/>
              </a:blip>
              <a:srcRect b="14209" l="15334" r="10741" t="15010"/>
              <a:stretch/>
            </p:blipFill>
            <p:spPr>
              <a:xfrm>
                <a:off x="-544749" y="2003897"/>
                <a:ext cx="5069748" cy="4854103"/>
              </a:xfrm>
              <a:prstGeom prst="rect">
                <a:avLst/>
              </a:prstGeom>
              <a:noFill/>
              <a:ln>
                <a:noFill/>
              </a:ln>
            </p:spPr>
          </p:pic>
          <p:pic>
            <p:nvPicPr>
              <p:cNvPr id="200" name="Google Shape;200;p7"/>
              <p:cNvPicPr preferRelativeResize="0"/>
              <p:nvPr/>
            </p:nvPicPr>
            <p:blipFill rotWithShape="1">
              <a:blip r:embed="rId4">
                <a:alphaModFix/>
              </a:blip>
              <a:srcRect b="14232" l="35116" r="31597" t="52859"/>
              <a:stretch/>
            </p:blipFill>
            <p:spPr>
              <a:xfrm>
                <a:off x="-271476" y="3033543"/>
                <a:ext cx="2568103" cy="2256817"/>
              </a:xfrm>
              <a:prstGeom prst="rect">
                <a:avLst/>
              </a:prstGeom>
              <a:noFill/>
              <a:ln>
                <a:noFill/>
              </a:ln>
            </p:spPr>
          </p:pic>
        </p:grpSp>
        <p:sp>
          <p:nvSpPr>
            <p:cNvPr id="201" name="Google Shape;201;p7"/>
            <p:cNvSpPr txBox="1"/>
            <p:nvPr/>
          </p:nvSpPr>
          <p:spPr>
            <a:xfrm>
              <a:off x="9300711" y="5461951"/>
              <a:ext cx="1963553" cy="107721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3200" u="none" cap="none" strike="noStrike">
                  <a:solidFill>
                    <a:srgbClr val="002060"/>
                  </a:solidFill>
                  <a:latin typeface="Arial Rounded"/>
                  <a:ea typeface="Arial Rounded"/>
                  <a:cs typeface="Arial Rounded"/>
                  <a:sym typeface="Arial Rounded"/>
                </a:rPr>
                <a:t>Từ chỉ hoạt động</a:t>
              </a:r>
              <a:endParaRPr b="1" i="0" sz="3200" u="none" cap="none" strike="noStrike">
                <a:solidFill>
                  <a:srgbClr val="002060"/>
                </a:solidFill>
                <a:latin typeface="Arial Rounded"/>
                <a:ea typeface="Arial Rounded"/>
                <a:cs typeface="Arial Rounded"/>
                <a:sym typeface="Arial Rounded"/>
              </a:endParaRPr>
            </a:p>
          </p:txBody>
        </p:sp>
      </p:grpSp>
      <p:grpSp>
        <p:nvGrpSpPr>
          <p:cNvPr id="202" name="Google Shape;202;p7"/>
          <p:cNvGrpSpPr/>
          <p:nvPr/>
        </p:nvGrpSpPr>
        <p:grpSpPr>
          <a:xfrm>
            <a:off x="7547058" y="3895371"/>
            <a:ext cx="1774633" cy="1081255"/>
            <a:chOff x="1926946" y="2028768"/>
            <a:chExt cx="1774633" cy="1081255"/>
          </a:xfrm>
        </p:grpSpPr>
        <p:pic>
          <p:nvPicPr>
            <p:cNvPr id="203" name="Google Shape;203;p7"/>
            <p:cNvPicPr preferRelativeResize="0"/>
            <p:nvPr/>
          </p:nvPicPr>
          <p:blipFill rotWithShape="1">
            <a:blip r:embed="rId6">
              <a:alphaModFix/>
            </a:blip>
            <a:srcRect b="39248" l="19724" r="27542" t="28738"/>
            <a:stretch/>
          </p:blipFill>
          <p:spPr>
            <a:xfrm>
              <a:off x="1926946" y="2028768"/>
              <a:ext cx="1774633" cy="1081255"/>
            </a:xfrm>
            <a:prstGeom prst="rect">
              <a:avLst/>
            </a:prstGeom>
            <a:noFill/>
            <a:ln>
              <a:noFill/>
            </a:ln>
          </p:spPr>
        </p:pic>
        <p:sp>
          <p:nvSpPr>
            <p:cNvPr id="204" name="Google Shape;204;p7"/>
            <p:cNvSpPr txBox="1"/>
            <p:nvPr/>
          </p:nvSpPr>
          <p:spPr>
            <a:xfrm>
              <a:off x="2465114" y="2277009"/>
              <a:ext cx="756554" cy="58477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3200" u="none" cap="none" strike="noStrike">
                  <a:solidFill>
                    <a:srgbClr val="002060"/>
                  </a:solidFill>
                  <a:latin typeface="Arial Rounded"/>
                  <a:ea typeface="Arial Rounded"/>
                  <a:cs typeface="Arial Rounded"/>
                  <a:sym typeface="Arial Rounded"/>
                </a:rPr>
                <a:t>đặt</a:t>
              </a:r>
              <a:endParaRPr b="1" i="0" sz="3200" u="none" cap="none" strike="noStrike">
                <a:solidFill>
                  <a:srgbClr val="002060"/>
                </a:solidFill>
                <a:latin typeface="Arial Rounded"/>
                <a:ea typeface="Arial Rounded"/>
                <a:cs typeface="Arial Rounded"/>
                <a:sym typeface="Arial Rounded"/>
              </a:endParaRPr>
            </a:p>
          </p:txBody>
        </p:sp>
      </p:grpSp>
      <p:grpSp>
        <p:nvGrpSpPr>
          <p:cNvPr id="205" name="Google Shape;205;p7"/>
          <p:cNvGrpSpPr/>
          <p:nvPr/>
        </p:nvGrpSpPr>
        <p:grpSpPr>
          <a:xfrm flipH="1" rot="-523772">
            <a:off x="5450066" y="5038784"/>
            <a:ext cx="2218166" cy="1240956"/>
            <a:chOff x="4768405" y="2056083"/>
            <a:chExt cx="2016366" cy="1050633"/>
          </a:xfrm>
        </p:grpSpPr>
        <p:pic>
          <p:nvPicPr>
            <p:cNvPr id="206" name="Google Shape;206;p7"/>
            <p:cNvPicPr preferRelativeResize="0"/>
            <p:nvPr/>
          </p:nvPicPr>
          <p:blipFill rotWithShape="1">
            <a:blip r:embed="rId7">
              <a:alphaModFix/>
            </a:blip>
            <a:srcRect b="23777" l="0" r="0" t="24118"/>
            <a:stretch/>
          </p:blipFill>
          <p:spPr>
            <a:xfrm>
              <a:off x="4768405" y="2056083"/>
              <a:ext cx="2016366" cy="1050633"/>
            </a:xfrm>
            <a:prstGeom prst="rect">
              <a:avLst/>
            </a:prstGeom>
            <a:noFill/>
            <a:ln>
              <a:noFill/>
            </a:ln>
          </p:spPr>
        </p:pic>
        <p:sp>
          <p:nvSpPr>
            <p:cNvPr id="207" name="Google Shape;207;p7"/>
            <p:cNvSpPr txBox="1"/>
            <p:nvPr/>
          </p:nvSpPr>
          <p:spPr>
            <a:xfrm rot="-523772">
              <a:off x="5156189" y="2257020"/>
              <a:ext cx="909123" cy="58477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0" lang="en-US" sz="3200" u="none" cap="none" strike="noStrike">
                  <a:solidFill>
                    <a:schemeClr val="lt1"/>
                  </a:solidFill>
                  <a:latin typeface="Arial Rounded"/>
                  <a:ea typeface="Arial Rounded"/>
                  <a:cs typeface="Arial Rounded"/>
                  <a:sym typeface="Arial Rounded"/>
                </a:rPr>
                <a:t>gọi</a:t>
              </a:r>
              <a:endParaRPr b="1" i="0" sz="3200" u="none" cap="none" strike="noStrike">
                <a:solidFill>
                  <a:schemeClr val="lt1"/>
                </a:solidFill>
                <a:latin typeface="Arial Rounded"/>
                <a:ea typeface="Arial Rounded"/>
                <a:cs typeface="Arial Rounded"/>
                <a:sym typeface="Arial Rounded"/>
              </a:endParaRPr>
            </a:p>
          </p:txBody>
        </p:sp>
      </p:grpSp>
      <p:grpSp>
        <p:nvGrpSpPr>
          <p:cNvPr id="208" name="Google Shape;208;p7"/>
          <p:cNvGrpSpPr/>
          <p:nvPr/>
        </p:nvGrpSpPr>
        <p:grpSpPr>
          <a:xfrm>
            <a:off x="5090235" y="3872776"/>
            <a:ext cx="1774633" cy="1081255"/>
            <a:chOff x="2814263" y="3214813"/>
            <a:chExt cx="1774633" cy="1081255"/>
          </a:xfrm>
        </p:grpSpPr>
        <p:pic>
          <p:nvPicPr>
            <p:cNvPr id="209" name="Google Shape;209;p7"/>
            <p:cNvPicPr preferRelativeResize="0"/>
            <p:nvPr/>
          </p:nvPicPr>
          <p:blipFill rotWithShape="1">
            <a:blip r:embed="rId6">
              <a:alphaModFix/>
            </a:blip>
            <a:srcRect b="39248" l="19724" r="27542" t="28738"/>
            <a:stretch/>
          </p:blipFill>
          <p:spPr>
            <a:xfrm>
              <a:off x="2814263" y="3214813"/>
              <a:ext cx="1774633" cy="1081255"/>
            </a:xfrm>
            <a:prstGeom prst="rect">
              <a:avLst/>
            </a:prstGeom>
            <a:noFill/>
            <a:ln>
              <a:noFill/>
            </a:ln>
          </p:spPr>
        </p:pic>
        <p:sp>
          <p:nvSpPr>
            <p:cNvPr id="210" name="Google Shape;210;p7"/>
            <p:cNvSpPr txBox="1"/>
            <p:nvPr/>
          </p:nvSpPr>
          <p:spPr>
            <a:xfrm>
              <a:off x="3362266" y="3463052"/>
              <a:ext cx="746310" cy="58477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3200" u="none" cap="none" strike="noStrike">
                  <a:solidFill>
                    <a:srgbClr val="002060"/>
                  </a:solidFill>
                  <a:latin typeface="Arial Rounded"/>
                  <a:ea typeface="Arial Rounded"/>
                  <a:cs typeface="Arial Rounded"/>
                  <a:sym typeface="Arial Rounded"/>
                </a:rPr>
                <a:t>bẻ</a:t>
              </a:r>
              <a:endParaRPr b="1" i="0" sz="3200" u="none" cap="none" strike="noStrike">
                <a:solidFill>
                  <a:srgbClr val="002060"/>
                </a:solidFill>
                <a:latin typeface="Arial Rounded"/>
                <a:ea typeface="Arial Rounded"/>
                <a:cs typeface="Arial Rounded"/>
                <a:sym typeface="Arial Rounded"/>
              </a:endParaRPr>
            </a:p>
          </p:txBody>
        </p:sp>
      </p:grpSp>
      <p:grpSp>
        <p:nvGrpSpPr>
          <p:cNvPr id="211" name="Google Shape;211;p7"/>
          <p:cNvGrpSpPr/>
          <p:nvPr/>
        </p:nvGrpSpPr>
        <p:grpSpPr>
          <a:xfrm>
            <a:off x="4393473" y="1137768"/>
            <a:ext cx="1774633" cy="1081255"/>
            <a:chOff x="4790412" y="4007801"/>
            <a:chExt cx="1774633" cy="1081255"/>
          </a:xfrm>
        </p:grpSpPr>
        <p:pic>
          <p:nvPicPr>
            <p:cNvPr id="212" name="Google Shape;212;p7"/>
            <p:cNvPicPr preferRelativeResize="0"/>
            <p:nvPr/>
          </p:nvPicPr>
          <p:blipFill rotWithShape="1">
            <a:blip r:embed="rId6">
              <a:alphaModFix/>
            </a:blip>
            <a:srcRect b="39248" l="19724" r="27542" t="28738"/>
            <a:stretch/>
          </p:blipFill>
          <p:spPr>
            <a:xfrm>
              <a:off x="4790412" y="4007801"/>
              <a:ext cx="1774633" cy="1081255"/>
            </a:xfrm>
            <a:prstGeom prst="rect">
              <a:avLst/>
            </a:prstGeom>
            <a:noFill/>
            <a:ln>
              <a:noFill/>
            </a:ln>
          </p:spPr>
        </p:pic>
        <p:sp>
          <p:nvSpPr>
            <p:cNvPr id="213" name="Google Shape;213;p7"/>
            <p:cNvSpPr txBox="1"/>
            <p:nvPr/>
          </p:nvSpPr>
          <p:spPr>
            <a:xfrm>
              <a:off x="5365439" y="4256040"/>
              <a:ext cx="730560" cy="58477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3200" u="none" cap="none" strike="noStrike">
                  <a:solidFill>
                    <a:srgbClr val="002060"/>
                  </a:solidFill>
                  <a:latin typeface="Arial Rounded"/>
                  <a:ea typeface="Arial Rounded"/>
                  <a:cs typeface="Arial Rounded"/>
                  <a:sym typeface="Arial Rounded"/>
                </a:rPr>
                <a:t>túi</a:t>
              </a:r>
              <a:endParaRPr b="1" i="0" sz="3200" u="none" cap="none" strike="noStrike">
                <a:solidFill>
                  <a:srgbClr val="002060"/>
                </a:solidFill>
                <a:latin typeface="Arial Rounded"/>
                <a:ea typeface="Arial Rounded"/>
                <a:cs typeface="Arial Rounded"/>
                <a:sym typeface="Arial Rounded"/>
              </a:endParaRPr>
            </a:p>
          </p:txBody>
        </p:sp>
      </p:grpSp>
      <p:grpSp>
        <p:nvGrpSpPr>
          <p:cNvPr id="214" name="Google Shape;214;p7"/>
          <p:cNvGrpSpPr/>
          <p:nvPr/>
        </p:nvGrpSpPr>
        <p:grpSpPr>
          <a:xfrm>
            <a:off x="6160909" y="1137768"/>
            <a:ext cx="1774633" cy="1081255"/>
            <a:chOff x="6787975" y="3429000"/>
            <a:chExt cx="1774633" cy="1081255"/>
          </a:xfrm>
        </p:grpSpPr>
        <p:pic>
          <p:nvPicPr>
            <p:cNvPr id="215" name="Google Shape;215;p7"/>
            <p:cNvPicPr preferRelativeResize="0"/>
            <p:nvPr/>
          </p:nvPicPr>
          <p:blipFill rotWithShape="1">
            <a:blip r:embed="rId6">
              <a:alphaModFix/>
            </a:blip>
            <a:srcRect b="39248" l="19724" r="27542" t="28738"/>
            <a:stretch/>
          </p:blipFill>
          <p:spPr>
            <a:xfrm>
              <a:off x="6787975" y="3429000"/>
              <a:ext cx="1774633" cy="1081255"/>
            </a:xfrm>
            <a:prstGeom prst="rect">
              <a:avLst/>
            </a:prstGeom>
            <a:noFill/>
            <a:ln>
              <a:noFill/>
            </a:ln>
          </p:spPr>
        </p:pic>
        <p:sp>
          <p:nvSpPr>
            <p:cNvPr id="216" name="Google Shape;216;p7"/>
            <p:cNvSpPr txBox="1"/>
            <p:nvPr/>
          </p:nvSpPr>
          <p:spPr>
            <a:xfrm>
              <a:off x="7315200" y="3677239"/>
              <a:ext cx="875112" cy="58477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3200" u="none" cap="none" strike="noStrike">
                  <a:solidFill>
                    <a:srgbClr val="002060"/>
                  </a:solidFill>
                  <a:latin typeface="Arial Rounded"/>
                  <a:ea typeface="Arial Rounded"/>
                  <a:cs typeface="Arial Rounded"/>
                  <a:sym typeface="Arial Rounded"/>
                </a:rPr>
                <a:t>nhà</a:t>
              </a:r>
              <a:endParaRPr b="1" i="0" sz="3200" u="none" cap="none" strike="noStrike">
                <a:solidFill>
                  <a:srgbClr val="002060"/>
                </a:solidFill>
                <a:latin typeface="Arial Rounded"/>
                <a:ea typeface="Arial Rounded"/>
                <a:cs typeface="Arial Rounded"/>
                <a:sym typeface="Arial Rounded"/>
              </a:endParaRPr>
            </a:p>
          </p:txBody>
        </p:sp>
      </p:grpSp>
      <p:grpSp>
        <p:nvGrpSpPr>
          <p:cNvPr id="217" name="Google Shape;217;p7"/>
          <p:cNvGrpSpPr/>
          <p:nvPr/>
        </p:nvGrpSpPr>
        <p:grpSpPr>
          <a:xfrm rot="317015">
            <a:off x="8348735" y="5023994"/>
            <a:ext cx="2438400" cy="1270535"/>
            <a:chOff x="4876800" y="2021305"/>
            <a:chExt cx="2438400" cy="1270535"/>
          </a:xfrm>
        </p:grpSpPr>
        <p:pic>
          <p:nvPicPr>
            <p:cNvPr id="218" name="Google Shape;218;p7"/>
            <p:cNvPicPr preferRelativeResize="0"/>
            <p:nvPr/>
          </p:nvPicPr>
          <p:blipFill rotWithShape="1">
            <a:blip r:embed="rId8">
              <a:alphaModFix/>
            </a:blip>
            <a:srcRect b="23777" l="0" r="0" t="24118"/>
            <a:stretch/>
          </p:blipFill>
          <p:spPr>
            <a:xfrm>
              <a:off x="4876800" y="2021305"/>
              <a:ext cx="2438400" cy="1270535"/>
            </a:xfrm>
            <a:prstGeom prst="rect">
              <a:avLst/>
            </a:prstGeom>
            <a:noFill/>
            <a:ln>
              <a:noFill/>
            </a:ln>
          </p:spPr>
        </p:pic>
        <p:sp>
          <p:nvSpPr>
            <p:cNvPr id="219" name="Google Shape;219;p7"/>
            <p:cNvSpPr txBox="1"/>
            <p:nvPr/>
          </p:nvSpPr>
          <p:spPr>
            <a:xfrm rot="-317015">
              <a:off x="5693971" y="2359326"/>
              <a:ext cx="909123" cy="58477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0" lang="en-US" sz="3200" u="none" cap="none" strike="noStrike">
                  <a:solidFill>
                    <a:schemeClr val="lt1"/>
                  </a:solidFill>
                  <a:latin typeface="Arial Rounded"/>
                  <a:ea typeface="Arial Rounded"/>
                  <a:cs typeface="Arial Rounded"/>
                  <a:sym typeface="Arial Rounded"/>
                </a:rPr>
                <a:t>nói</a:t>
              </a:r>
              <a:endParaRPr b="1" i="0" sz="3200" u="none" cap="none" strike="noStrike">
                <a:solidFill>
                  <a:schemeClr val="lt1"/>
                </a:solidFill>
                <a:latin typeface="Arial Rounded"/>
                <a:ea typeface="Arial Rounded"/>
                <a:cs typeface="Arial Rounded"/>
                <a:sym typeface="Arial Rounded"/>
              </a:endParaRPr>
            </a:p>
          </p:txBody>
        </p:sp>
      </p:grpSp>
      <p:grpSp>
        <p:nvGrpSpPr>
          <p:cNvPr id="220" name="Google Shape;220;p7"/>
          <p:cNvGrpSpPr/>
          <p:nvPr/>
        </p:nvGrpSpPr>
        <p:grpSpPr>
          <a:xfrm rot="193088">
            <a:off x="8096247" y="1048370"/>
            <a:ext cx="2483835" cy="1360079"/>
            <a:chOff x="4854082" y="1976533"/>
            <a:chExt cx="2483835" cy="1360079"/>
          </a:xfrm>
        </p:grpSpPr>
        <p:pic>
          <p:nvPicPr>
            <p:cNvPr id="221" name="Google Shape;221;p7"/>
            <p:cNvPicPr preferRelativeResize="0"/>
            <p:nvPr/>
          </p:nvPicPr>
          <p:blipFill rotWithShape="1">
            <a:blip r:embed="rId8">
              <a:alphaModFix/>
            </a:blip>
            <a:srcRect b="23777" l="0" r="0" t="24118"/>
            <a:stretch/>
          </p:blipFill>
          <p:spPr>
            <a:xfrm rot="127503">
              <a:off x="4876800" y="2021305"/>
              <a:ext cx="2438400" cy="1270535"/>
            </a:xfrm>
            <a:prstGeom prst="rect">
              <a:avLst/>
            </a:prstGeom>
            <a:noFill/>
            <a:ln>
              <a:noFill/>
            </a:ln>
          </p:spPr>
        </p:pic>
        <p:sp>
          <p:nvSpPr>
            <p:cNvPr id="222" name="Google Shape;222;p7"/>
            <p:cNvSpPr txBox="1"/>
            <p:nvPr/>
          </p:nvSpPr>
          <p:spPr>
            <a:xfrm rot="-193088">
              <a:off x="5609318" y="2067655"/>
              <a:ext cx="909123" cy="107721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3200" u="none" cap="none" strike="noStrike">
                  <a:solidFill>
                    <a:schemeClr val="lt1"/>
                  </a:solidFill>
                  <a:latin typeface="Arial Rounded"/>
                  <a:ea typeface="Arial Rounded"/>
                  <a:cs typeface="Arial Rounded"/>
                  <a:sym typeface="Arial Rounded"/>
                </a:rPr>
                <a:t>bó đũa</a:t>
              </a:r>
              <a:endParaRPr b="1" i="0" sz="3200" u="none" cap="none" strike="noStrike">
                <a:solidFill>
                  <a:schemeClr val="lt1"/>
                </a:solidFill>
                <a:latin typeface="Arial Rounded"/>
                <a:ea typeface="Arial Rounded"/>
                <a:cs typeface="Arial Rounded"/>
                <a:sym typeface="Arial Rounded"/>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1"/>
                                        </p:tgtEl>
                                        <p:attrNameLst>
                                          <p:attrName>style.visibility</p:attrName>
                                        </p:attrNameLst>
                                      </p:cBhvr>
                                      <p:to>
                                        <p:strVal val="visible"/>
                                      </p:to>
                                    </p:set>
                                    <p:animEffect filter="fade" transition="in">
                                      <p:cBhvr>
                                        <p:cTn dur="500"/>
                                        <p:tgtEl>
                                          <p:spTgt spid="211"/>
                                        </p:tgtEl>
                                      </p:cBhvr>
                                    </p:animEffect>
                                  </p:childTnLst>
                                </p:cTn>
                              </p:par>
                              <p:par>
                                <p:cTn fill="hold" nodeType="withEffect" presetClass="entr" presetID="10" presetSubtype="0">
                                  <p:stCondLst>
                                    <p:cond delay="0"/>
                                  </p:stCondLst>
                                  <p:childTnLst>
                                    <p:set>
                                      <p:cBhvr>
                                        <p:cTn dur="1" fill="hold">
                                          <p:stCondLst>
                                            <p:cond delay="0"/>
                                          </p:stCondLst>
                                        </p:cTn>
                                        <p:tgtEl>
                                          <p:spTgt spid="214"/>
                                        </p:tgtEl>
                                        <p:attrNameLst>
                                          <p:attrName>style.visibility</p:attrName>
                                        </p:attrNameLst>
                                      </p:cBhvr>
                                      <p:to>
                                        <p:strVal val="visible"/>
                                      </p:to>
                                    </p:set>
                                    <p:animEffect filter="fade" transition="in">
                                      <p:cBhvr>
                                        <p:cTn dur="500"/>
                                        <p:tgtEl>
                                          <p:spTgt spid="214"/>
                                        </p:tgtEl>
                                      </p:cBhvr>
                                    </p:animEffect>
                                  </p:childTnLst>
                                </p:cTn>
                              </p:par>
                              <p:par>
                                <p:cTn fill="hold" nodeType="withEffect" presetClass="entr" presetID="10" presetSubtype="0">
                                  <p:stCondLst>
                                    <p:cond delay="0"/>
                                  </p:stCondLst>
                                  <p:childTnLst>
                                    <p:set>
                                      <p:cBhvr>
                                        <p:cTn dur="1" fill="hold">
                                          <p:stCondLst>
                                            <p:cond delay="0"/>
                                          </p:stCondLst>
                                        </p:cTn>
                                        <p:tgtEl>
                                          <p:spTgt spid="220"/>
                                        </p:tgtEl>
                                        <p:attrNameLst>
                                          <p:attrName>style.visibility</p:attrName>
                                        </p:attrNameLst>
                                      </p:cBhvr>
                                      <p:to>
                                        <p:strVal val="visible"/>
                                      </p:to>
                                    </p:set>
                                    <p:animEffect filter="fade" transition="in">
                                      <p:cBhvr>
                                        <p:cTn dur="500"/>
                                        <p:tgtEl>
                                          <p:spTgt spid="2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8"/>
                                        </p:tgtEl>
                                        <p:attrNameLst>
                                          <p:attrName>style.visibility</p:attrName>
                                        </p:attrNameLst>
                                      </p:cBhvr>
                                      <p:to>
                                        <p:strVal val="visible"/>
                                      </p:to>
                                    </p:set>
                                    <p:animEffect filter="fade" transition="in">
                                      <p:cBhvr>
                                        <p:cTn dur="500"/>
                                        <p:tgtEl>
                                          <p:spTgt spid="208"/>
                                        </p:tgtEl>
                                      </p:cBhvr>
                                    </p:animEffect>
                                  </p:childTnLst>
                                </p:cTn>
                              </p:par>
                              <p:par>
                                <p:cTn fill="hold" nodeType="withEffect" presetClass="entr" presetID="10" presetSubtype="0">
                                  <p:stCondLst>
                                    <p:cond delay="0"/>
                                  </p:stCondLst>
                                  <p:childTnLst>
                                    <p:set>
                                      <p:cBhvr>
                                        <p:cTn dur="1" fill="hold">
                                          <p:stCondLst>
                                            <p:cond delay="0"/>
                                          </p:stCondLst>
                                        </p:cTn>
                                        <p:tgtEl>
                                          <p:spTgt spid="202"/>
                                        </p:tgtEl>
                                        <p:attrNameLst>
                                          <p:attrName>style.visibility</p:attrName>
                                        </p:attrNameLst>
                                      </p:cBhvr>
                                      <p:to>
                                        <p:strVal val="visible"/>
                                      </p:to>
                                    </p:set>
                                    <p:animEffect filter="fade" transition="in">
                                      <p:cBhvr>
                                        <p:cTn dur="500"/>
                                        <p:tgtEl>
                                          <p:spTgt spid="202"/>
                                        </p:tgtEl>
                                      </p:cBhvr>
                                    </p:animEffect>
                                  </p:childTnLst>
                                </p:cTn>
                              </p:par>
                              <p:par>
                                <p:cTn fill="hold" nodeType="withEffect" presetClass="entr" presetID="10" presetSubtype="0">
                                  <p:stCondLst>
                                    <p:cond delay="0"/>
                                  </p:stCondLst>
                                  <p:childTnLst>
                                    <p:set>
                                      <p:cBhvr>
                                        <p:cTn dur="1" fill="hold">
                                          <p:stCondLst>
                                            <p:cond delay="0"/>
                                          </p:stCondLst>
                                        </p:cTn>
                                        <p:tgtEl>
                                          <p:spTgt spid="205"/>
                                        </p:tgtEl>
                                        <p:attrNameLst>
                                          <p:attrName>style.visibility</p:attrName>
                                        </p:attrNameLst>
                                      </p:cBhvr>
                                      <p:to>
                                        <p:strVal val="visible"/>
                                      </p:to>
                                    </p:set>
                                    <p:animEffect filter="fade" transition="in">
                                      <p:cBhvr>
                                        <p:cTn dur="500"/>
                                        <p:tgtEl>
                                          <p:spTgt spid="205"/>
                                        </p:tgtEl>
                                      </p:cBhvr>
                                    </p:animEffect>
                                  </p:childTnLst>
                                </p:cTn>
                              </p:par>
                              <p:par>
                                <p:cTn fill="hold" nodeType="withEffect" presetClass="entr" presetID="10" presetSubtype="0">
                                  <p:stCondLst>
                                    <p:cond delay="0"/>
                                  </p:stCondLst>
                                  <p:childTnLst>
                                    <p:set>
                                      <p:cBhvr>
                                        <p:cTn dur="1" fill="hold">
                                          <p:stCondLst>
                                            <p:cond delay="0"/>
                                          </p:stCondLst>
                                        </p:cTn>
                                        <p:tgtEl>
                                          <p:spTgt spid="217"/>
                                        </p:tgtEl>
                                        <p:attrNameLst>
                                          <p:attrName>style.visibility</p:attrName>
                                        </p:attrNameLst>
                                      </p:cBhvr>
                                      <p:to>
                                        <p:strVal val="visible"/>
                                      </p:to>
                                    </p:set>
                                    <p:animEffect filter="fade" transition="in">
                                      <p:cBhvr>
                                        <p:cTn dur="500"/>
                                        <p:tgtEl>
                                          <p:spTgt spid="2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8"/>
          <p:cNvSpPr txBox="1"/>
          <p:nvPr/>
        </p:nvSpPr>
        <p:spPr>
          <a:xfrm>
            <a:off x="1009643" y="414278"/>
            <a:ext cx="9404204"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3200" u="none" cap="none" strike="noStrike">
                <a:solidFill>
                  <a:srgbClr val="009900"/>
                </a:solidFill>
                <a:latin typeface="Arial Rounded"/>
                <a:ea typeface="Arial Rounded"/>
                <a:cs typeface="Arial Rounded"/>
                <a:sym typeface="Arial Rounded"/>
              </a:rPr>
              <a:t>Viết 3 – 4 câu giới thiệu về một món đồ chơi hoặc một đồ dùng gia đình.</a:t>
            </a:r>
            <a:endParaRPr b="1" sz="3200">
              <a:solidFill>
                <a:srgbClr val="009900"/>
              </a:solidFill>
              <a:latin typeface="Arial Rounded"/>
              <a:ea typeface="Arial Rounded"/>
              <a:cs typeface="Arial Rounded"/>
              <a:sym typeface="Arial Rounded"/>
            </a:endParaRPr>
          </a:p>
        </p:txBody>
      </p:sp>
      <p:sp>
        <p:nvSpPr>
          <p:cNvPr id="228" name="Google Shape;228;p8"/>
          <p:cNvSpPr/>
          <p:nvPr/>
        </p:nvSpPr>
        <p:spPr>
          <a:xfrm>
            <a:off x="91440" y="135410"/>
            <a:ext cx="800926" cy="744971"/>
          </a:xfrm>
          <a:prstGeom prst="ellipse">
            <a:avLst/>
          </a:prstGeom>
          <a:solidFill>
            <a:srgbClr val="009F4F"/>
          </a:solidFill>
          <a:ln cap="flat" cmpd="sng" w="12700">
            <a:solidFill>
              <a:srgbClr val="009F4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200">
                <a:solidFill>
                  <a:schemeClr val="lt1"/>
                </a:solidFill>
                <a:latin typeface="Arial Rounded"/>
                <a:ea typeface="Arial Rounded"/>
                <a:cs typeface="Arial Rounded"/>
                <a:sym typeface="Arial Rounded"/>
              </a:rPr>
              <a:t>14</a:t>
            </a:r>
            <a:endParaRPr/>
          </a:p>
        </p:txBody>
      </p:sp>
      <p:sp>
        <p:nvSpPr>
          <p:cNvPr id="229" name="Google Shape;229;p8"/>
          <p:cNvSpPr txBox="1"/>
          <p:nvPr/>
        </p:nvSpPr>
        <p:spPr>
          <a:xfrm>
            <a:off x="1691795" y="1628491"/>
            <a:ext cx="631816" cy="58477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0" lang="en-US" sz="3200">
                <a:solidFill>
                  <a:srgbClr val="FF0000"/>
                </a:solidFill>
                <a:latin typeface="Arial Rounded"/>
                <a:ea typeface="Arial Rounded"/>
                <a:cs typeface="Arial Rounded"/>
                <a:sym typeface="Arial Rounded"/>
              </a:rPr>
              <a:t>G:</a:t>
            </a:r>
            <a:endParaRPr b="1" i="0" sz="3200">
              <a:solidFill>
                <a:srgbClr val="FF0000"/>
              </a:solidFill>
              <a:latin typeface="Arial Rounded"/>
              <a:ea typeface="Arial Rounded"/>
              <a:cs typeface="Arial Rounded"/>
              <a:sym typeface="Arial Rounded"/>
            </a:endParaRPr>
          </a:p>
        </p:txBody>
      </p:sp>
      <p:sp>
        <p:nvSpPr>
          <p:cNvPr id="230" name="Google Shape;230;p8"/>
          <p:cNvSpPr txBox="1"/>
          <p:nvPr/>
        </p:nvSpPr>
        <p:spPr>
          <a:xfrm>
            <a:off x="2323611" y="2119183"/>
            <a:ext cx="7811907" cy="1569660"/>
          </a:xfrm>
          <a:prstGeom prst="rect">
            <a:avLst/>
          </a:prstGeom>
          <a:noFill/>
          <a:ln>
            <a:noFill/>
          </a:ln>
        </p:spPr>
        <p:txBody>
          <a:bodyPr anchorCtr="0" anchor="t" bIns="45700" lIns="91425" spcFirstLastPara="1" rIns="91425" wrap="square" tIns="45700">
            <a:spAutoFit/>
          </a:bodyPr>
          <a:lstStyle/>
          <a:p>
            <a:pPr indent="-342900" lvl="0" marL="342900" marR="0" rtl="0" algn="just">
              <a:spcBef>
                <a:spcPts val="0"/>
              </a:spcBef>
              <a:spcAft>
                <a:spcPts val="0"/>
              </a:spcAft>
              <a:buClr>
                <a:srgbClr val="002060"/>
              </a:buClr>
              <a:buSzPts val="3200"/>
              <a:buFont typeface="Arial Rounded"/>
              <a:buChar char="-"/>
            </a:pPr>
            <a:r>
              <a:rPr b="1" i="0" lang="en-US" sz="3200">
                <a:solidFill>
                  <a:srgbClr val="002060"/>
                </a:solidFill>
                <a:latin typeface="Arial Rounded"/>
                <a:ea typeface="Arial Rounded"/>
                <a:cs typeface="Arial Rounded"/>
                <a:sym typeface="Arial Rounded"/>
              </a:rPr>
              <a:t>Đồ vật em muốn giới thiệu là gì</a:t>
            </a:r>
            <a:r>
              <a:rPr b="1" lang="en-US" sz="3200">
                <a:solidFill>
                  <a:srgbClr val="002060"/>
                </a:solidFill>
                <a:latin typeface="Arial Rounded"/>
                <a:ea typeface="Arial Rounded"/>
                <a:cs typeface="Arial Rounded"/>
                <a:sym typeface="Arial Rounded"/>
              </a:rPr>
              <a:t>?</a:t>
            </a:r>
            <a:endParaRPr/>
          </a:p>
          <a:p>
            <a:pPr indent="-342900" lvl="0" marL="342900" marR="0" rtl="0" algn="just">
              <a:spcBef>
                <a:spcPts val="0"/>
              </a:spcBef>
              <a:spcAft>
                <a:spcPts val="0"/>
              </a:spcAft>
              <a:buClr>
                <a:srgbClr val="002060"/>
              </a:buClr>
              <a:buSzPts val="3200"/>
              <a:buFont typeface="Arial Rounded"/>
              <a:buChar char="-"/>
            </a:pPr>
            <a:r>
              <a:rPr b="1" lang="en-US" sz="3200">
                <a:solidFill>
                  <a:srgbClr val="002060"/>
                </a:solidFill>
                <a:latin typeface="Arial Rounded"/>
                <a:ea typeface="Arial Rounded"/>
                <a:cs typeface="Arial Rounded"/>
                <a:sym typeface="Arial Rounded"/>
              </a:rPr>
              <a:t>Đồ vật đó từ đâu mà có?</a:t>
            </a:r>
            <a:endParaRPr/>
          </a:p>
          <a:p>
            <a:pPr indent="-342900" lvl="0" marL="342900" marR="0" rtl="0" algn="just">
              <a:spcBef>
                <a:spcPts val="0"/>
              </a:spcBef>
              <a:spcAft>
                <a:spcPts val="0"/>
              </a:spcAft>
              <a:buClr>
                <a:srgbClr val="002060"/>
              </a:buClr>
              <a:buSzPts val="3200"/>
              <a:buFont typeface="Arial Rounded"/>
              <a:buChar char="-"/>
            </a:pPr>
            <a:r>
              <a:rPr b="1" i="0" lang="en-US" sz="3200">
                <a:solidFill>
                  <a:srgbClr val="002060"/>
                </a:solidFill>
                <a:latin typeface="Arial Rounded"/>
                <a:ea typeface="Arial Rounded"/>
                <a:cs typeface="Arial Rounded"/>
                <a:sym typeface="Arial Rounded"/>
              </a:rPr>
              <a:t>Em có suy nghĩ gì về ích lợi của đồ vật đó?</a:t>
            </a:r>
            <a:endParaRPr b="1" i="0" sz="3200">
              <a:solidFill>
                <a:srgbClr val="002060"/>
              </a:solidFill>
              <a:latin typeface="Arial Rounded"/>
              <a:ea typeface="Arial Rounded"/>
              <a:cs typeface="Arial Rounded"/>
              <a:sym typeface="Arial Rounded"/>
            </a:endParaRPr>
          </a:p>
        </p:txBody>
      </p:sp>
      <p:sp>
        <p:nvSpPr>
          <p:cNvPr id="231" name="Google Shape;231;p8"/>
          <p:cNvSpPr txBox="1"/>
          <p:nvPr/>
        </p:nvSpPr>
        <p:spPr>
          <a:xfrm>
            <a:off x="670192" y="3454510"/>
            <a:ext cx="1260725" cy="58477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0" lang="en-US" sz="3200">
                <a:solidFill>
                  <a:srgbClr val="FF0000"/>
                </a:solidFill>
                <a:latin typeface="Arial Rounded"/>
                <a:ea typeface="Arial Rounded"/>
                <a:cs typeface="Arial Rounded"/>
                <a:sym typeface="Arial Rounded"/>
              </a:rPr>
              <a:t>Ví dụ:</a:t>
            </a:r>
            <a:endParaRPr b="1" i="0" sz="3200">
              <a:solidFill>
                <a:srgbClr val="FF0000"/>
              </a:solidFill>
              <a:latin typeface="Arial Rounded"/>
              <a:ea typeface="Arial Rounded"/>
              <a:cs typeface="Arial Rounded"/>
              <a:sym typeface="Arial Rounded"/>
            </a:endParaRPr>
          </a:p>
        </p:txBody>
      </p:sp>
      <p:sp>
        <p:nvSpPr>
          <p:cNvPr id="232" name="Google Shape;232;p8"/>
          <p:cNvSpPr txBox="1"/>
          <p:nvPr/>
        </p:nvSpPr>
        <p:spPr>
          <a:xfrm>
            <a:off x="670192" y="4065625"/>
            <a:ext cx="10851615" cy="206210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0" lang="en-US" sz="3200">
                <a:solidFill>
                  <a:srgbClr val="002060"/>
                </a:solidFill>
                <a:latin typeface="Arial Rounded"/>
                <a:ea typeface="Arial Rounded"/>
                <a:cs typeface="Arial Rounded"/>
                <a:sym typeface="Arial Rounded"/>
              </a:rPr>
              <a:t>	Sinh nhật lần thứ 6, mẹ mua cho em một bé búp bê thật xinh xắn. Khoác trên thân mình của bé là một bộ quần áo rất thời trang</a:t>
            </a:r>
            <a:r>
              <a:rPr b="1" lang="en-US" sz="3200">
                <a:solidFill>
                  <a:srgbClr val="002060"/>
                </a:solidFill>
                <a:latin typeface="Arial Rounded"/>
                <a:ea typeface="Arial Rounded"/>
                <a:cs typeface="Arial Rounded"/>
                <a:sym typeface="Arial Rounded"/>
              </a:rPr>
              <a:t> và vô cùng bắt mắt. Mỗi khi chơi với bé, mọi căng thẳng dường như tan biến. Em rất yêu quý bé búp bê này.</a:t>
            </a:r>
            <a:endParaRPr b="1" i="0" sz="3200">
              <a:solidFill>
                <a:srgbClr val="002060"/>
              </a:solidFill>
              <a:latin typeface="Arial Rounded"/>
              <a:ea typeface="Arial Rounded"/>
              <a:cs typeface="Arial Rounded"/>
              <a:sym typeface="Arial Rounde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1"/>
                                        </p:tgtEl>
                                        <p:attrNameLst>
                                          <p:attrName>style.visibility</p:attrName>
                                        </p:attrNameLst>
                                      </p:cBhvr>
                                      <p:to>
                                        <p:strVal val="visible"/>
                                      </p:to>
                                    </p:set>
                                    <p:animEffect filter="fade" transition="in">
                                      <p:cBhvr>
                                        <p:cTn dur="500"/>
                                        <p:tgtEl>
                                          <p:spTgt spid="231"/>
                                        </p:tgtEl>
                                      </p:cBhvr>
                                    </p:animEffect>
                                  </p:childTnLst>
                                </p:cTn>
                              </p:par>
                              <p:par>
                                <p:cTn fill="hold" nodeType="withEffect" presetClass="entr" presetID="10" presetSubtype="0">
                                  <p:stCondLst>
                                    <p:cond delay="0"/>
                                  </p:stCondLst>
                                  <p:childTnLst>
                                    <p:set>
                                      <p:cBhvr>
                                        <p:cTn dur="1" fill="hold">
                                          <p:stCondLst>
                                            <p:cond delay="0"/>
                                          </p:stCondLst>
                                        </p:cTn>
                                        <p:tgtEl>
                                          <p:spTgt spid="232"/>
                                        </p:tgtEl>
                                        <p:attrNameLst>
                                          <p:attrName>style.visibility</p:attrName>
                                        </p:attrNameLst>
                                      </p:cBhvr>
                                      <p:to>
                                        <p:strVal val="visible"/>
                                      </p:to>
                                    </p:set>
                                    <p:animEffect filter="fade" transition="in">
                                      <p:cBhvr>
                                        <p:cTn dur="500"/>
                                        <p:tgtEl>
                                          <p:spTgt spid="2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37" name="Shape 237"/>
        <p:cNvGrpSpPr/>
        <p:nvPr/>
      </p:nvGrpSpPr>
      <p:grpSpPr>
        <a:xfrm>
          <a:off x="0" y="0"/>
          <a:ext cx="0" cy="0"/>
          <a:chOff x="0" y="0"/>
          <a:chExt cx="0" cy="0"/>
        </a:xfrm>
      </p:grpSpPr>
      <p:pic>
        <p:nvPicPr>
          <p:cNvPr id="238" name="Google Shape;238;p9"/>
          <p:cNvPicPr preferRelativeResize="0"/>
          <p:nvPr/>
        </p:nvPicPr>
        <p:blipFill rotWithShape="1">
          <a:blip r:embed="rId3">
            <a:alphaModFix/>
          </a:blip>
          <a:srcRect b="0" l="0" r="0" t="0"/>
          <a:stretch/>
        </p:blipFill>
        <p:spPr>
          <a:xfrm>
            <a:off x="0" y="0"/>
            <a:ext cx="12191999" cy="6858000"/>
          </a:xfrm>
          <a:prstGeom prst="rect">
            <a:avLst/>
          </a:prstGeom>
          <a:noFill/>
          <a:ln>
            <a:noFill/>
          </a:ln>
        </p:spPr>
      </p:pic>
      <p:sp>
        <p:nvSpPr>
          <p:cNvPr id="239" name="Google Shape;239;p9"/>
          <p:cNvSpPr txBox="1"/>
          <p:nvPr/>
        </p:nvSpPr>
        <p:spPr>
          <a:xfrm>
            <a:off x="3178320" y="442151"/>
            <a:ext cx="5434965"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000">
                <a:solidFill>
                  <a:srgbClr val="002060"/>
                </a:solidFill>
                <a:latin typeface="Arial"/>
                <a:ea typeface="Arial"/>
                <a:cs typeface="Arial"/>
                <a:sym typeface="Arial"/>
              </a:rPr>
              <a:t>Củng cố - dặn dò</a:t>
            </a:r>
            <a:endParaRPr sz="4000">
              <a:solidFill>
                <a:srgbClr val="002060"/>
              </a:solidFill>
              <a:latin typeface="Arial"/>
              <a:ea typeface="Arial"/>
              <a:cs typeface="Arial"/>
              <a:sym typeface="Arial"/>
            </a:endParaRPr>
          </a:p>
        </p:txBody>
      </p:sp>
      <p:sp>
        <p:nvSpPr>
          <p:cNvPr id="240" name="Google Shape;240;p9"/>
          <p:cNvSpPr txBox="1"/>
          <p:nvPr/>
        </p:nvSpPr>
        <p:spPr>
          <a:xfrm>
            <a:off x="1993001" y="2584686"/>
            <a:ext cx="9445416" cy="7302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3200">
                <a:solidFill>
                  <a:srgbClr val="002060"/>
                </a:solidFill>
                <a:latin typeface="Arial Rounded"/>
                <a:ea typeface="Arial Rounded"/>
                <a:cs typeface="Arial Rounded"/>
                <a:sym typeface="Arial Rounded"/>
              </a:rPr>
              <a:t>- Kể Câu chuyện bó đũa cho người thân nghe.  </a:t>
            </a:r>
            <a:endParaRPr/>
          </a:p>
        </p:txBody>
      </p:sp>
      <p:sp>
        <p:nvSpPr>
          <p:cNvPr id="241" name="Google Shape;241;p9"/>
          <p:cNvSpPr txBox="1"/>
          <p:nvPr/>
        </p:nvSpPr>
        <p:spPr>
          <a:xfrm>
            <a:off x="1893991" y="4689274"/>
            <a:ext cx="6525803" cy="7302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3200">
                <a:solidFill>
                  <a:srgbClr val="002060"/>
                </a:solidFill>
                <a:latin typeface="Arial Rounded"/>
                <a:ea typeface="Arial Rounded"/>
                <a:cs typeface="Arial Rounded"/>
                <a:sym typeface="Arial Rounded"/>
              </a:rPr>
              <a:t>- Xem trước bài sau: Gọi bạn</a:t>
            </a:r>
            <a:endParaRPr b="1" sz="3200">
              <a:solidFill>
                <a:srgbClr val="002060"/>
              </a:solidFill>
              <a:latin typeface="Arial Rounded"/>
              <a:ea typeface="Arial Rounded"/>
              <a:cs typeface="Arial Rounded"/>
              <a:sym typeface="Arial Rounded"/>
            </a:endParaRPr>
          </a:p>
        </p:txBody>
      </p:sp>
      <p:sp>
        <p:nvSpPr>
          <p:cNvPr id="242" name="Google Shape;242;p9"/>
          <p:cNvSpPr txBox="1"/>
          <p:nvPr/>
        </p:nvSpPr>
        <p:spPr>
          <a:xfrm>
            <a:off x="1993001" y="3734723"/>
            <a:ext cx="9445416" cy="7302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3200">
                <a:solidFill>
                  <a:srgbClr val="002060"/>
                </a:solidFill>
                <a:latin typeface="Arial Rounded"/>
                <a:ea typeface="Arial Rounded"/>
                <a:cs typeface="Arial Rounded"/>
                <a:sym typeface="Arial Rounded"/>
              </a:rPr>
              <a:t>- Ôn tập về các từ chỉ sự vật, từ chỉ hoạt động.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0"/>
                                        </p:tgtEl>
                                        <p:attrNameLst>
                                          <p:attrName>style.visibility</p:attrName>
                                        </p:attrNameLst>
                                      </p:cBhvr>
                                      <p:to>
                                        <p:strVal val="visible"/>
                                      </p:to>
                                    </p:set>
                                    <p:animEffect filter="fade" transition="in">
                                      <p:cBhvr>
                                        <p:cTn dur="500"/>
                                        <p:tgtEl>
                                          <p:spTgt spid="2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2"/>
                                        </p:tgtEl>
                                        <p:attrNameLst>
                                          <p:attrName>style.visibility</p:attrName>
                                        </p:attrNameLst>
                                      </p:cBhvr>
                                      <p:to>
                                        <p:strVal val="visible"/>
                                      </p:to>
                                    </p:set>
                                    <p:animEffect filter="fade" transition="in">
                                      <p:cBhvr>
                                        <p:cTn dur="500"/>
                                        <p:tgtEl>
                                          <p:spTgt spid="2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1"/>
                                        </p:tgtEl>
                                        <p:attrNameLst>
                                          <p:attrName>style.visibility</p:attrName>
                                        </p:attrNameLst>
                                      </p:cBhvr>
                                      <p:to>
                                        <p:strVal val="visible"/>
                                      </p:to>
                                    </p:set>
                                    <p:animEffect filter="fade" transition="in">
                                      <p:cBhvr>
                                        <p:cTn dur="500"/>
                                        <p:tgtEl>
                                          <p:spTgt spid="2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2019-11-27T07:37:57Z</dcterms:created>
  <dc:creator>HuyenTT</dc:creator>
</cp:coreProperties>
</file>