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80240-3081-4DDB-820E-7E5CC0D57DE1}" type="datetimeFigureOut">
              <a:rPr lang="en-US" smtClean="0"/>
              <a:t>29/03/2023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8747-44F2-4F01-B5DC-1F5ED8624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ECE0A6-21E8-4577-86C4-7D37F6024B7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4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67CD04-E230-484B-84B2-88094EBE722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36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26847-9D00-45F0-A9D5-5B5B1AB1C2E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16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B26847-9D00-45F0-A9D5-5B5B1AB1C2E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48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F29FE1-D1BD-4B4A-A56D-24C11229EE4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7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68DE702A-C626-4A7B-B0FB-0F8B57ACBE50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A0361373-CEB7-46CE-91A6-C919F10C1E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841916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5E4D7EB7-2C61-4DAC-A110-99BF1FE44494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86DC0069-B52E-434E-AA9A-221F408935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51580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C8AF75B6-C554-4A7A-8D9D-01126D7A1DA9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F1384CEC-2E2D-45ED-A93E-DC416DADF9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98748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59B9-A766-4A7B-AAE2-8DD9D5DEA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38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4C50-D549-40F9-B127-421B048452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50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139E4-EF88-4FC9-AF28-8300ED531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9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60F6-3F9C-4F74-8BEC-B4E55063E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07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FA77-154D-44FA-AA64-FACF158B3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3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B2C5-0C4C-4D51-8EA0-D124E9926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47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883A1-1F6F-4761-9E4A-65E9B6DBE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46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9FEC-D6B5-45F9-BF5A-F43F8D4DD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28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736562AE-7B09-4804-91BF-1A014C44F1A3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3245BA88-5AA3-42CD-8C22-4C80FFC43C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5804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B8F26-B049-4DD9-A150-D6DDCD63C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457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A3E07-9142-4A24-A527-165E778F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6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63D4-BDC1-4DA8-BD92-74C625615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99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464FAC9A-EA04-4086-BA03-A4798EA8E91D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5E9511FA-F517-405E-895F-DAB0E57988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7631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 userDrawn="1"/>
        </p:nvSpPr>
        <p:spPr bwMode="auto">
          <a:xfrm>
            <a:off x="8712200" y="3660775"/>
            <a:ext cx="7762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模板下载：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www.1ppt.com/moban/         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行业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www.1ppt.com/hangye/ 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节日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www.1ppt.com/jieri/          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素材：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www.1ppt.com/sucai/</a:t>
            </a: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背景图片：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www.1ppt.com/beijing/        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图表：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www.1ppt.com/tubiao/      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精美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下载：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         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教程： 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www.1ppt.com/powerpoint/      </a:t>
            </a: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课件：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www.1ppt.com/kejian/            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字体下载：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www.1ppt.com/ziti/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工作总结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www.1ppt.com/xiazai/zongjie/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工作计划：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www.1ppt.com/xiazai/jihua/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商务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模板：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www.1ppt.com/moban/shangwu/ 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个人简历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www.1ppt.com/xiazai/jianli/  </a:t>
            </a:r>
          </a:p>
          <a:p>
            <a:pPr eaLnBrk="1" hangingPunct="1"/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毕业答辩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www.1ppt.com/xiazai/dabian/  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工作汇报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PPT</a:t>
            </a:r>
            <a:r>
              <a:rPr lang="zh-CN" altLang="en-US" sz="100">
                <a:solidFill>
                  <a:srgbClr val="FFFFFF"/>
                </a:solidFill>
                <a:latin typeface="Calibri Light" panose="020F0302020204030204" pitchFamily="34" charset="0"/>
              </a:rPr>
              <a:t>：</a:t>
            </a:r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www.1ppt.com/xiazai/huibao/    </a:t>
            </a:r>
          </a:p>
          <a:p>
            <a:pPr eaLnBrk="1" hangingPunct="1"/>
            <a:r>
              <a:rPr lang="en-US" altLang="zh-CN" sz="100">
                <a:solidFill>
                  <a:srgbClr val="FFFFFF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334BF3EB-C3C7-4C6A-9EBE-DF30A1BA7B28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E3C0A274-A3F4-4A95-B567-B1E53B015A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85027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4B8D4DA2-9C10-42CB-B1CB-8B0E71526085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608465EB-2A4E-4EEE-BABF-AE47BAEC99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60270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FDB17952-D3EB-4493-9A7B-BE3D8E8E8940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D0B4A921-AE00-4876-9908-9CB4EC26DD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965514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B7C2-5D34-4EAC-8820-2C192310F823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DCE22-EE66-4638-A577-246CB79BD4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10269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FA035465-2FB6-47B7-B8F3-E469A888EF17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2C4D925B-51A9-4F8F-80DA-8F58150C2A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05627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1971273A-8A08-47B9-9125-A4F6F82017A7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fld id="{8A1C685A-C640-4A42-B11B-1095A161C2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153753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/>
              <a:t>Freepptbackgrounds.net</a:t>
            </a:r>
            <a:endParaRPr lang="zh-CN" altLang="en-US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zh-CN"/>
              <a:t>Download free</a:t>
            </a:r>
          </a:p>
          <a:p>
            <a:pPr lvl="1"/>
            <a:r>
              <a:rPr lang="en-US" altLang="zh-CN"/>
              <a:t>Powerpoint template</a:t>
            </a:r>
            <a:endParaRPr lang="tr-TR" altLang="zh-CN"/>
          </a:p>
          <a:p>
            <a:pPr lvl="2"/>
            <a:r>
              <a:rPr lang="en-US" altLang="zh-CN"/>
              <a:t>and</a:t>
            </a:r>
            <a:endParaRPr lang="tr-TR" altLang="zh-CN"/>
          </a:p>
          <a:p>
            <a:pPr lvl="3"/>
            <a:r>
              <a:rPr lang="en-US" altLang="zh-CN"/>
              <a:t>Google slides</a:t>
            </a:r>
            <a:endParaRPr lang="tr-TR" altLang="zh-CN"/>
          </a:p>
          <a:p>
            <a:pPr lvl="4"/>
            <a:r>
              <a:rPr lang="tr-TR" altLang="zh-CN"/>
              <a:t>P</a:t>
            </a:r>
            <a:r>
              <a:rPr lang="en-US" altLang="zh-CN"/>
              <a:t>resentation for you.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A73DAC-8602-46E5-A713-6843DA58B675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6E1E20-C3EA-4BD5-B0EA-767C01581C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57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randomBar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2381EE-CE28-4800-8A6A-EDD7258BA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5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ownloads\4%20B&#432;&#7899;c%20MASSAGE%20m&#7855;t%20-%20C&#225;ch%20gi&#7843;i%20to&#7843;%20m&#7879;t%20m&#7887;i%20cho%20m&#7855;t%20-%20Tr&#432;&#7901;ng%20Cao%20&#273;&#7859;ng%20Y%20D&#432;&#7907;c%20Pasteur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8B529B1-5140-4E14-9C5D-270FB402C65C}"/>
              </a:ext>
            </a:extLst>
          </p:cNvPr>
          <p:cNvSpPr/>
          <p:nvPr/>
        </p:nvSpPr>
        <p:spPr>
          <a:xfrm>
            <a:off x="3214688" y="1136650"/>
            <a:ext cx="8772525" cy="5470525"/>
          </a:xfrm>
          <a:prstGeom prst="rect">
            <a:avLst/>
          </a:prstGeom>
          <a:blipFill dpi="0" rotWithShape="1">
            <a:blip r:embed="rId4" cstate="screen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63" name="图片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95388"/>
            <a:ext cx="51784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4556125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图片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819400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C2C5"/>
              </a:clrFrom>
              <a:clrTo>
                <a:srgbClr val="F9C2C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3813"/>
            <a:ext cx="35639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7" name="组合 16"/>
          <p:cNvGrpSpPr>
            <a:grpSpLocks/>
          </p:cNvGrpSpPr>
          <p:nvPr/>
        </p:nvGrpSpPr>
        <p:grpSpPr bwMode="auto">
          <a:xfrm>
            <a:off x="2813050" y="3411538"/>
            <a:ext cx="3479800" cy="2455862"/>
            <a:chOff x="3393422" y="3429000"/>
            <a:chExt cx="3117731" cy="2201738"/>
          </a:xfrm>
        </p:grpSpPr>
        <p:pic>
          <p:nvPicPr>
            <p:cNvPr id="15377" name="图片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图片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8" name="图片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346700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1335088" y="5829300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629150" y="2254250"/>
            <a:ext cx="6572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方正正大黑简体"/>
                <a:cs typeface="Times New Roman" panose="02020603050405020304" pitchFamily="18" charset="0"/>
              </a:rPr>
              <a:t>Chào mừng các em đến với tiết Đạo đức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Times New Roman" panose="02020603050405020304" pitchFamily="18" charset="0"/>
              <a:ea typeface="方正正大黑简体"/>
              <a:cs typeface="Times New Roman" panose="02020603050405020304" pitchFamily="18" charset="0"/>
            </a:endParaRPr>
          </a:p>
        </p:txBody>
      </p:sp>
      <p:sp>
        <p:nvSpPr>
          <p:cNvPr id="5134" name="文本框 1"/>
          <p:cNvSpPr txBox="1">
            <a:spLocks noChangeArrowheads="1"/>
          </p:cNvSpPr>
          <p:nvPr/>
        </p:nvSpPr>
        <p:spPr bwMode="auto">
          <a:xfrm>
            <a:off x="5718175" y="4108450"/>
            <a:ext cx="471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/>
                <a:cs typeface="Times New Roman" panose="02020603050405020304" pitchFamily="18" charset="0"/>
              </a:rPr>
              <a:t>Lớp 2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字魂58号-创中黑"/>
              <a:cs typeface="Times New Roman" panose="02020603050405020304" pitchFamily="18" charset="0"/>
            </a:endParaRPr>
          </a:p>
        </p:txBody>
      </p:sp>
      <p:pic>
        <p:nvPicPr>
          <p:cNvPr id="15373" name="图片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313363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图片 17"/>
          <p:cNvPicPr>
            <a:picLocks noChangeAspect="1"/>
          </p:cNvPicPr>
          <p:nvPr/>
        </p:nvPicPr>
        <p:blipFill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2128838"/>
            <a:ext cx="790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18"/>
          <p:cNvPicPr>
            <a:picLocks noChangeAspect="1"/>
          </p:cNvPicPr>
          <p:nvPr/>
        </p:nvPicPr>
        <p:blipFill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041900"/>
            <a:ext cx="87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图片 19"/>
          <p:cNvPicPr>
            <a:picLocks noChangeAspect="1"/>
          </p:cNvPicPr>
          <p:nvPr/>
        </p:nvPicPr>
        <p:blipFill>
          <a:blip r:embed="rId14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214313"/>
            <a:ext cx="790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9156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35113" y="762000"/>
            <a:ext cx="34178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1.THƯ GIÃN CƠ THỂ  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1024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Bước MASSAGE mắt - Cách giải toả mệt mỏi cho mắt - Trường Cao đẳng Y Dược Pasteu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2177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9774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111252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2. Ghi lại những cảm xác tiêu cực mà em đã tr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ả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i qua và cách em kiềm chế những cảm xúc tiêu cực đó.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659">
            <a:off x="6378575" y="2260600"/>
            <a:ext cx="483711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775" y="2133600"/>
            <a:ext cx="51816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lại những cảm xúc tiêu cực mà em đã trải qua.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3987800"/>
            <a:ext cx="56911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 lại cách kiềm chế những cảm xúc tiêu cực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818744"/>
      </p:ext>
    </p:extLst>
  </p:cSld>
  <p:clrMapOvr>
    <a:masterClrMapping/>
  </p:clrMapOvr>
  <p:transition spd="slow" advClick="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0896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418050"/>
      </p:ext>
    </p:extLst>
  </p:cSld>
  <p:clrMapOvr>
    <a:masterClrMapping/>
  </p:clrMapOvr>
  <p:transition spd="slow" advClick="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ainbow,_big_sky,_mt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1524000" y="0"/>
            <a:ext cx="1676400" cy="990600"/>
            <a:chOff x="2928" y="384"/>
            <a:chExt cx="1789" cy="1403"/>
          </a:xfrm>
        </p:grpSpPr>
        <p:sp>
          <p:nvSpPr>
            <p:cNvPr id="32962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3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4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5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6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7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8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9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0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1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2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3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4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5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6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7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8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79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0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1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2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3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4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5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6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7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8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89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0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1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2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3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4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5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6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7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8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99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0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1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2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3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4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5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6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7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8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09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0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1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2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3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4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5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6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7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8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19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0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1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2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3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4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5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6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7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8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29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0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1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2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3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4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5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6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7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8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39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0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1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2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3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4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5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6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7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8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49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50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3051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772" name="Group 94"/>
          <p:cNvGrpSpPr>
            <a:grpSpLocks/>
          </p:cNvGrpSpPr>
          <p:nvPr/>
        </p:nvGrpSpPr>
        <p:grpSpPr bwMode="auto">
          <a:xfrm>
            <a:off x="8686800" y="0"/>
            <a:ext cx="1981200" cy="838200"/>
            <a:chOff x="2928" y="384"/>
            <a:chExt cx="1789" cy="1403"/>
          </a:xfrm>
        </p:grpSpPr>
        <p:sp>
          <p:nvSpPr>
            <p:cNvPr id="32872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3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4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5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6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7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8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9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0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1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2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3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4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5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6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7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8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89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0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1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2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3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4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5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6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7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8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99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0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1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2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3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4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5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6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7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8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09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0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1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2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3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4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5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6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7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8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19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0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1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2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3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4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5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6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7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8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29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0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1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2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3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4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5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6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7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8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39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0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1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2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3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4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5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6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7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8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49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0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1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2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3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4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5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6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7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8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59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0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961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773" name="Group 185"/>
          <p:cNvGrpSpPr>
            <a:grpSpLocks/>
          </p:cNvGrpSpPr>
          <p:nvPr/>
        </p:nvGrpSpPr>
        <p:grpSpPr bwMode="auto">
          <a:xfrm>
            <a:off x="4953000" y="5867400"/>
            <a:ext cx="1828800" cy="990600"/>
            <a:chOff x="2928" y="384"/>
            <a:chExt cx="1789" cy="1403"/>
          </a:xfrm>
        </p:grpSpPr>
        <p:sp>
          <p:nvSpPr>
            <p:cNvPr id="32782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3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4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5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6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7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8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89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0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1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2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3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4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5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6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7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8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799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0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1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2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3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4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5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6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7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8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09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0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1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2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3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4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5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6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7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8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19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0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1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2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3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4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5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6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7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8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29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0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1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2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3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4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5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6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7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8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39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0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1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2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3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4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5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6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7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8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49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0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1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2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3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4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5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6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7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8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59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0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1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2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3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4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5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6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7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8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4 w 776"/>
                <a:gd name="T3" fmla="*/ 0 h 2368"/>
                <a:gd name="T4" fmla="*/ 2 w 776"/>
                <a:gd name="T5" fmla="*/ 0 h 2368"/>
                <a:gd name="T6" fmla="*/ 5 w 776"/>
                <a:gd name="T7" fmla="*/ 0 h 2368"/>
                <a:gd name="T8" fmla="*/ 3 w 776"/>
                <a:gd name="T9" fmla="*/ 0 h 2368"/>
                <a:gd name="T10" fmla="*/ 6 w 776"/>
                <a:gd name="T11" fmla="*/ 0 h 2368"/>
                <a:gd name="T12" fmla="*/ 4 w 776"/>
                <a:gd name="T13" fmla="*/ 0 h 2368"/>
                <a:gd name="T14" fmla="*/ 8 w 776"/>
                <a:gd name="T15" fmla="*/ 0 h 2368"/>
                <a:gd name="T16" fmla="*/ 6 w 776"/>
                <a:gd name="T17" fmla="*/ 0 h 2368"/>
                <a:gd name="T18" fmla="*/ 8 w 776"/>
                <a:gd name="T19" fmla="*/ 0 h 2368"/>
                <a:gd name="T20" fmla="*/ 8 w 776"/>
                <a:gd name="T21" fmla="*/ 0 h 2368"/>
                <a:gd name="T22" fmla="*/ 9 w 776"/>
                <a:gd name="T23" fmla="*/ 0 h 2368"/>
                <a:gd name="T24" fmla="*/ 9 w 776"/>
                <a:gd name="T25" fmla="*/ 0 h 2368"/>
                <a:gd name="T26" fmla="*/ 11 w 776"/>
                <a:gd name="T27" fmla="*/ 0 h 2368"/>
                <a:gd name="T28" fmla="*/ 10 w 776"/>
                <a:gd name="T29" fmla="*/ 0 h 2368"/>
                <a:gd name="T30" fmla="*/ 11 w 776"/>
                <a:gd name="T31" fmla="*/ 0 h 2368"/>
                <a:gd name="T32" fmla="*/ 11 w 776"/>
                <a:gd name="T33" fmla="*/ 0 h 2368"/>
                <a:gd name="T34" fmla="*/ 11 w 776"/>
                <a:gd name="T35" fmla="*/ 0 h 2368"/>
                <a:gd name="T36" fmla="*/ 11 w 776"/>
                <a:gd name="T37" fmla="*/ 0 h 2368"/>
                <a:gd name="T38" fmla="*/ 13 w 776"/>
                <a:gd name="T39" fmla="*/ 0 h 2368"/>
                <a:gd name="T40" fmla="*/ 11 w 776"/>
                <a:gd name="T41" fmla="*/ 0 h 2368"/>
                <a:gd name="T42" fmla="*/ 13 w 776"/>
                <a:gd name="T43" fmla="*/ 0 h 2368"/>
                <a:gd name="T44" fmla="*/ 11 w 776"/>
                <a:gd name="T45" fmla="*/ 0 h 2368"/>
                <a:gd name="T46" fmla="*/ 1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69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0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32871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69909" name="WordArt 277"/>
          <p:cNvSpPr>
            <a:spLocks noChangeArrowheads="1" noChangeShapeType="1" noTextEdit="1"/>
          </p:cNvSpPr>
          <p:nvPr/>
        </p:nvSpPr>
        <p:spPr bwMode="auto">
          <a:xfrm>
            <a:off x="3268663" y="2746375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 dò</a:t>
            </a:r>
          </a:p>
        </p:txBody>
      </p:sp>
      <p:pic>
        <p:nvPicPr>
          <p:cNvPr id="69910" name="Picture 27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1" name="Picture 27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219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2" name="Picture 28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03588"/>
            <a:ext cx="1638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3" name="Picture 28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4" name="Picture 28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2236788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15" name="Picture 28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84" descr="Picture 2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1828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9624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2819400" y="111125"/>
            <a:ext cx="5629275" cy="952500"/>
            <a:chOff x="2812029" y="508026"/>
            <a:chExt cx="6208268" cy="158475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05D831-968F-4672-A5F7-9CEEFF8BB4AA}"/>
                </a:ext>
              </a:extLst>
            </p:cNvPr>
            <p:cNvSpPr/>
            <p:nvPr/>
          </p:nvSpPr>
          <p:spPr>
            <a:xfrm>
              <a:off x="3720685" y="811772"/>
              <a:ext cx="5299612" cy="1051221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420" name="图片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2016" y="1568392"/>
              <a:ext cx="389609" cy="47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文本框 15"/>
            <p:cNvSpPr txBox="1">
              <a:spLocks noChangeArrowheads="1"/>
            </p:cNvSpPr>
            <p:nvPr/>
          </p:nvSpPr>
          <p:spPr bwMode="auto">
            <a:xfrm>
              <a:off x="4106410" y="508026"/>
              <a:ext cx="3893013" cy="116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7号-温暖童稚体"/>
                  <a:cs typeface="Times New Roman" panose="02020603050405020304" pitchFamily="18" charset="0"/>
                </a:rPr>
                <a:t>Khởi động</a:t>
              </a:r>
              <a:endPara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/>
                <a:cs typeface="Times New Roman" panose="02020603050405020304" pitchFamily="18" charset="0"/>
              </a:endParaRPr>
            </a:p>
          </p:txBody>
        </p:sp>
        <p:pic>
          <p:nvPicPr>
            <p:cNvPr id="17422" name="图片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52825" y="661988"/>
            <a:ext cx="6524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1512888"/>
            <a:ext cx="71739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HÃY LÀM THEO CẢM XÚC SAU</a:t>
            </a:r>
          </a:p>
        </p:txBody>
      </p:sp>
      <p:pic>
        <p:nvPicPr>
          <p:cNvPr id="26628" name="Picture 4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2" t="75594"/>
          <a:stretch>
            <a:fillRect/>
          </a:stretch>
        </p:blipFill>
        <p:spPr bwMode="auto">
          <a:xfrm>
            <a:off x="4751388" y="2301875"/>
            <a:ext cx="20129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77" b="77139"/>
          <a:stretch>
            <a:fillRect/>
          </a:stretch>
        </p:blipFill>
        <p:spPr bwMode="auto">
          <a:xfrm>
            <a:off x="8085138" y="2301875"/>
            <a:ext cx="23098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4" t="49187" r="16550" b="26027"/>
          <a:stretch>
            <a:fillRect/>
          </a:stretch>
        </p:blipFill>
        <p:spPr bwMode="auto">
          <a:xfrm>
            <a:off x="4856163" y="4554538"/>
            <a:ext cx="2263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0" t="49583" r="50044" b="25365"/>
          <a:stretch>
            <a:fillRect/>
          </a:stretch>
        </p:blipFill>
        <p:spPr bwMode="auto">
          <a:xfrm>
            <a:off x="8085138" y="4622800"/>
            <a:ext cx="20494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7" b="75510"/>
          <a:stretch>
            <a:fillRect/>
          </a:stretch>
        </p:blipFill>
        <p:spPr bwMode="auto">
          <a:xfrm>
            <a:off x="1612900" y="4616450"/>
            <a:ext cx="21891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Cảm Xúc Tiêu Cực: Nguyên Nhân, Biểu Hiệu Và Cách Giải Tỏa - Tạp chí Tâm lý  học Việ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5157" r="66667" b="1147"/>
          <a:stretch>
            <a:fillRect/>
          </a:stretch>
        </p:blipFill>
        <p:spPr bwMode="auto">
          <a:xfrm>
            <a:off x="1589088" y="2301875"/>
            <a:ext cx="21939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7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2786063" y="2187575"/>
            <a:ext cx="8432800" cy="3279775"/>
            <a:chOff x="3656785" y="2589594"/>
            <a:chExt cx="6663647" cy="2541458"/>
          </a:xfrm>
        </p:grpSpPr>
        <p:sp>
          <p:nvSpPr>
            <p:cNvPr id="19485" name="文本框 16"/>
            <p:cNvSpPr txBox="1">
              <a:spLocks noChangeArrowheads="1"/>
            </p:cNvSpPr>
            <p:nvPr/>
          </p:nvSpPr>
          <p:spPr bwMode="auto">
            <a:xfrm>
              <a:off x="5021124" y="4725615"/>
              <a:ext cx="3991881" cy="40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8号-创中黑"/>
                  <a:cs typeface="Times New Roman" panose="02020603050405020304" pitchFamily="18" charset="0"/>
                </a:rPr>
                <a:t>Tiết 2</a:t>
              </a:r>
              <a:endParaRPr kumimoji="0" lang="zh-C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/>
                <a:cs typeface="Times New Roman" panose="02020603050405020304" pitchFamily="18" charset="0"/>
              </a:endParaRPr>
            </a:p>
          </p:txBody>
        </p:sp>
        <p:sp>
          <p:nvSpPr>
            <p:cNvPr id="19486" name="文本框 17"/>
            <p:cNvSpPr txBox="1">
              <a:spLocks noChangeArrowheads="1"/>
            </p:cNvSpPr>
            <p:nvPr/>
          </p:nvSpPr>
          <p:spPr bwMode="auto">
            <a:xfrm>
              <a:off x="3656785" y="2589594"/>
              <a:ext cx="6663647" cy="207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8号-创中黑"/>
                  <a:cs typeface="Times New Roman" panose="02020603050405020304" pitchFamily="18" charset="0"/>
                </a:rPr>
                <a:t>Bài 11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58号-创中黑"/>
                  <a:cs typeface="Times New Roman" panose="02020603050405020304" pitchFamily="18" charset="0"/>
                </a:rPr>
                <a:t>KIỀM CHẾ CẢM XÚC TIÊU CỰC</a:t>
              </a:r>
              <a:endParaRPr kumimoji="0" lang="zh-C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1443038" y="-304800"/>
            <a:ext cx="10748962" cy="7162800"/>
            <a:chOff x="1443789" y="-304723"/>
            <a:chExt cx="10748211" cy="7162723"/>
          </a:xfrm>
        </p:grpSpPr>
        <p:grpSp>
          <p:nvGrpSpPr>
            <p:cNvPr id="19460" name="组合 12"/>
            <p:cNvGrpSpPr>
              <a:grpSpLocks/>
            </p:cNvGrpSpPr>
            <p:nvPr/>
          </p:nvGrpSpPr>
          <p:grpSpPr bwMode="auto">
            <a:xfrm>
              <a:off x="1443789" y="-304723"/>
              <a:ext cx="10748211" cy="7162723"/>
              <a:chOff x="1443789" y="-304723"/>
              <a:chExt cx="10748211" cy="7162723"/>
            </a:xfrm>
          </p:grpSpPr>
          <p:pic>
            <p:nvPicPr>
              <p:cNvPr id="19480" name="图片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0EEE1"/>
                  </a:clrFrom>
                  <a:clrTo>
                    <a:srgbClr val="F0EEE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3789" y="-304723"/>
                <a:ext cx="2815390" cy="664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1" name="组合 11"/>
              <p:cNvGrpSpPr>
                <a:grpSpLocks/>
              </p:cNvGrpSpPr>
              <p:nvPr/>
            </p:nvGrpSpPr>
            <p:grpSpPr bwMode="auto">
              <a:xfrm>
                <a:off x="2057399" y="518681"/>
                <a:ext cx="10134601" cy="6339319"/>
                <a:chOff x="2057399" y="518681"/>
                <a:chExt cx="10134601" cy="6339319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CAF0B78E-0BC8-433E-8D1F-A5F32F2BA0B4}"/>
                    </a:ext>
                  </a:extLst>
                </p:cNvPr>
                <p:cNvGrpSpPr/>
                <p:nvPr/>
              </p:nvGrpSpPr>
              <p:grpSpPr>
                <a:xfrm>
                  <a:off x="11746831" y="518681"/>
                  <a:ext cx="445169" cy="6339319"/>
                  <a:chOff x="3597442" y="577516"/>
                  <a:chExt cx="445169" cy="5847347"/>
                </a:xfrm>
                <a:solidFill>
                  <a:srgbClr val="F19C1D">
                    <a:alpha val="40000"/>
                  </a:srgbClr>
                </a:solidFill>
              </p:grpSpPr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E6C13420-9D12-4424-A77D-EE872ED09CEF}"/>
                      </a:ext>
                    </a:extLst>
                  </p:cNvPr>
                  <p:cNvSpPr/>
                  <p:nvPr/>
                </p:nvSpPr>
                <p:spPr>
                  <a:xfrm>
                    <a:off x="3597442" y="974558"/>
                    <a:ext cx="445169" cy="54503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" name="等腰三角形 5">
                    <a:extLst>
                      <a:ext uri="{FF2B5EF4-FFF2-40B4-BE49-F238E27FC236}">
                        <a16:creationId xmlns:a16="http://schemas.microsoft.com/office/drawing/2014/main" id="{96906C8F-EE05-4411-A18D-1B9CD31FF4D9}"/>
                      </a:ext>
                    </a:extLst>
                  </p:cNvPr>
                  <p:cNvSpPr/>
                  <p:nvPr/>
                </p:nvSpPr>
                <p:spPr>
                  <a:xfrm>
                    <a:off x="3597442" y="577516"/>
                    <a:ext cx="445169" cy="39704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6C044B26-C1DA-4621-BA91-DE532923C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8108" y="6338894"/>
                  <a:ext cx="9689423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6ABA10CC-BE72-484E-84CC-19DA8D663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8108" y="1668519"/>
                  <a:ext cx="9689423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9461" name="图片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1" y="1806059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图片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9745580" y="2380978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3" name="组合 22"/>
            <p:cNvGrpSpPr>
              <a:grpSpLocks/>
            </p:cNvGrpSpPr>
            <p:nvPr/>
          </p:nvGrpSpPr>
          <p:grpSpPr bwMode="auto">
            <a:xfrm>
              <a:off x="9425115" y="5332272"/>
              <a:ext cx="1285725" cy="1285725"/>
              <a:chOff x="4775095" y="366988"/>
              <a:chExt cx="1233859" cy="123385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F92F0FB-9193-4508-AE82-1CDF40AA4450}"/>
                  </a:ext>
                </a:extLst>
              </p:cNvPr>
              <p:cNvSpPr/>
              <p:nvPr/>
            </p:nvSpPr>
            <p:spPr>
              <a:xfrm>
                <a:off x="4775158" y="367139"/>
                <a:ext cx="1233917" cy="1233990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92C7FCA-830B-4197-A312-E63DBA0201A2}"/>
                  </a:ext>
                </a:extLst>
              </p:cNvPr>
              <p:cNvSpPr/>
              <p:nvPr/>
            </p:nvSpPr>
            <p:spPr>
              <a:xfrm>
                <a:off x="4872653" y="472256"/>
                <a:ext cx="1067871" cy="1067935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8CB1A03-E19B-4E08-B221-A89241F1DAB3}"/>
                  </a:ext>
                </a:extLst>
              </p:cNvPr>
              <p:cNvSpPr/>
              <p:nvPr/>
            </p:nvSpPr>
            <p:spPr>
              <a:xfrm>
                <a:off x="4945774" y="537764"/>
                <a:ext cx="892685" cy="892738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9464" name="组合 23"/>
            <p:cNvGrpSpPr>
              <a:grpSpLocks/>
            </p:cNvGrpSpPr>
            <p:nvPr/>
          </p:nvGrpSpPr>
          <p:grpSpPr bwMode="auto">
            <a:xfrm>
              <a:off x="7323763" y="5552635"/>
              <a:ext cx="844997" cy="844997"/>
              <a:chOff x="4775095" y="366988"/>
              <a:chExt cx="1233859" cy="1233859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66F8C991-5133-4B15-914A-AB5305F45FFD}"/>
                  </a:ext>
                </a:extLst>
              </p:cNvPr>
              <p:cNvSpPr/>
              <p:nvPr/>
            </p:nvSpPr>
            <p:spPr>
              <a:xfrm>
                <a:off x="4774679" y="367651"/>
                <a:ext cx="1233120" cy="1233193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E20AF44-870C-4C2B-98BA-2514C4EFCEC5}"/>
                  </a:ext>
                </a:extLst>
              </p:cNvPr>
              <p:cNvSpPr/>
              <p:nvPr/>
            </p:nvSpPr>
            <p:spPr>
              <a:xfrm>
                <a:off x="4872030" y="471963"/>
                <a:ext cx="1068549" cy="1068612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D5D451C-8E35-4DD2-83E5-76E275607DB4}"/>
                  </a:ext>
                </a:extLst>
              </p:cNvPr>
              <p:cNvSpPr/>
              <p:nvPr/>
            </p:nvSpPr>
            <p:spPr>
              <a:xfrm>
                <a:off x="4943884" y="536868"/>
                <a:ext cx="894708" cy="894760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9465" name="图片 3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113" y="5136911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6" name="组合 32"/>
            <p:cNvGrpSpPr>
              <a:grpSpLocks/>
            </p:cNvGrpSpPr>
            <p:nvPr/>
          </p:nvGrpSpPr>
          <p:grpSpPr bwMode="auto">
            <a:xfrm>
              <a:off x="7382050" y="1437160"/>
              <a:ext cx="753302" cy="753302"/>
              <a:chOff x="4775095" y="366988"/>
              <a:chExt cx="1233859" cy="1233859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FA917E9E-5784-4503-9293-21C4935704E6}"/>
                  </a:ext>
                </a:extLst>
              </p:cNvPr>
              <p:cNvSpPr/>
              <p:nvPr/>
            </p:nvSpPr>
            <p:spPr>
              <a:xfrm>
                <a:off x="4775359" y="366310"/>
                <a:ext cx="1232418" cy="1235091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E6690DFB-72D8-42CA-8931-7185B72DF92E}"/>
                  </a:ext>
                </a:extLst>
              </p:cNvPr>
              <p:cNvSpPr/>
              <p:nvPr/>
            </p:nvSpPr>
            <p:spPr>
              <a:xfrm>
                <a:off x="4874160" y="470318"/>
                <a:ext cx="1066015" cy="1071279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101F845-7437-4A53-A9CA-8B86A668D161}"/>
                  </a:ext>
                </a:extLst>
              </p:cNvPr>
              <p:cNvSpPr/>
              <p:nvPr/>
            </p:nvSpPr>
            <p:spPr>
              <a:xfrm>
                <a:off x="4944362" y="537923"/>
                <a:ext cx="894413" cy="891865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9467" name="组合 40"/>
            <p:cNvGrpSpPr>
              <a:grpSpLocks/>
            </p:cNvGrpSpPr>
            <p:nvPr/>
          </p:nvGrpSpPr>
          <p:grpSpPr bwMode="auto">
            <a:xfrm>
              <a:off x="4952588" y="667925"/>
              <a:ext cx="1143412" cy="1143412"/>
              <a:chOff x="4775095" y="366988"/>
              <a:chExt cx="1233859" cy="1233859"/>
            </a:xfrm>
          </p:grpSpPr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FE9D6D03-9CFD-47A7-8353-E01B108AE57B}"/>
                  </a:ext>
                </a:extLst>
              </p:cNvPr>
              <p:cNvSpPr/>
              <p:nvPr/>
            </p:nvSpPr>
            <p:spPr>
              <a:xfrm>
                <a:off x="4774373" y="367506"/>
                <a:ext cx="1235041" cy="1233401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892F1B71-344C-4817-B109-A9726898CE10}"/>
                  </a:ext>
                </a:extLst>
              </p:cNvPr>
              <p:cNvSpPr/>
              <p:nvPr/>
            </p:nvSpPr>
            <p:spPr>
              <a:xfrm>
                <a:off x="4872011" y="472002"/>
                <a:ext cx="1068884" cy="1068948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088EC322-7641-4FAD-ACA6-15AC901B3E64}"/>
                  </a:ext>
                </a:extLst>
              </p:cNvPr>
              <p:cNvSpPr/>
              <p:nvPr/>
            </p:nvSpPr>
            <p:spPr>
              <a:xfrm>
                <a:off x="4945669" y="537098"/>
                <a:ext cx="892449" cy="894216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0746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文本框 17"/>
          <p:cNvSpPr txBox="1">
            <a:spLocks noChangeArrowheads="1"/>
          </p:cNvSpPr>
          <p:nvPr/>
        </p:nvSpPr>
        <p:spPr bwMode="auto">
          <a:xfrm>
            <a:off x="1519667" y="313512"/>
            <a:ext cx="843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/>
                <a:cs typeface="Times New Roman" panose="02020603050405020304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魂58号-创中黑"/>
                <a:cs typeface="Times New Roman" panose="02020603050405020304" pitchFamily="18" charset="0"/>
              </a:rPr>
              <a:t> CẦU CẦN ĐẠT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58号-创中黑"/>
              <a:cs typeface="Times New Roman" panose="02020603050405020304" pitchFamily="18" charset="0"/>
            </a:endParaRPr>
          </a:p>
        </p:txBody>
      </p: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-454000" y="-852760"/>
            <a:ext cx="12646000" cy="8024268"/>
            <a:chOff x="1226032" y="-89252"/>
            <a:chExt cx="10965968" cy="6947252"/>
          </a:xfrm>
        </p:grpSpPr>
        <p:grpSp>
          <p:nvGrpSpPr>
            <p:cNvPr id="19460" name="组合 12"/>
            <p:cNvGrpSpPr>
              <a:grpSpLocks/>
            </p:cNvGrpSpPr>
            <p:nvPr/>
          </p:nvGrpSpPr>
          <p:grpSpPr bwMode="auto">
            <a:xfrm>
              <a:off x="1226032" y="-89252"/>
              <a:ext cx="10965968" cy="6947252"/>
              <a:chOff x="1226032" y="-89252"/>
              <a:chExt cx="10965968" cy="6947252"/>
            </a:xfrm>
          </p:grpSpPr>
          <p:pic>
            <p:nvPicPr>
              <p:cNvPr id="19480" name="图片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0EEE1"/>
                  </a:clrFrom>
                  <a:clrTo>
                    <a:srgbClr val="F0EEE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6032" y="-89252"/>
                <a:ext cx="2815390" cy="664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1" name="组合 11"/>
              <p:cNvGrpSpPr>
                <a:grpSpLocks/>
              </p:cNvGrpSpPr>
              <p:nvPr/>
            </p:nvGrpSpPr>
            <p:grpSpPr bwMode="auto">
              <a:xfrm>
                <a:off x="2057399" y="518681"/>
                <a:ext cx="10134601" cy="6339319"/>
                <a:chOff x="2057399" y="518681"/>
                <a:chExt cx="10134601" cy="6339319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CAF0B78E-0BC8-433E-8D1F-A5F32F2BA0B4}"/>
                    </a:ext>
                  </a:extLst>
                </p:cNvPr>
                <p:cNvGrpSpPr/>
                <p:nvPr/>
              </p:nvGrpSpPr>
              <p:grpSpPr>
                <a:xfrm>
                  <a:off x="11746831" y="518681"/>
                  <a:ext cx="445169" cy="6339319"/>
                  <a:chOff x="3597442" y="577516"/>
                  <a:chExt cx="445169" cy="5847347"/>
                </a:xfrm>
                <a:solidFill>
                  <a:srgbClr val="F19C1D">
                    <a:alpha val="40000"/>
                  </a:srgbClr>
                </a:solidFill>
              </p:grpSpPr>
              <p:sp>
                <p:nvSpPr>
                  <p:cNvPr id="5" name="矩形 4">
                    <a:extLst>
                      <a:ext uri="{FF2B5EF4-FFF2-40B4-BE49-F238E27FC236}">
                        <a16:creationId xmlns:a16="http://schemas.microsoft.com/office/drawing/2014/main" id="{E6C13420-9D12-4424-A77D-EE872ED09CEF}"/>
                      </a:ext>
                    </a:extLst>
                  </p:cNvPr>
                  <p:cNvSpPr/>
                  <p:nvPr/>
                </p:nvSpPr>
                <p:spPr>
                  <a:xfrm>
                    <a:off x="3597442" y="974558"/>
                    <a:ext cx="445169" cy="54503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6" name="等腰三角形 5">
                    <a:extLst>
                      <a:ext uri="{FF2B5EF4-FFF2-40B4-BE49-F238E27FC236}">
                        <a16:creationId xmlns:a16="http://schemas.microsoft.com/office/drawing/2014/main" id="{96906C8F-EE05-4411-A18D-1B9CD31FF4D9}"/>
                      </a:ext>
                    </a:extLst>
                  </p:cNvPr>
                  <p:cNvSpPr/>
                  <p:nvPr/>
                </p:nvSpPr>
                <p:spPr>
                  <a:xfrm>
                    <a:off x="3597442" y="577516"/>
                    <a:ext cx="445169" cy="397042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 Light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9" name="直接连接符 8">
                  <a:extLst>
                    <a:ext uri="{FF2B5EF4-FFF2-40B4-BE49-F238E27FC236}">
                      <a16:creationId xmlns:a16="http://schemas.microsoft.com/office/drawing/2014/main" id="{6C044B26-C1DA-4621-BA91-DE532923C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8108" y="6338894"/>
                  <a:ext cx="9689423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>
                  <a:extLst>
                    <a:ext uri="{FF2B5EF4-FFF2-40B4-BE49-F238E27FC236}">
                      <a16:creationId xmlns:a16="http://schemas.microsoft.com/office/drawing/2014/main" id="{6ABA10CC-BE72-484E-84CC-19DA8D6630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8108" y="1668519"/>
                  <a:ext cx="9689423" cy="0"/>
                </a:xfrm>
                <a:prstGeom prst="line">
                  <a:avLst/>
                </a:prstGeom>
                <a:ln w="120650">
                  <a:solidFill>
                    <a:srgbClr val="F19C1D">
                      <a:alpha val="40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9461" name="图片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1" y="1806059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图片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9745580" y="2380978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63" name="组合 22"/>
            <p:cNvGrpSpPr>
              <a:grpSpLocks/>
            </p:cNvGrpSpPr>
            <p:nvPr/>
          </p:nvGrpSpPr>
          <p:grpSpPr bwMode="auto">
            <a:xfrm>
              <a:off x="9425115" y="5332272"/>
              <a:ext cx="1285725" cy="1285725"/>
              <a:chOff x="4775095" y="366988"/>
              <a:chExt cx="1233859" cy="123385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F92F0FB-9193-4508-AE82-1CDF40AA4450}"/>
                  </a:ext>
                </a:extLst>
              </p:cNvPr>
              <p:cNvSpPr/>
              <p:nvPr/>
            </p:nvSpPr>
            <p:spPr>
              <a:xfrm>
                <a:off x="4775158" y="367139"/>
                <a:ext cx="1233917" cy="1233990"/>
              </a:xfrm>
              <a:prstGeom prst="ellipse">
                <a:avLst/>
              </a:prstGeom>
              <a:solidFill>
                <a:srgbClr val="F07264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092C7FCA-830B-4197-A312-E63DBA0201A2}"/>
                  </a:ext>
                </a:extLst>
              </p:cNvPr>
              <p:cNvSpPr/>
              <p:nvPr/>
            </p:nvSpPr>
            <p:spPr>
              <a:xfrm>
                <a:off x="4872653" y="472256"/>
                <a:ext cx="1067871" cy="1067935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8CB1A03-E19B-4E08-B221-A89241F1DAB3}"/>
                  </a:ext>
                </a:extLst>
              </p:cNvPr>
              <p:cNvSpPr/>
              <p:nvPr/>
            </p:nvSpPr>
            <p:spPr>
              <a:xfrm>
                <a:off x="4945774" y="537764"/>
                <a:ext cx="892685" cy="892738"/>
              </a:xfrm>
              <a:prstGeom prst="ellipse">
                <a:avLst/>
              </a:prstGeom>
              <a:solidFill>
                <a:srgbClr val="F0726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9464" name="组合 23"/>
            <p:cNvGrpSpPr>
              <a:grpSpLocks/>
            </p:cNvGrpSpPr>
            <p:nvPr/>
          </p:nvGrpSpPr>
          <p:grpSpPr bwMode="auto">
            <a:xfrm>
              <a:off x="7323763" y="5552635"/>
              <a:ext cx="844997" cy="844997"/>
              <a:chOff x="4775095" y="366988"/>
              <a:chExt cx="1233859" cy="1233859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66F8C991-5133-4B15-914A-AB5305F45FFD}"/>
                  </a:ext>
                </a:extLst>
              </p:cNvPr>
              <p:cNvSpPr/>
              <p:nvPr/>
            </p:nvSpPr>
            <p:spPr>
              <a:xfrm>
                <a:off x="4774679" y="367651"/>
                <a:ext cx="1233120" cy="1233193"/>
              </a:xfrm>
              <a:prstGeom prst="ellipse">
                <a:avLst/>
              </a:prstGeom>
              <a:solidFill>
                <a:srgbClr val="BDC2CE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E20AF44-870C-4C2B-98BA-2514C4EFCEC5}"/>
                  </a:ext>
                </a:extLst>
              </p:cNvPr>
              <p:cNvSpPr/>
              <p:nvPr/>
            </p:nvSpPr>
            <p:spPr>
              <a:xfrm>
                <a:off x="4872030" y="471963"/>
                <a:ext cx="1068549" cy="1068612"/>
              </a:xfrm>
              <a:prstGeom prst="ellipse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D5D451C-8E35-4DD2-83E5-76E275607DB4}"/>
                  </a:ext>
                </a:extLst>
              </p:cNvPr>
              <p:cNvSpPr/>
              <p:nvPr/>
            </p:nvSpPr>
            <p:spPr>
              <a:xfrm>
                <a:off x="4943884" y="536868"/>
                <a:ext cx="894708" cy="894760"/>
              </a:xfrm>
              <a:prstGeom prst="ellipse">
                <a:avLst/>
              </a:prstGeom>
              <a:solidFill>
                <a:srgbClr val="BDC2CE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19465" name="图片 3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DE0"/>
                </a:clrFrom>
                <a:clrTo>
                  <a:srgbClr val="EFEDE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113" y="5136911"/>
              <a:ext cx="790072" cy="732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766641" y="1819825"/>
            <a:ext cx="96219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- HS nhận diện được cảm xúc tiêu cực; ảnh hưởng của cảm xúc tiêu cực trong từng tình huống và cách kiềm chế cảm xúc tiêu cực đó.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- HS chỉ ra các lợi ích của việc kiềm chế cảm xúc tiêu cực.</a:t>
            </a:r>
            <a:endParaRPr lang="vi-VN" sz="2800" dirty="0">
              <a:latin typeface="+mj-lt"/>
            </a:endParaRPr>
          </a:p>
          <a:p>
            <a:pPr algn="just"/>
            <a:r>
              <a:rPr lang="vi-VN" sz="28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Nhận ra được một số biểu hiện của cảm xúc tiêu cực.</a:t>
            </a:r>
            <a:endParaRPr lang="vi-VN" sz="2800" dirty="0">
              <a:latin typeface="+mj-lt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- Thực hiện được cách kiềm chế cảm xúc tiêu cực của bản thân.</a:t>
            </a:r>
            <a:endParaRPr lang="vi-VN" sz="2800" dirty="0">
              <a:latin typeface="+mj-lt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- Biết được ý nghĩa của việc kiềm chế cảm xúc tiêu cực.</a:t>
            </a:r>
            <a:endParaRPr lang="vi-VN" sz="2800" dirty="0">
              <a:latin typeface="+mj-lt"/>
            </a:endParaRPr>
          </a:p>
          <a:p>
            <a:r>
              <a:rPr lang="vi-VN" sz="2800" b="1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Kiềm chế cảm xúc tiêu cực của bản thân một cách hợp lí và hiệu quả.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5556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8"/>
          <p:cNvSpPr txBox="1">
            <a:spLocks noChangeArrowheads="1"/>
          </p:cNvSpPr>
          <p:nvPr/>
        </p:nvSpPr>
        <p:spPr bwMode="auto">
          <a:xfrm>
            <a:off x="3962400" y="41910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600200" y="473075"/>
            <a:ext cx="103632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ĐỌC TÌNH HUỐNG VÀ TRẢ LỜI CÂU HỎI: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12222" r="685" b="36667"/>
          <a:stretch>
            <a:fillRect/>
          </a:stretch>
        </p:blipFill>
        <p:spPr bwMode="auto">
          <a:xfrm>
            <a:off x="0" y="1274763"/>
            <a:ext cx="650557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2222" r="-868" b="14444"/>
          <a:stretch>
            <a:fillRect/>
          </a:stretch>
        </p:blipFill>
        <p:spPr bwMode="auto">
          <a:xfrm>
            <a:off x="0" y="4968875"/>
            <a:ext cx="65055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3"/>
          <p:cNvSpPr txBox="1">
            <a:spLocks noChangeArrowheads="1"/>
          </p:cNvSpPr>
          <p:nvPr/>
        </p:nvSpPr>
        <p:spPr bwMode="auto">
          <a:xfrm>
            <a:off x="7821613" y="1690688"/>
            <a:ext cx="434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Trả lời câu hỏi: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535" name="TextBox 14"/>
          <p:cNvSpPr txBox="1">
            <a:spLocks noChangeArrowheads="1"/>
          </p:cNvSpPr>
          <p:nvPr/>
        </p:nvSpPr>
        <p:spPr bwMode="auto">
          <a:xfrm>
            <a:off x="6515100" y="2152650"/>
            <a:ext cx="55387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a,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trong mỗi tình huống trên có cảm xúc gì?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b, Cảm xúc đó đã ảnh hưởng như thế nào đến bản thân và người xung quanh?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c, Em sẽ khuyên bạn kiềm chế cảm xúc đó như thế nào?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1079" r="62111" b="91112"/>
          <a:stretch>
            <a:fillRect/>
          </a:stretch>
        </p:blipFill>
        <p:spPr bwMode="auto">
          <a:xfrm>
            <a:off x="0" y="0"/>
            <a:ext cx="2209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63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2263" r="-2" b="62093"/>
          <a:stretch>
            <a:fillRect/>
          </a:stretch>
        </p:blipFill>
        <p:spPr bwMode="auto">
          <a:xfrm>
            <a:off x="1143000" y="152400"/>
            <a:ext cx="10086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008313"/>
            <a:ext cx="6705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a, Bạn Long có cảm xúc gì? Vì sao?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548063"/>
            <a:ext cx="1150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Long đã giận dữ, vì Tiến vô tình va phải Long và khiến Long bị ngã.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975100"/>
            <a:ext cx="1104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ảnh hưởng như thế nào đến bản thân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à mọi người xung quanh?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672807"/>
            <a:ext cx="853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làm tổn thương Tiến và các bạn mất vui.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3550" y="540543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c, Em sẽ khuyên bạn kiềm chế cảm xúc như thế nào?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4163" y="5951538"/>
            <a:ext cx="116792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Long nên kiềm chế cơn giận dữ của mình bằng cách giữ bình tĩnh, hít thở sâu và không nên to tiếng với bạn Tiến.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5725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5" r="1553" b="37778"/>
          <a:stretch>
            <a:fillRect/>
          </a:stretch>
        </p:blipFill>
        <p:spPr bwMode="auto">
          <a:xfrm>
            <a:off x="1247775" y="34925"/>
            <a:ext cx="100584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3095625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a,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Hoa có cảm xúc gì? Vì sao?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4098925"/>
            <a:ext cx="10874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ảnh hưởng như thế nào đến bản thân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à mọi người xung quanh?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548005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Em sẽ khuyên bạn kiềm chế cảm xúc như thế nào?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625850"/>
            <a:ext cx="1112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Hoa đã giận dỗi, vì Hoa chờ mãi không đến lượt chơi của mình.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4983163"/>
            <a:ext cx="853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làm cho các bạn chơi cùng mất vui.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994400"/>
            <a:ext cx="915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Hoa không nên giận dỗi vô cớ, nên bình tĩnh và chờ đến lượt chơi của mình.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13846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62952" r="-868" b="14444"/>
          <a:stretch>
            <a:fillRect/>
          </a:stretch>
        </p:blipFill>
        <p:spPr bwMode="auto">
          <a:xfrm>
            <a:off x="1600200" y="0"/>
            <a:ext cx="9578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0988" y="2611438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a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Bạn Vân có cảm xúc gì? Vì sao?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0988" y="3179763"/>
            <a:ext cx="10106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Bạn Vân đã tức giận và khóc ầm lên, vì anh trai của Vân vô tình làm rách trang bìa.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988" y="4111625"/>
            <a:ext cx="10372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b,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đã ảnh hưởng như thế nào đến bản thân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à mọi người xung quanh?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49530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-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xúc đó khiến cho anh trai của Vân không vui.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275" y="544671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c, 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 sẽ khuyên bạn kiềm chế cảm xúc như thế nào?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5949950"/>
            <a:ext cx="1029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 Vân nên bình tĩnh (hít thở thật sâu) không nên tức giận và khóc.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188344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2057400" y="203200"/>
            <a:ext cx="891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HỆ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 THÂN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1087438"/>
            <a:ext cx="12192000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: 8 Points 5"/>
          <p:cNvSpPr/>
          <p:nvPr/>
        </p:nvSpPr>
        <p:spPr bwMode="auto">
          <a:xfrm>
            <a:off x="3581400" y="4724400"/>
            <a:ext cx="4495800" cy="1905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373688"/>
            <a:ext cx="297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CHIA SẺ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0519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Animal World Presentation Template，Freepptbackgrounds.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127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595</Words>
  <Application>Microsoft Office PowerPoint</Application>
  <PresentationFormat>Widescreen</PresentationFormat>
  <Paragraphs>50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Microsoft YaHei</vt:lpstr>
      <vt:lpstr>Microsoft YaHei</vt:lpstr>
      <vt:lpstr>宋体</vt:lpstr>
      <vt:lpstr>.VnTime</vt:lpstr>
      <vt:lpstr>Arial</vt:lpstr>
      <vt:lpstr>Calibri</vt:lpstr>
      <vt:lpstr>Calibri Light</vt:lpstr>
      <vt:lpstr>等线</vt:lpstr>
      <vt:lpstr>等线</vt:lpstr>
      <vt:lpstr>Times New Roman</vt:lpstr>
      <vt:lpstr>字魂58号-创中黑</vt:lpstr>
      <vt:lpstr>字魂7号-温暖童稚体</vt:lpstr>
      <vt:lpstr>方正正大黑简体</vt:lpstr>
      <vt:lpstr>Animal World Presentation Template，Freepptbackgrounds.net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</cp:revision>
  <dcterms:created xsi:type="dcterms:W3CDTF">2022-03-24T14:50:16Z</dcterms:created>
  <dcterms:modified xsi:type="dcterms:W3CDTF">2023-03-29T10:05:05Z</dcterms:modified>
</cp:coreProperties>
</file>