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85" r:id="rId4"/>
    <p:sldId id="300" r:id="rId5"/>
    <p:sldId id="286" r:id="rId6"/>
    <p:sldId id="301" r:id="rId7"/>
    <p:sldId id="287" r:id="rId8"/>
    <p:sldId id="292" r:id="rId9"/>
    <p:sldId id="294" r:id="rId10"/>
    <p:sldId id="293" r:id="rId11"/>
    <p:sldId id="302" r:id="rId12"/>
    <p:sldId id="303" r:id="rId13"/>
    <p:sldId id="297" r:id="rId14"/>
    <p:sldId id="299" r:id="rId15"/>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CB4"/>
    <a:srgbClr val="85C8CD"/>
    <a:srgbClr val="DE250C"/>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50" d="100"/>
          <a:sy n="50" d="100"/>
        </p:scale>
        <p:origin x="834" y="66"/>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ln/>
        </p:spPr>
      </p:sp>
      <p:sp>
        <p:nvSpPr>
          <p:cNvPr id="56323" name="文本占位符 563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266066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27696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180060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191797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7</a:t>
            </a:fld>
            <a:endParaRPr lang="zh-CN" altLang="en-US" dirty="0">
              <a:solidFill>
                <a:prstClr val="black"/>
              </a:solidFill>
            </a:endParaRPr>
          </a:p>
        </p:txBody>
      </p:sp>
    </p:spTree>
    <p:extLst>
      <p:ext uri="{BB962C8B-B14F-4D97-AF65-F5344CB8AC3E}">
        <p14:creationId xmlns:p14="http://schemas.microsoft.com/office/powerpoint/2010/main" val="191797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191797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191797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0.png"/><Relationship Id="rId7"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fif"/><Relationship Id="rId2"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1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656556" y="705446"/>
            <a:ext cx="13465175" cy="843438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4860752" y="2368307"/>
            <a:ext cx="7632848" cy="1200329"/>
          </a:xfrm>
          <a:prstGeom prst="rect">
            <a:avLst/>
          </a:prstGeom>
          <a:noFill/>
          <a:ln w="9525">
            <a:noFill/>
          </a:ln>
        </p:spPr>
        <p:txBody>
          <a:bodyPr wrap="square">
            <a:spAutoFit/>
          </a:bodyPr>
          <a:lstStyle/>
          <a:p>
            <a:pPr lvl="0" algn="ctr" defTabSz="1500505">
              <a:spcBef>
                <a:spcPct val="50000"/>
              </a:spcBef>
            </a:pPr>
            <a:r>
              <a:rPr lang="en-US" altLang="zh-CN" sz="7200" b="1" dirty="0" smtClean="0">
                <a:solidFill>
                  <a:srgbClr val="FF0000"/>
                </a:solidFill>
                <a:latin typeface="Times New Roman" pitchFamily="18" charset="0"/>
                <a:ea typeface="黑体" panose="02010609060101010101" pitchFamily="2" charset="-122"/>
                <a:cs typeface="Times New Roman" pitchFamily="18" charset="0"/>
              </a:rPr>
              <a:t>ĐẠO </a:t>
            </a:r>
            <a:r>
              <a:rPr lang="en-US" altLang="zh-CN" sz="7200" b="1" dirty="0">
                <a:solidFill>
                  <a:srgbClr val="FF0000"/>
                </a:solidFill>
                <a:latin typeface="Times New Roman" pitchFamily="18" charset="0"/>
                <a:ea typeface="黑体" panose="02010609060101010101" pitchFamily="2" charset="-122"/>
                <a:cs typeface="Times New Roman" pitchFamily="18" charset="0"/>
              </a:rPr>
              <a:t>ĐỨC</a:t>
            </a:r>
            <a:endParaRPr lang="en-US" altLang="zh-CN" sz="7200" b="1" dirty="0">
              <a:solidFill>
                <a:srgbClr val="FF0000"/>
              </a:solidFill>
              <a:latin typeface="黑体" panose="02010609060101010101" pitchFamily="2" charset="-122"/>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2052638" y="4305846"/>
            <a:ext cx="12749212" cy="489743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252411" y="-410273"/>
            <a:ext cx="7128942" cy="10153128"/>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1" y="6970142"/>
            <a:ext cx="2736899" cy="2592958"/>
          </a:xfrm>
          <a:prstGeom prst="rect">
            <a:avLst/>
          </a:prstGeom>
          <a:noFill/>
          <a:ln w="9525">
            <a:noFill/>
          </a:ln>
        </p:spPr>
      </p:pic>
      <p:sp>
        <p:nvSpPr>
          <p:cNvPr id="3" name="Rectangle 2"/>
          <p:cNvSpPr/>
          <p:nvPr/>
        </p:nvSpPr>
        <p:spPr>
          <a:xfrm>
            <a:off x="900312" y="1713558"/>
            <a:ext cx="5328592" cy="6206827"/>
          </a:xfrm>
          <a:prstGeom prst="rect">
            <a:avLst/>
          </a:prstGeom>
        </p:spPr>
        <p:txBody>
          <a:bodyPr wrap="square">
            <a:spAutoFit/>
          </a:bodyPr>
          <a:lstStyle/>
          <a:p>
            <a:pPr defTabSz="685800" rtl="0" fontAlgn="auto">
              <a:spcBef>
                <a:spcPts val="0"/>
              </a:spcBef>
              <a:spcAft>
                <a:spcPts val="800"/>
              </a:spcAft>
            </a:pPr>
            <a:r>
              <a:rPr lang="vi-VN" sz="2800" dirty="0">
                <a:solidFill>
                  <a:srgbClr val="FF0000"/>
                </a:solidFill>
                <a:latin typeface="Times New Roman" pitchFamily="18" charset="0"/>
                <a:ea typeface="Calibri" panose="020F0502020204030204" pitchFamily="34" charset="0"/>
                <a:cs typeface="Times New Roman" pitchFamily="18" charset="0"/>
              </a:rPr>
              <a:t>*</a:t>
            </a:r>
            <a:r>
              <a:rPr lang="vi-VN" sz="2800" b="1" i="1" dirty="0">
                <a:solidFill>
                  <a:srgbClr val="FF0000"/>
                </a:solidFill>
                <a:latin typeface="Times New Roman" pitchFamily="18" charset="0"/>
                <a:ea typeface="Calibri" panose="020F0502020204030204" pitchFamily="34" charset="0"/>
                <a:cs typeface="Times New Roman" pitchFamily="18" charset="0"/>
              </a:rPr>
              <a:t>Nhiệm vụ 1</a:t>
            </a:r>
            <a:r>
              <a:rPr lang="vi-VN" sz="2800" dirty="0">
                <a:solidFill>
                  <a:srgbClr val="FF0000"/>
                </a:solidFill>
                <a:latin typeface="Times New Roman" pitchFamily="18" charset="0"/>
                <a:ea typeface="Calibri" panose="020F0502020204030204" pitchFamily="34" charset="0"/>
                <a:cs typeface="Times New Roman" pitchFamily="18" charset="0"/>
              </a:rPr>
              <a:t>: </a:t>
            </a:r>
            <a:r>
              <a:rPr lang="vi-VN" sz="2800" dirty="0">
                <a:solidFill>
                  <a:srgbClr val="000000"/>
                </a:solidFill>
                <a:latin typeface="Times New Roman" pitchFamily="18" charset="0"/>
                <a:ea typeface="Calibri" panose="020F0502020204030204" pitchFamily="34" charset="0"/>
                <a:cs typeface="Times New Roman" pitchFamily="18" charset="0"/>
              </a:rPr>
              <a:t>Kể cho bạn nghe về quê gương của mình theo các gợi ý sau:</a:t>
            </a:r>
            <a:endParaRPr lang="vi-VN" sz="2800" dirty="0">
              <a:solidFill>
                <a:prstClr val="black"/>
              </a:solidFill>
              <a:latin typeface="Times New Roman" pitchFamily="18" charset="0"/>
              <a:ea typeface="Calibri" panose="020F0502020204030204" pitchFamily="34" charset="0"/>
              <a:cs typeface="Times New Roman" pitchFamily="18" charset="0"/>
            </a:endParaRPr>
          </a:p>
          <a:p>
            <a:pPr defTabSz="685800" rtl="0" fontAlgn="auto">
              <a:spcBef>
                <a:spcPts val="0"/>
              </a:spcBef>
              <a:spcAft>
                <a:spcPts val="800"/>
              </a:spcAft>
            </a:pPr>
            <a:r>
              <a:rPr lang="vi-VN" sz="2800" i="1" dirty="0">
                <a:solidFill>
                  <a:srgbClr val="000000"/>
                </a:solidFill>
                <a:latin typeface="Times New Roman" pitchFamily="18" charset="0"/>
                <a:ea typeface="Calibri" panose="020F0502020204030204" pitchFamily="34" charset="0"/>
                <a:cs typeface="Times New Roman" pitchFamily="18" charset="0"/>
              </a:rPr>
              <a:t>+ Quê hương em ở đâu?</a:t>
            </a:r>
            <a:endParaRPr lang="vi-VN" sz="2800" i="1" dirty="0">
              <a:solidFill>
                <a:prstClr val="black"/>
              </a:solidFill>
              <a:latin typeface="Times New Roman" pitchFamily="18" charset="0"/>
              <a:ea typeface="Calibri" panose="020F0502020204030204" pitchFamily="34" charset="0"/>
              <a:cs typeface="Times New Roman" pitchFamily="18" charset="0"/>
            </a:endParaRPr>
          </a:p>
          <a:p>
            <a:pPr defTabSz="685800" rtl="0" fontAlgn="auto">
              <a:spcBef>
                <a:spcPts val="0"/>
              </a:spcBef>
              <a:spcAft>
                <a:spcPts val="800"/>
              </a:spcAft>
            </a:pPr>
            <a:r>
              <a:rPr lang="vi-VN" sz="2800" i="1" dirty="0">
                <a:solidFill>
                  <a:srgbClr val="000000"/>
                </a:solidFill>
                <a:latin typeface="Times New Roman" pitchFamily="18" charset="0"/>
                <a:ea typeface="Calibri" panose="020F0502020204030204" pitchFamily="34" charset="0"/>
                <a:cs typeface="Times New Roman" pitchFamily="18" charset="0"/>
              </a:rPr>
              <a:t>+ Quê em có những cảnh đẹp gì?</a:t>
            </a:r>
          </a:p>
          <a:p>
            <a:pPr defTabSz="685800" rtl="0" fontAlgn="auto">
              <a:spcBef>
                <a:spcPts val="0"/>
              </a:spcBef>
              <a:spcAft>
                <a:spcPts val="800"/>
              </a:spcAft>
            </a:pPr>
            <a:r>
              <a:rPr lang="vi-VN" sz="2800" i="1" dirty="0">
                <a:solidFill>
                  <a:srgbClr val="000000"/>
                </a:solidFill>
                <a:latin typeface="Times New Roman" pitchFamily="18" charset="0"/>
                <a:ea typeface="Calibri" panose="020F0502020204030204" pitchFamily="34" charset="0"/>
                <a:cs typeface="Times New Roman" pitchFamily="18" charset="0"/>
              </a:rPr>
              <a:t>+ Người dân quê em có những đức tính tốt nào?</a:t>
            </a:r>
          </a:p>
          <a:p>
            <a:pPr defTabSz="685800" rtl="0" fontAlgn="auto">
              <a:spcBef>
                <a:spcPts val="0"/>
              </a:spcBef>
              <a:spcAft>
                <a:spcPts val="800"/>
              </a:spcAft>
            </a:pPr>
            <a:r>
              <a:rPr lang="vi-VN" sz="2800" i="1" dirty="0">
                <a:solidFill>
                  <a:srgbClr val="000000"/>
                </a:solidFill>
                <a:latin typeface="Times New Roman" pitchFamily="18" charset="0"/>
                <a:ea typeface="Calibri" panose="020F0502020204030204" pitchFamily="34" charset="0"/>
                <a:cs typeface="Times New Roman" pitchFamily="18" charset="0"/>
              </a:rPr>
              <a:t>+ Em thích nhất điều gì ở quê hương của mình?</a:t>
            </a:r>
            <a:endParaRPr lang="vi-VN" sz="2800" i="1" dirty="0">
              <a:solidFill>
                <a:prstClr val="black"/>
              </a:solidFill>
              <a:latin typeface="Times New Roman" pitchFamily="18" charset="0"/>
              <a:ea typeface="Calibri" panose="020F0502020204030204" pitchFamily="34" charset="0"/>
              <a:cs typeface="Times New Roman" pitchFamily="18" charset="0"/>
            </a:endParaRPr>
          </a:p>
          <a:p>
            <a:pPr defTabSz="685800" rtl="0" fontAlgn="auto">
              <a:spcBef>
                <a:spcPts val="0"/>
              </a:spcBef>
              <a:spcAft>
                <a:spcPts val="800"/>
              </a:spcAft>
            </a:pPr>
            <a:r>
              <a:rPr lang="vi-VN" sz="2800" dirty="0">
                <a:solidFill>
                  <a:srgbClr val="FF0000"/>
                </a:solidFill>
                <a:latin typeface="Times New Roman" pitchFamily="18" charset="0"/>
                <a:ea typeface="Calibri" panose="020F0502020204030204" pitchFamily="34" charset="0"/>
                <a:cs typeface="Times New Roman" pitchFamily="18" charset="0"/>
              </a:rPr>
              <a:t>*</a:t>
            </a:r>
            <a:r>
              <a:rPr lang="vi-VN" sz="2800" b="1" i="1" dirty="0">
                <a:solidFill>
                  <a:srgbClr val="FF0000"/>
                </a:solidFill>
                <a:latin typeface="Times New Roman" pitchFamily="18" charset="0"/>
                <a:ea typeface="Calibri" panose="020F0502020204030204" pitchFamily="34" charset="0"/>
                <a:cs typeface="Times New Roman" pitchFamily="18" charset="0"/>
              </a:rPr>
              <a:t>Nhiệm vụ 2</a:t>
            </a:r>
            <a:r>
              <a:rPr lang="vi-VN" sz="2800" dirty="0">
                <a:solidFill>
                  <a:srgbClr val="FF0000"/>
                </a:solidFill>
                <a:latin typeface="Times New Roman" pitchFamily="18" charset="0"/>
                <a:ea typeface="Calibri" panose="020F0502020204030204" pitchFamily="34" charset="0"/>
                <a:cs typeface="Times New Roman" pitchFamily="18" charset="0"/>
              </a:rPr>
              <a:t>: </a:t>
            </a:r>
            <a:r>
              <a:rPr lang="vi-VN" sz="2800" dirty="0">
                <a:solidFill>
                  <a:srgbClr val="000000"/>
                </a:solidFill>
                <a:latin typeface="Times New Roman" pitchFamily="18" charset="0"/>
                <a:ea typeface="Calibri" panose="020F0502020204030204" pitchFamily="34" charset="0"/>
                <a:cs typeface="Times New Roman" pitchFamily="18" charset="0"/>
              </a:rPr>
              <a:t>Nhận xét, đánh giá sự thể hiện của bạn theo tiêu chí sau: Trình bày, nội dung, thái độ làm việc.</a:t>
            </a:r>
            <a:endParaRPr lang="vi-VN" sz="2800" dirty="0">
              <a:solidFill>
                <a:prstClr val="black"/>
              </a:solidFill>
              <a:latin typeface="Times New Roman" pitchFamily="18" charset="0"/>
              <a:ea typeface="Calibri" panose="020F0502020204030204" pitchFamily="34" charset="0"/>
              <a:cs typeface="Times New Roman" pitchFamily="18" charset="0"/>
            </a:endParaRPr>
          </a:p>
        </p:txBody>
      </p:sp>
      <p:sp>
        <p:nvSpPr>
          <p:cNvPr id="11" name="TextBox 10"/>
          <p:cNvSpPr txBox="1"/>
          <p:nvPr/>
        </p:nvSpPr>
        <p:spPr>
          <a:xfrm>
            <a:off x="8029254" y="1569542"/>
            <a:ext cx="7953258" cy="707886"/>
          </a:xfrm>
          <a:prstGeom prst="rect">
            <a:avLst/>
          </a:prstGeom>
          <a:noFill/>
        </p:spPr>
        <p:txBody>
          <a:bodyPr wrap="square" rtlCol="0">
            <a:spAutoFit/>
          </a:bodyPr>
          <a:lstStyle/>
          <a:p>
            <a:pPr algn="ctr"/>
            <a:r>
              <a:rPr lang="vi-VN" sz="4000" b="1" dirty="0">
                <a:solidFill>
                  <a:srgbClr val="200CB4"/>
                </a:solidFill>
                <a:latin typeface="Times New Roman" pitchFamily="18" charset="0"/>
                <a:cs typeface="Times New Roman" pitchFamily="18" charset="0"/>
              </a:rPr>
              <a:t>Kể về quê hương em</a:t>
            </a:r>
          </a:p>
        </p:txBody>
      </p:sp>
      <p:pic>
        <p:nvPicPr>
          <p:cNvPr id="7" name="Picture 6" descr="A picture containing tree, outdoor, plant&#10;&#10;Description automatically generated">
            <a:extLst>
              <a:ext uri="{FF2B5EF4-FFF2-40B4-BE49-F238E27FC236}">
                <a16:creationId xmlns:a16="http://schemas.microsoft.com/office/drawing/2014/main" id="{BE6FBB36-7330-4BBE-9C40-7B51157A6A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5454" y="2406256"/>
            <a:ext cx="4305548" cy="3339750"/>
          </a:xfrm>
          <a:prstGeom prst="roundRect">
            <a:avLst/>
          </a:prstGeom>
        </p:spPr>
      </p:pic>
      <p:pic>
        <p:nvPicPr>
          <p:cNvPr id="9" name="Picture 8" descr="A picture containing building, outdoor, yellow, resort&#10;&#10;Description automatically generated">
            <a:extLst>
              <a:ext uri="{FF2B5EF4-FFF2-40B4-BE49-F238E27FC236}">
                <a16:creationId xmlns:a16="http://schemas.microsoft.com/office/drawing/2014/main" id="{0B6BB536-A9BC-412D-9CD2-84CEF19A0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27145" y="2343993"/>
            <a:ext cx="4288668" cy="3402013"/>
          </a:xfrm>
          <a:prstGeom prst="roundRect">
            <a:avLst/>
          </a:prstGeom>
        </p:spPr>
      </p:pic>
      <p:pic>
        <p:nvPicPr>
          <p:cNvPr id="20" name="Picture 19" descr="A picture containing water, nature, outdoor, river&#10;&#10;Description automatically generated">
            <a:extLst>
              <a:ext uri="{FF2B5EF4-FFF2-40B4-BE49-F238E27FC236}">
                <a16:creationId xmlns:a16="http://schemas.microsoft.com/office/drawing/2014/main" id="{AE4F1EA3-3B3C-47E6-8F20-F9EF859971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6025" y="5844414"/>
            <a:ext cx="4364407" cy="3409884"/>
          </a:xfrm>
          <a:prstGeom prst="roundRect">
            <a:avLst/>
          </a:prstGeom>
        </p:spPr>
      </p:pic>
      <p:pic>
        <p:nvPicPr>
          <p:cNvPr id="22" name="Picture 21" descr="A picture containing water, nature, shore, surrounded&#10;&#10;Description automatically generated">
            <a:extLst>
              <a:ext uri="{FF2B5EF4-FFF2-40B4-BE49-F238E27FC236}">
                <a16:creationId xmlns:a16="http://schemas.microsoft.com/office/drawing/2014/main" id="{9AC34E6E-7EB6-402A-9605-B6F190D2F5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51406" y="5844414"/>
            <a:ext cx="4364407" cy="3409884"/>
          </a:xfrm>
          <a:prstGeom prst="roundRect">
            <a:avLst/>
          </a:prstGeom>
        </p:spPr>
      </p:pic>
      <p:sp>
        <p:nvSpPr>
          <p:cNvPr id="23" name="Rectangle: Rounded Corners 22">
            <a:extLst>
              <a:ext uri="{FF2B5EF4-FFF2-40B4-BE49-F238E27FC236}">
                <a16:creationId xmlns:a16="http://schemas.microsoft.com/office/drawing/2014/main" id="{2AB5334A-FEFE-4D44-A9C9-64B3560B853D}"/>
              </a:ext>
            </a:extLst>
          </p:cNvPr>
          <p:cNvSpPr/>
          <p:nvPr/>
        </p:nvSpPr>
        <p:spPr>
          <a:xfrm>
            <a:off x="8549934" y="677754"/>
            <a:ext cx="6802943"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3200" b="1" i="0" u="none" strike="noStrike" kern="0" cap="none" spc="0" normalizeH="0" baseline="0" dirty="0">
                <a:ln>
                  <a:noFill/>
                </a:ln>
                <a:solidFill>
                  <a:srgbClr val="FF0000"/>
                </a:solidFill>
                <a:effectLst/>
                <a:uLnTx/>
                <a:uFillTx/>
                <a:latin typeface="Times New Roman" pitchFamily="18" charset="0"/>
                <a:cs typeface="Times New Roman" pitchFamily="18" charset="0"/>
              </a:rPr>
              <a:t>Hoạt</a:t>
            </a:r>
            <a:r>
              <a:rPr kumimoji="0" lang="vi-VN" sz="3200" b="1" i="0" u="none" strike="noStrike" kern="0" cap="none" spc="0" normalizeH="0" dirty="0">
                <a:ln>
                  <a:noFill/>
                </a:ln>
                <a:solidFill>
                  <a:srgbClr val="FF0000"/>
                </a:solidFill>
                <a:effectLst/>
                <a:uLnTx/>
                <a:uFillTx/>
                <a:latin typeface="Times New Roman" pitchFamily="18" charset="0"/>
                <a:cs typeface="Times New Roman" pitchFamily="18" charset="0"/>
              </a:rPr>
              <a:t> động 2</a:t>
            </a:r>
            <a:r>
              <a:rPr kumimoji="0" lang="vi-VN" sz="2800" b="1" i="0" u="none" strike="noStrike" kern="0" cap="none" spc="0" normalizeH="0" dirty="0">
                <a:ln>
                  <a:noFill/>
                </a:ln>
                <a:solidFill>
                  <a:srgbClr val="FF0000"/>
                </a:solidFill>
                <a:effectLst/>
                <a:uLnTx/>
                <a:uFillTx/>
                <a:latin typeface="Times New Roman" pitchFamily="18" charset="0"/>
                <a:cs typeface="Times New Roman" pitchFamily="18" charset="0"/>
              </a:rPr>
              <a:t>: </a:t>
            </a:r>
            <a:r>
              <a:rPr kumimoji="0" lang="vi-VN" sz="2800" b="1" i="0" u="none" strike="noStrike" kern="0" cap="none" spc="0" normalizeH="0" baseline="0" dirty="0">
                <a:ln>
                  <a:noFill/>
                </a:ln>
                <a:solidFill>
                  <a:srgbClr val="FF0000"/>
                </a:solidFill>
                <a:effectLst/>
                <a:uLnTx/>
                <a:uFillTx/>
                <a:latin typeface="Times New Roman" pitchFamily="18" charset="0"/>
                <a:cs typeface="Times New Roman" pitchFamily="18" charset="0"/>
              </a:rPr>
              <a:t>THẢO LUẬN NHÓM 4</a:t>
            </a:r>
            <a:endParaRPr lang="vi-VN" dirty="0"/>
          </a:p>
        </p:txBody>
      </p:sp>
    </p:spTree>
    <p:extLst>
      <p:ext uri="{BB962C8B-B14F-4D97-AF65-F5344CB8AC3E}">
        <p14:creationId xmlns:p14="http://schemas.microsoft.com/office/powerpoint/2010/main" val="31468153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1000" fill="hold"/>
                                        <p:tgtEl>
                                          <p:spTgt spid="38918"/>
                                        </p:tgtEl>
                                        <p:attrNameLst>
                                          <p:attrName>ppt_w</p:attrName>
                                        </p:attrNameLst>
                                      </p:cBhvr>
                                      <p:tavLst>
                                        <p:tav tm="0">
                                          <p:val>
                                            <p:fltVal val="0"/>
                                          </p:val>
                                        </p:tav>
                                        <p:tav tm="100000">
                                          <p:val>
                                            <p:strVal val="#ppt_w"/>
                                          </p:val>
                                        </p:tav>
                                      </p:tavLst>
                                    </p:anim>
                                    <p:anim calcmode="lin" valueType="num">
                                      <p:cBhvr>
                                        <p:cTn id="8" dur="1000" fill="hold"/>
                                        <p:tgtEl>
                                          <p:spTgt spid="38918"/>
                                        </p:tgtEl>
                                        <p:attrNameLst>
                                          <p:attrName>ppt_h</p:attrName>
                                        </p:attrNameLst>
                                      </p:cBhvr>
                                      <p:tavLst>
                                        <p:tav tm="0">
                                          <p:val>
                                            <p:fltVal val="0"/>
                                          </p:val>
                                        </p:tav>
                                        <p:tav tm="100000">
                                          <p:val>
                                            <p:strVal val="#ppt_h"/>
                                          </p:val>
                                        </p:tav>
                                      </p:tavLst>
                                    </p:anim>
                                    <p:anim calcmode="lin" valueType="num">
                                      <p:cBhvr>
                                        <p:cTn id="9"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3CE62-2266-4828-BE5E-CE0FF40F65F1}"/>
              </a:ext>
            </a:extLst>
          </p:cNvPr>
          <p:cNvSpPr/>
          <p:nvPr/>
        </p:nvSpPr>
        <p:spPr>
          <a:xfrm>
            <a:off x="0" y="-7065"/>
            <a:ext cx="16778288" cy="9475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ity next to the water&#10;&#10;Description automatically generated with low confidence">
            <a:extLst>
              <a:ext uri="{FF2B5EF4-FFF2-40B4-BE49-F238E27FC236}">
                <a16:creationId xmlns:a16="http://schemas.microsoft.com/office/drawing/2014/main" id="{D83E95F7-DF87-4197-968F-FB23622C0B0F}"/>
              </a:ext>
            </a:extLst>
          </p:cNvPr>
          <p:cNvPicPr>
            <a:picLocks noChangeAspect="1"/>
          </p:cNvPicPr>
          <p:nvPr/>
        </p:nvPicPr>
        <p:blipFill rotWithShape="1">
          <a:blip r:embed="rId2">
            <a:extLst>
              <a:ext uri="{28A0092B-C50C-407E-A947-70E740481C1C}">
                <a14:useLocalDpi xmlns:a14="http://schemas.microsoft.com/office/drawing/2010/main" val="0"/>
              </a:ext>
            </a:extLst>
          </a:blip>
          <a:srcRect l="9101" t="2659" r="14774" b="-2659"/>
          <a:stretch/>
        </p:blipFill>
        <p:spPr>
          <a:xfrm>
            <a:off x="363725" y="1449334"/>
            <a:ext cx="5184576" cy="3348574"/>
          </a:xfrm>
          <a:prstGeom prst="roundRect">
            <a:avLst/>
          </a:prstGeom>
        </p:spPr>
      </p:pic>
      <p:pic>
        <p:nvPicPr>
          <p:cNvPr id="8" name="Picture 7" descr="A picture containing grass, nature&#10;&#10;Description automatically generated">
            <a:extLst>
              <a:ext uri="{FF2B5EF4-FFF2-40B4-BE49-F238E27FC236}">
                <a16:creationId xmlns:a16="http://schemas.microsoft.com/office/drawing/2014/main" id="{BD624030-0DA4-4ACF-9706-A8C9ACAFA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408" y="1449334"/>
            <a:ext cx="5368032" cy="3261211"/>
          </a:xfrm>
          <a:prstGeom prst="roundRect">
            <a:avLst/>
          </a:prstGeom>
        </p:spPr>
      </p:pic>
      <p:pic>
        <p:nvPicPr>
          <p:cNvPr id="10" name="Picture 9" descr="A picture containing outdoor, road, street, orange&#10;&#10;Description automatically generated">
            <a:extLst>
              <a:ext uri="{FF2B5EF4-FFF2-40B4-BE49-F238E27FC236}">
                <a16:creationId xmlns:a16="http://schemas.microsoft.com/office/drawing/2014/main" id="{71BD9397-A1CB-43A6-9048-40C235D2E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989" y="1443803"/>
            <a:ext cx="5224089" cy="3261211"/>
          </a:xfrm>
          <a:prstGeom prst="roundRect">
            <a:avLst/>
          </a:prstGeom>
        </p:spPr>
      </p:pic>
      <p:pic>
        <p:nvPicPr>
          <p:cNvPr id="12" name="Picture 11" descr="A picture containing sky, outdoor, boat, river&#10;&#10;Description automatically generated">
            <a:extLst>
              <a:ext uri="{FF2B5EF4-FFF2-40B4-BE49-F238E27FC236}">
                <a16:creationId xmlns:a16="http://schemas.microsoft.com/office/drawing/2014/main" id="{D48A9D79-2107-480F-96CA-0E21FCB5D55B}"/>
              </a:ext>
            </a:extLst>
          </p:cNvPr>
          <p:cNvPicPr>
            <a:picLocks noChangeAspect="1"/>
          </p:cNvPicPr>
          <p:nvPr/>
        </p:nvPicPr>
        <p:blipFill rotWithShape="1">
          <a:blip r:embed="rId5">
            <a:extLst>
              <a:ext uri="{28A0092B-C50C-407E-A947-70E740481C1C}">
                <a14:useLocalDpi xmlns:a14="http://schemas.microsoft.com/office/drawing/2010/main" val="0"/>
              </a:ext>
            </a:extLst>
          </a:blip>
          <a:srcRect l="915" t="240" r="-915" b="31191"/>
          <a:stretch/>
        </p:blipFill>
        <p:spPr>
          <a:xfrm>
            <a:off x="218953" y="5513698"/>
            <a:ext cx="5184576" cy="3261211"/>
          </a:xfrm>
          <a:prstGeom prst="roundRect">
            <a:avLst/>
          </a:prstGeom>
        </p:spPr>
      </p:pic>
      <p:pic>
        <p:nvPicPr>
          <p:cNvPr id="14" name="Picture 13" descr="A picture containing tree, outdoor, sky, building&#10;&#10;Description automatically generated">
            <a:extLst>
              <a:ext uri="{FF2B5EF4-FFF2-40B4-BE49-F238E27FC236}">
                <a16:creationId xmlns:a16="http://schemas.microsoft.com/office/drawing/2014/main" id="{0760B6A1-7EC2-4CAE-BC33-66F585F05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4968" y="5513698"/>
            <a:ext cx="5368032" cy="3261211"/>
          </a:xfrm>
          <a:prstGeom prst="roundRect">
            <a:avLst/>
          </a:prstGeom>
        </p:spPr>
      </p:pic>
      <p:pic>
        <p:nvPicPr>
          <p:cNvPr id="16" name="Picture 15" descr="A picture containing scene, harbor, colorful&#10;&#10;Description automatically generated">
            <a:extLst>
              <a:ext uri="{FF2B5EF4-FFF2-40B4-BE49-F238E27FC236}">
                <a16:creationId xmlns:a16="http://schemas.microsoft.com/office/drawing/2014/main" id="{507801FB-0E88-4D08-80FA-DE8DF095CE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4439" y="5529251"/>
            <a:ext cx="5224089" cy="3261210"/>
          </a:xfrm>
          <a:prstGeom prst="roundRect">
            <a:avLst/>
          </a:prstGeom>
        </p:spPr>
      </p:pic>
      <p:sp>
        <p:nvSpPr>
          <p:cNvPr id="19" name="Rectangle 18">
            <a:extLst>
              <a:ext uri="{FF2B5EF4-FFF2-40B4-BE49-F238E27FC236}">
                <a16:creationId xmlns:a16="http://schemas.microsoft.com/office/drawing/2014/main" id="{F9AA5F2C-2266-41C6-AE26-CA48B5B7D0F9}"/>
              </a:ext>
            </a:extLst>
          </p:cNvPr>
          <p:cNvSpPr/>
          <p:nvPr/>
        </p:nvSpPr>
        <p:spPr>
          <a:xfrm>
            <a:off x="3384588" y="206653"/>
            <a:ext cx="10009112" cy="102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MỘT SỐ CẢNH ĐẸP CỦA QUÊ HƯƠNG</a:t>
            </a:r>
          </a:p>
        </p:txBody>
      </p:sp>
      <p:sp>
        <p:nvSpPr>
          <p:cNvPr id="20" name="TextBox 19">
            <a:extLst>
              <a:ext uri="{FF2B5EF4-FFF2-40B4-BE49-F238E27FC236}">
                <a16:creationId xmlns:a16="http://schemas.microsoft.com/office/drawing/2014/main" id="{14F56F97-3B2E-45A4-86A7-9D436A2716AF}"/>
              </a:ext>
            </a:extLst>
          </p:cNvPr>
          <p:cNvSpPr txBox="1"/>
          <p:nvPr/>
        </p:nvSpPr>
        <p:spPr>
          <a:xfrm>
            <a:off x="1116336" y="4797908"/>
            <a:ext cx="3384376"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NHA TRANG</a:t>
            </a:r>
          </a:p>
        </p:txBody>
      </p:sp>
      <p:sp>
        <p:nvSpPr>
          <p:cNvPr id="21" name="TextBox 20">
            <a:extLst>
              <a:ext uri="{FF2B5EF4-FFF2-40B4-BE49-F238E27FC236}">
                <a16:creationId xmlns:a16="http://schemas.microsoft.com/office/drawing/2014/main" id="{F938464D-EB43-4846-B7DE-E94144BFBF48}"/>
              </a:ext>
            </a:extLst>
          </p:cNvPr>
          <p:cNvSpPr txBox="1"/>
          <p:nvPr/>
        </p:nvSpPr>
        <p:spPr>
          <a:xfrm>
            <a:off x="6280423" y="4819884"/>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RUỘNG BẬC THANG</a:t>
            </a:r>
          </a:p>
        </p:txBody>
      </p:sp>
      <p:sp>
        <p:nvSpPr>
          <p:cNvPr id="22" name="TextBox 21">
            <a:extLst>
              <a:ext uri="{FF2B5EF4-FFF2-40B4-BE49-F238E27FC236}">
                <a16:creationId xmlns:a16="http://schemas.microsoft.com/office/drawing/2014/main" id="{3476CD1B-D93B-4311-8AB7-8377E50F8C02}"/>
              </a:ext>
            </a:extLst>
          </p:cNvPr>
          <p:cNvSpPr txBox="1"/>
          <p:nvPr/>
        </p:nvSpPr>
        <p:spPr>
          <a:xfrm>
            <a:off x="11546993" y="4819884"/>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CHỢ BẾN THÀNH</a:t>
            </a:r>
          </a:p>
        </p:txBody>
      </p:sp>
      <p:sp>
        <p:nvSpPr>
          <p:cNvPr id="23" name="TextBox 22">
            <a:extLst>
              <a:ext uri="{FF2B5EF4-FFF2-40B4-BE49-F238E27FC236}">
                <a16:creationId xmlns:a16="http://schemas.microsoft.com/office/drawing/2014/main" id="{D34F21A4-92B0-4EC8-A812-BAFA5F361E91}"/>
              </a:ext>
            </a:extLst>
          </p:cNvPr>
          <p:cNvSpPr txBox="1"/>
          <p:nvPr/>
        </p:nvSpPr>
        <p:spPr>
          <a:xfrm>
            <a:off x="513484" y="8844817"/>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ĐẠI NỘI HUẾ</a:t>
            </a:r>
          </a:p>
        </p:txBody>
      </p:sp>
      <p:sp>
        <p:nvSpPr>
          <p:cNvPr id="24" name="TextBox 23">
            <a:extLst>
              <a:ext uri="{FF2B5EF4-FFF2-40B4-BE49-F238E27FC236}">
                <a16:creationId xmlns:a16="http://schemas.microsoft.com/office/drawing/2014/main" id="{389E2A33-1451-48E3-9557-41B1841834EA}"/>
              </a:ext>
            </a:extLst>
          </p:cNvPr>
          <p:cNvSpPr txBox="1"/>
          <p:nvPr/>
        </p:nvSpPr>
        <p:spPr>
          <a:xfrm>
            <a:off x="6094104" y="8871653"/>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CHÙA MỘT CỘT</a:t>
            </a:r>
          </a:p>
        </p:txBody>
      </p:sp>
      <p:sp>
        <p:nvSpPr>
          <p:cNvPr id="25" name="TextBox 24">
            <a:extLst>
              <a:ext uri="{FF2B5EF4-FFF2-40B4-BE49-F238E27FC236}">
                <a16:creationId xmlns:a16="http://schemas.microsoft.com/office/drawing/2014/main" id="{BDEB89F1-27D2-4476-8972-A5F76E38CF99}"/>
              </a:ext>
            </a:extLst>
          </p:cNvPr>
          <p:cNvSpPr txBox="1"/>
          <p:nvPr/>
        </p:nvSpPr>
        <p:spPr>
          <a:xfrm>
            <a:off x="11528166" y="8805603"/>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ĐÀ NẴNG</a:t>
            </a:r>
          </a:p>
        </p:txBody>
      </p:sp>
    </p:spTree>
    <p:extLst>
      <p:ext uri="{BB962C8B-B14F-4D97-AF65-F5344CB8AC3E}">
        <p14:creationId xmlns:p14="http://schemas.microsoft.com/office/powerpoint/2010/main" val="260314952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3CE62-2266-4828-BE5E-CE0FF40F65F1}"/>
              </a:ext>
            </a:extLst>
          </p:cNvPr>
          <p:cNvSpPr/>
          <p:nvPr/>
        </p:nvSpPr>
        <p:spPr>
          <a:xfrm>
            <a:off x="0" y="-7065"/>
            <a:ext cx="16778288" cy="9475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AA5F2C-2266-41C6-AE26-CA48B5B7D0F9}"/>
              </a:ext>
            </a:extLst>
          </p:cNvPr>
          <p:cNvSpPr/>
          <p:nvPr/>
        </p:nvSpPr>
        <p:spPr>
          <a:xfrm>
            <a:off x="3384588" y="206653"/>
            <a:ext cx="10009112" cy="102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MỘT SỐ CÔNG VIỆC CỦA NGƯỜI DÂN</a:t>
            </a:r>
          </a:p>
        </p:txBody>
      </p:sp>
      <p:sp>
        <p:nvSpPr>
          <p:cNvPr id="20" name="TextBox 19">
            <a:extLst>
              <a:ext uri="{FF2B5EF4-FFF2-40B4-BE49-F238E27FC236}">
                <a16:creationId xmlns:a16="http://schemas.microsoft.com/office/drawing/2014/main" id="{14F56F97-3B2E-45A4-86A7-9D436A2716AF}"/>
              </a:ext>
            </a:extLst>
          </p:cNvPr>
          <p:cNvSpPr txBox="1"/>
          <p:nvPr/>
        </p:nvSpPr>
        <p:spPr>
          <a:xfrm>
            <a:off x="1318966" y="4788035"/>
            <a:ext cx="3384376"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TRỒNG TRỌT</a:t>
            </a:r>
          </a:p>
        </p:txBody>
      </p:sp>
      <p:sp>
        <p:nvSpPr>
          <p:cNvPr id="21" name="TextBox 20">
            <a:extLst>
              <a:ext uri="{FF2B5EF4-FFF2-40B4-BE49-F238E27FC236}">
                <a16:creationId xmlns:a16="http://schemas.microsoft.com/office/drawing/2014/main" id="{F938464D-EB43-4846-B7DE-E94144BFBF48}"/>
              </a:ext>
            </a:extLst>
          </p:cNvPr>
          <p:cNvSpPr txBox="1"/>
          <p:nvPr/>
        </p:nvSpPr>
        <p:spPr>
          <a:xfrm>
            <a:off x="6094104" y="4819884"/>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CHĂN NUÔI</a:t>
            </a:r>
          </a:p>
        </p:txBody>
      </p:sp>
      <p:sp>
        <p:nvSpPr>
          <p:cNvPr id="22" name="TextBox 21">
            <a:extLst>
              <a:ext uri="{FF2B5EF4-FFF2-40B4-BE49-F238E27FC236}">
                <a16:creationId xmlns:a16="http://schemas.microsoft.com/office/drawing/2014/main" id="{3476CD1B-D93B-4311-8AB7-8377E50F8C02}"/>
              </a:ext>
            </a:extLst>
          </p:cNvPr>
          <p:cNvSpPr txBox="1"/>
          <p:nvPr/>
        </p:nvSpPr>
        <p:spPr>
          <a:xfrm>
            <a:off x="11546993" y="4819884"/>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BÁN HÀNG</a:t>
            </a:r>
          </a:p>
        </p:txBody>
      </p:sp>
      <p:sp>
        <p:nvSpPr>
          <p:cNvPr id="23" name="TextBox 22">
            <a:extLst>
              <a:ext uri="{FF2B5EF4-FFF2-40B4-BE49-F238E27FC236}">
                <a16:creationId xmlns:a16="http://schemas.microsoft.com/office/drawing/2014/main" id="{D34F21A4-92B0-4EC8-A812-BAFA5F361E91}"/>
              </a:ext>
            </a:extLst>
          </p:cNvPr>
          <p:cNvSpPr txBox="1"/>
          <p:nvPr/>
        </p:nvSpPr>
        <p:spPr>
          <a:xfrm>
            <a:off x="513484" y="8844817"/>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GẶT LÚA</a:t>
            </a:r>
          </a:p>
        </p:txBody>
      </p:sp>
      <p:sp>
        <p:nvSpPr>
          <p:cNvPr id="24" name="TextBox 23">
            <a:extLst>
              <a:ext uri="{FF2B5EF4-FFF2-40B4-BE49-F238E27FC236}">
                <a16:creationId xmlns:a16="http://schemas.microsoft.com/office/drawing/2014/main" id="{389E2A33-1451-48E3-9557-41B1841834EA}"/>
              </a:ext>
            </a:extLst>
          </p:cNvPr>
          <p:cNvSpPr txBox="1"/>
          <p:nvPr/>
        </p:nvSpPr>
        <p:spPr>
          <a:xfrm>
            <a:off x="6094104" y="8871653"/>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THỢ MAY</a:t>
            </a:r>
          </a:p>
        </p:txBody>
      </p:sp>
      <p:sp>
        <p:nvSpPr>
          <p:cNvPr id="25" name="TextBox 24">
            <a:extLst>
              <a:ext uri="{FF2B5EF4-FFF2-40B4-BE49-F238E27FC236}">
                <a16:creationId xmlns:a16="http://schemas.microsoft.com/office/drawing/2014/main" id="{BDEB89F1-27D2-4476-8972-A5F76E38CF99}"/>
              </a:ext>
            </a:extLst>
          </p:cNvPr>
          <p:cNvSpPr txBox="1"/>
          <p:nvPr/>
        </p:nvSpPr>
        <p:spPr>
          <a:xfrm>
            <a:off x="11528166" y="8805603"/>
            <a:ext cx="4590080" cy="553998"/>
          </a:xfrm>
          <a:prstGeom prst="rect">
            <a:avLst/>
          </a:prstGeom>
          <a:solidFill>
            <a:srgbClr val="FFC000"/>
          </a:solidFill>
        </p:spPr>
        <p:txBody>
          <a:bodyPr wrap="square" rtlCol="0">
            <a:spAutoFit/>
          </a:bodyPr>
          <a:lstStyle/>
          <a:p>
            <a:pPr algn="ctr"/>
            <a:r>
              <a:rPr lang="en-US" dirty="0">
                <a:solidFill>
                  <a:srgbClr val="200CB4"/>
                </a:solidFill>
                <a:latin typeface="Times New Roman" panose="02020603050405020304" pitchFamily="18" charset="0"/>
                <a:cs typeface="Times New Roman" panose="02020603050405020304" pitchFamily="18" charset="0"/>
              </a:rPr>
              <a:t>THỢ XÂY</a:t>
            </a:r>
          </a:p>
        </p:txBody>
      </p:sp>
      <p:pic>
        <p:nvPicPr>
          <p:cNvPr id="11" name="Picture 10" descr="A picture containing tree, outdoor, plant&#10;&#10;Description automatically generated">
            <a:extLst>
              <a:ext uri="{FF2B5EF4-FFF2-40B4-BE49-F238E27FC236}">
                <a16:creationId xmlns:a16="http://schemas.microsoft.com/office/drawing/2014/main" id="{F79D92AB-449F-4801-AB48-1869E2D3F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76" y="1568011"/>
            <a:ext cx="4990348" cy="3101019"/>
          </a:xfrm>
          <a:prstGeom prst="roundRect">
            <a:avLst/>
          </a:prstGeom>
        </p:spPr>
      </p:pic>
      <p:pic>
        <p:nvPicPr>
          <p:cNvPr id="15" name="Picture 14" descr="A person feeding a cow&#10;&#10;Description automatically generated with low confidence">
            <a:extLst>
              <a:ext uri="{FF2B5EF4-FFF2-40B4-BE49-F238E27FC236}">
                <a16:creationId xmlns:a16="http://schemas.microsoft.com/office/drawing/2014/main" id="{3417CFFD-0AE4-4872-95CA-5DF04682E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100" y="1569542"/>
            <a:ext cx="5365348" cy="3149730"/>
          </a:xfrm>
          <a:prstGeom prst="roundRect">
            <a:avLst/>
          </a:prstGeom>
        </p:spPr>
      </p:pic>
      <p:pic>
        <p:nvPicPr>
          <p:cNvPr id="18" name="Picture 17" descr="A picture containing text, person, standing, store&#10;&#10;Description automatically generated">
            <a:extLst>
              <a:ext uri="{FF2B5EF4-FFF2-40B4-BE49-F238E27FC236}">
                <a16:creationId xmlns:a16="http://schemas.microsoft.com/office/drawing/2014/main" id="{A53A0C9C-2674-4CBA-A8D3-FD2CC3283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7206" y="1600975"/>
            <a:ext cx="5004826" cy="3101019"/>
          </a:xfrm>
          <a:prstGeom prst="roundRect">
            <a:avLst/>
          </a:prstGeom>
        </p:spPr>
      </p:pic>
      <p:pic>
        <p:nvPicPr>
          <p:cNvPr id="27" name="Picture 26" descr="A group of people working in a field&#10;&#10;Description automatically generated with low confidence">
            <a:extLst>
              <a:ext uri="{FF2B5EF4-FFF2-40B4-BE49-F238E27FC236}">
                <a16:creationId xmlns:a16="http://schemas.microsoft.com/office/drawing/2014/main" id="{6E40B9D3-1405-4449-B4AA-85EBACD79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84" y="5529982"/>
            <a:ext cx="4995340" cy="3229144"/>
          </a:xfrm>
          <a:prstGeom prst="roundRect">
            <a:avLst/>
          </a:prstGeom>
        </p:spPr>
      </p:pic>
      <p:pic>
        <p:nvPicPr>
          <p:cNvPr id="29" name="Picture 28" descr="A picture containing person, appliance, sewing machine, indoor&#10;&#10;Description automatically generated">
            <a:extLst>
              <a:ext uri="{FF2B5EF4-FFF2-40B4-BE49-F238E27FC236}">
                <a16:creationId xmlns:a16="http://schemas.microsoft.com/office/drawing/2014/main" id="{1C67745C-4622-4E29-B16D-FC9D74E53E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508" y="5525965"/>
            <a:ext cx="5321867" cy="3229144"/>
          </a:xfrm>
          <a:prstGeom prst="roundRect">
            <a:avLst/>
          </a:prstGeom>
        </p:spPr>
      </p:pic>
      <p:pic>
        <p:nvPicPr>
          <p:cNvPr id="31" name="Picture 30" descr="A picture containing person, outdoor&#10;&#10;Description automatically generated">
            <a:extLst>
              <a:ext uri="{FF2B5EF4-FFF2-40B4-BE49-F238E27FC236}">
                <a16:creationId xmlns:a16="http://schemas.microsoft.com/office/drawing/2014/main" id="{0D74EA49-4BC8-469F-95DC-A2BC6613B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0713" y="5573451"/>
            <a:ext cx="5191319" cy="3101019"/>
          </a:xfrm>
          <a:prstGeom prst="roundRect">
            <a:avLst/>
          </a:prstGeom>
        </p:spPr>
      </p:pic>
    </p:spTree>
    <p:extLst>
      <p:ext uri="{BB962C8B-B14F-4D97-AF65-F5344CB8AC3E}">
        <p14:creationId xmlns:p14="http://schemas.microsoft.com/office/powerpoint/2010/main" val="273946342"/>
      </p:ext>
    </p:extLst>
  </p:cSld>
  <p:clrMapOvr>
    <a:masterClrMapping/>
  </p:clrMapOvr>
  <p:transition spd="slow" advClick="0" advTm="3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图片 41993" descr="1-26"/>
          <p:cNvPicPr>
            <a:picLocks noChangeAspect="1"/>
          </p:cNvPicPr>
          <p:nvPr/>
        </p:nvPicPr>
        <p:blipFill>
          <a:blip r:embed="rId3"/>
          <a:stretch>
            <a:fillRect/>
          </a:stretch>
        </p:blipFill>
        <p:spPr>
          <a:xfrm>
            <a:off x="0" y="2865438"/>
            <a:ext cx="6516688" cy="4876800"/>
          </a:xfrm>
          <a:prstGeom prst="rect">
            <a:avLst/>
          </a:prstGeom>
          <a:noFill/>
          <a:ln w="9525">
            <a:noFill/>
          </a:ln>
        </p:spPr>
      </p:pic>
      <p:pic>
        <p:nvPicPr>
          <p:cNvPr id="41993" name="图片 41992" descr="1-31"/>
          <p:cNvPicPr>
            <a:picLocks noChangeAspect="1"/>
          </p:cNvPicPr>
          <p:nvPr/>
        </p:nvPicPr>
        <p:blipFill>
          <a:blip r:embed="rId4"/>
          <a:stretch>
            <a:fillRect/>
          </a:stretch>
        </p:blipFill>
        <p:spPr>
          <a:xfrm>
            <a:off x="2700338" y="415453"/>
            <a:ext cx="10514012" cy="8570913"/>
          </a:xfrm>
          <a:prstGeom prst="rect">
            <a:avLst/>
          </a:prstGeom>
          <a:noFill/>
          <a:ln w="9525">
            <a:noFill/>
          </a:ln>
        </p:spPr>
      </p:pic>
      <p:pic>
        <p:nvPicPr>
          <p:cNvPr id="41992" name="图片 41991" descr="1-17"/>
          <p:cNvPicPr>
            <a:picLocks noChangeAspect="1"/>
          </p:cNvPicPr>
          <p:nvPr/>
        </p:nvPicPr>
        <p:blipFill>
          <a:blip r:embed="rId5"/>
          <a:stretch>
            <a:fillRect/>
          </a:stretch>
        </p:blipFill>
        <p:spPr>
          <a:xfrm>
            <a:off x="-107950" y="5622925"/>
            <a:ext cx="16886238" cy="3852863"/>
          </a:xfrm>
          <a:prstGeom prst="rect">
            <a:avLst/>
          </a:prstGeom>
          <a:noFill/>
          <a:ln w="9525">
            <a:noFill/>
          </a:ln>
        </p:spPr>
      </p:pic>
      <p:pic>
        <p:nvPicPr>
          <p:cNvPr id="41995" name="图片 41994" descr="1-37"/>
          <p:cNvPicPr>
            <a:picLocks noChangeAspect="1"/>
          </p:cNvPicPr>
          <p:nvPr/>
        </p:nvPicPr>
        <p:blipFill>
          <a:blip r:embed="rId6"/>
          <a:stretch>
            <a:fillRect/>
          </a:stretch>
        </p:blipFill>
        <p:spPr>
          <a:xfrm>
            <a:off x="11485563" y="2578100"/>
            <a:ext cx="5608637" cy="6278563"/>
          </a:xfrm>
          <a:prstGeom prst="rect">
            <a:avLst/>
          </a:prstGeom>
          <a:noFill/>
          <a:ln w="9525">
            <a:noFill/>
          </a:ln>
        </p:spPr>
      </p:pic>
      <p:sp>
        <p:nvSpPr>
          <p:cNvPr id="6" name="矩形 5"/>
          <p:cNvSpPr/>
          <p:nvPr/>
        </p:nvSpPr>
        <p:spPr>
          <a:xfrm>
            <a:off x="4753273" y="2726894"/>
            <a:ext cx="6336704" cy="1323439"/>
          </a:xfrm>
          <a:prstGeom prst="rect">
            <a:avLst/>
          </a:prstGeom>
        </p:spPr>
        <p:txBody>
          <a:bodyPr wrap="square">
            <a:spAutoFit/>
          </a:bodyPr>
          <a:lstStyle/>
          <a:p>
            <a:r>
              <a:rPr lang="vi-VN" altLang="zh-CN" sz="4000" dirty="0">
                <a:solidFill>
                  <a:srgbClr val="FF0000"/>
                </a:solidFill>
                <a:latin typeface="Times New Roman" pitchFamily="18" charset="0"/>
                <a:cs typeface="Times New Roman" pitchFamily="18" charset="0"/>
              </a:rPr>
              <a:t>Em đã và sẽ làm được việc gì thể hiện tình yêu quê hương?</a:t>
            </a:r>
          </a:p>
        </p:txBody>
      </p:sp>
    </p:spTree>
    <p:extLst>
      <p:ext uri="{BB962C8B-B14F-4D97-AF65-F5344CB8AC3E}">
        <p14:creationId xmlns:p14="http://schemas.microsoft.com/office/powerpoint/2010/main" val="401474137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15404" name="文本框 15403"/>
          <p:cNvSpPr txBox="1"/>
          <p:nvPr/>
        </p:nvSpPr>
        <p:spPr>
          <a:xfrm>
            <a:off x="1548384" y="2765802"/>
            <a:ext cx="13177464" cy="1107996"/>
          </a:xfrm>
          <a:prstGeom prst="rect">
            <a:avLst/>
          </a:prstGeom>
          <a:noFill/>
          <a:ln w="9525">
            <a:noFill/>
          </a:ln>
        </p:spPr>
        <p:txBody>
          <a:bodyPr wrap="square">
            <a:spAutoFit/>
          </a:bodyPr>
          <a:lstStyle/>
          <a:p>
            <a:pPr defTabSz="1500505">
              <a:spcBef>
                <a:spcPct val="50000"/>
              </a:spcBef>
            </a:pPr>
            <a:r>
              <a:rPr lang="vi-VN" altLang="zh-CN" sz="6600" b="1" dirty="0">
                <a:solidFill>
                  <a:srgbClr val="FF0066"/>
                </a:solidFill>
                <a:latin typeface="Times New Roman" pitchFamily="18" charset="0"/>
                <a:ea typeface="黑体" panose="02010609060101010101" pitchFamily="2" charset="-122"/>
                <a:cs typeface="Times New Roman" pitchFamily="18" charset="0"/>
              </a:rPr>
              <a:t>Chúc các em chăm ngoan, học giỏi !</a:t>
            </a:r>
          </a:p>
        </p:txBody>
      </p:sp>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Tree>
    <p:extLst>
      <p:ext uri="{BB962C8B-B14F-4D97-AF65-F5344CB8AC3E}">
        <p14:creationId xmlns:p14="http://schemas.microsoft.com/office/powerpoint/2010/main" val="23650185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404"/>
                                        </p:tgtEl>
                                        <p:attrNameLst>
                                          <p:attrName>style.visibility</p:attrName>
                                        </p:attrNameLst>
                                      </p:cBhvr>
                                      <p:to>
                                        <p:strVal val="visible"/>
                                      </p:to>
                                    </p:set>
                                    <p:anim calcmode="lin" valueType="num">
                                      <p:cBhvr>
                                        <p:cTn id="7" dur="500" fill="hold"/>
                                        <p:tgtEl>
                                          <p:spTgt spid="15404"/>
                                        </p:tgtEl>
                                        <p:attrNameLst>
                                          <p:attrName>ppt_w</p:attrName>
                                        </p:attrNameLst>
                                      </p:cBhvr>
                                      <p:tavLst>
                                        <p:tav tm="0">
                                          <p:val>
                                            <p:fltVal val="0"/>
                                          </p:val>
                                        </p:tav>
                                        <p:tav tm="100000">
                                          <p:val>
                                            <p:strVal val="#ppt_w"/>
                                          </p:val>
                                        </p:tav>
                                      </p:tavLst>
                                    </p:anim>
                                    <p:anim calcmode="lin" valueType="num">
                                      <p:cBhvr>
                                        <p:cTn id="8" dur="500" fill="hold"/>
                                        <p:tgtEl>
                                          <p:spTgt spid="15404"/>
                                        </p:tgtEl>
                                        <p:attrNameLst>
                                          <p:attrName>ppt_h</p:attrName>
                                        </p:attrNameLst>
                                      </p:cBhvr>
                                      <p:tavLst>
                                        <p:tav tm="0">
                                          <p:val>
                                            <p:fltVal val="0"/>
                                          </p:val>
                                        </p:tav>
                                        <p:tav tm="100000">
                                          <p:val>
                                            <p:strVal val="#ppt_h"/>
                                          </p:val>
                                        </p:tav>
                                      </p:tavLst>
                                    </p:anim>
                                    <p:animEffect transition="in" filter="fade">
                                      <p:cBhvr>
                                        <p:cTn id="9" dur="5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040187" y="273050"/>
            <a:ext cx="14978063" cy="9029700"/>
          </a:xfrm>
          <a:prstGeom prst="rect">
            <a:avLst/>
          </a:prstGeom>
          <a:noFill/>
          <a:ln w="9525">
            <a:noFill/>
          </a:ln>
        </p:spPr>
      </p:pic>
      <p:pic>
        <p:nvPicPr>
          <p:cNvPr id="3080" name="图片 3079" descr="8"/>
          <p:cNvPicPr>
            <a:picLocks noChangeAspect="1"/>
          </p:cNvPicPr>
          <p:nvPr/>
        </p:nvPicPr>
        <p:blipFill>
          <a:blip r:embed="rId4"/>
          <a:stretch>
            <a:fillRect/>
          </a:stretch>
        </p:blipFill>
        <p:spPr>
          <a:xfrm>
            <a:off x="3806052" y="-86719"/>
            <a:ext cx="11017100" cy="4140994"/>
          </a:xfrm>
          <a:prstGeom prst="rect">
            <a:avLst/>
          </a:prstGeom>
          <a:noFill/>
          <a:ln w="9525">
            <a:noFill/>
          </a:ln>
        </p:spPr>
      </p:pic>
      <p:sp>
        <p:nvSpPr>
          <p:cNvPr id="3087" name="文本框 3086"/>
          <p:cNvSpPr txBox="1"/>
          <p:nvPr/>
        </p:nvSpPr>
        <p:spPr>
          <a:xfrm>
            <a:off x="7380288" y="6970713"/>
            <a:ext cx="2736850"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pic>
        <p:nvPicPr>
          <p:cNvPr id="4" name="Picture 3" descr="A picture containing grass, tree, outdoor, field&#10;&#10;Description automatically generated">
            <a:extLst>
              <a:ext uri="{FF2B5EF4-FFF2-40B4-BE49-F238E27FC236}">
                <a16:creationId xmlns:a16="http://schemas.microsoft.com/office/drawing/2014/main" id="{89F01D43-569A-4FF7-B7E7-F9793F22C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472" y="1785566"/>
            <a:ext cx="13177464" cy="6874448"/>
          </a:xfrm>
          <a:prstGeom prst="rect">
            <a:avLst/>
          </a:prstGeom>
        </p:spPr>
      </p:pic>
      <p:sp>
        <p:nvSpPr>
          <p:cNvPr id="12" name="TextBox 11">
            <a:extLst>
              <a:ext uri="{FF2B5EF4-FFF2-40B4-BE49-F238E27FC236}">
                <a16:creationId xmlns:a16="http://schemas.microsoft.com/office/drawing/2014/main" id="{76A2100E-029F-49DB-A305-6048F1188FAD}"/>
              </a:ext>
            </a:extLst>
          </p:cNvPr>
          <p:cNvSpPr txBox="1"/>
          <p:nvPr/>
        </p:nvSpPr>
        <p:spPr>
          <a:xfrm>
            <a:off x="4122901" y="133095"/>
            <a:ext cx="10125933" cy="1754326"/>
          </a:xfrm>
          <a:prstGeom prst="rect">
            <a:avLst/>
          </a:prstGeom>
          <a:noFill/>
        </p:spPr>
        <p:txBody>
          <a:bodyPr wrap="square" rtlCol="0">
            <a:spAutoFit/>
          </a:bodyPr>
          <a:lstStyle/>
          <a:p>
            <a:pPr algn="ctr"/>
            <a:r>
              <a:rPr lang="en-US" sz="5400" b="1" dirty="0">
                <a:solidFill>
                  <a:srgbClr val="FF0000"/>
                </a:solidFill>
                <a:latin typeface="Times New Roman" pitchFamily="18" charset="0"/>
                <a:cs typeface="Times New Roman" pitchFamily="18" charset="0"/>
              </a:rPr>
              <a:t>CHỦ ĐIỂM </a:t>
            </a:r>
          </a:p>
          <a:p>
            <a:pPr algn="ctr"/>
            <a:r>
              <a:rPr lang="en-US" sz="5400" b="1" dirty="0">
                <a:solidFill>
                  <a:srgbClr val="FF0000"/>
                </a:solidFill>
                <a:latin typeface="Times New Roman" pitchFamily="18" charset="0"/>
                <a:cs typeface="Times New Roman" pitchFamily="18" charset="0"/>
              </a:rPr>
              <a:t>QUÊ HƯƠNG EM </a:t>
            </a:r>
          </a:p>
        </p:txBody>
      </p:sp>
      <p:pic>
        <p:nvPicPr>
          <p:cNvPr id="13" name="Picture 5">
            <a:extLst>
              <a:ext uri="{FF2B5EF4-FFF2-40B4-BE49-F238E27FC236}">
                <a16:creationId xmlns:a16="http://schemas.microsoft.com/office/drawing/2014/main" id="{F3B97070-6644-432D-BB78-FA8A41005C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7679" y="5097934"/>
            <a:ext cx="5800318" cy="356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BD41687A-16DC-423A-8205-FCE025BC59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8524" y="925710"/>
            <a:ext cx="147002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87"/>
                                        </p:tgtEl>
                                        <p:attrNameLst>
                                          <p:attrName>style.visibility</p:attrName>
                                        </p:attrNameLst>
                                      </p:cBhvr>
                                      <p:to>
                                        <p:strVal val="visible"/>
                                      </p:to>
                                    </p:set>
                                    <p:anim calcmode="lin" valueType="num">
                                      <p:cBhvr>
                                        <p:cTn id="7" dur="1000" fill="hold"/>
                                        <p:tgtEl>
                                          <p:spTgt spid="3087"/>
                                        </p:tgtEl>
                                        <p:attrNameLst>
                                          <p:attrName>ppt_x</p:attrName>
                                        </p:attrNameLst>
                                      </p:cBhvr>
                                      <p:tavLst>
                                        <p:tav tm="0">
                                          <p:val>
                                            <p:strVal val="#ppt_x-.2"/>
                                          </p:val>
                                        </p:tav>
                                        <p:tav tm="100000">
                                          <p:val>
                                            <p:strVal val="#ppt_x"/>
                                          </p:val>
                                        </p:tav>
                                      </p:tavLst>
                                    </p:anim>
                                    <p:anim calcmode="lin" valueType="num">
                                      <p:cBhvr>
                                        <p:cTn id="8"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3175" y="5710238"/>
            <a:ext cx="16775113" cy="3852862"/>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612775" y="2808476"/>
            <a:ext cx="16489337" cy="7113994"/>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36512" y="131763"/>
            <a:ext cx="4394200" cy="9502775"/>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13717588" y="633413"/>
            <a:ext cx="1951037" cy="908050"/>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5076825" y="1785938"/>
            <a:ext cx="1951038" cy="908050"/>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11701463" y="5056188"/>
            <a:ext cx="4724400" cy="44196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794375"/>
            <a:ext cx="4370388" cy="3681413"/>
          </a:xfrm>
          <a:prstGeom prst="rect">
            <a:avLst/>
          </a:prstGeom>
          <a:noFill/>
          <a:ln w="9525">
            <a:noFill/>
          </a:ln>
        </p:spPr>
      </p:pic>
      <p:pic>
        <p:nvPicPr>
          <p:cNvPr id="31755" name="图片 31754" descr="1-22"/>
          <p:cNvPicPr>
            <a:picLocks noChangeAspect="1"/>
          </p:cNvPicPr>
          <p:nvPr/>
        </p:nvPicPr>
        <p:blipFill>
          <a:blip r:embed="rId9"/>
          <a:stretch>
            <a:fillRect/>
          </a:stretch>
        </p:blipFill>
        <p:spPr>
          <a:xfrm>
            <a:off x="4140200" y="3729038"/>
            <a:ext cx="7972425" cy="1408112"/>
          </a:xfrm>
          <a:prstGeom prst="rect">
            <a:avLst/>
          </a:prstGeom>
          <a:noFill/>
          <a:ln w="9525">
            <a:noFill/>
          </a:ln>
        </p:spPr>
      </p:pic>
      <p:sp>
        <p:nvSpPr>
          <p:cNvPr id="12" name="文本框 11"/>
          <p:cNvSpPr txBox="1"/>
          <p:nvPr/>
        </p:nvSpPr>
        <p:spPr>
          <a:xfrm>
            <a:off x="5508824" y="4099218"/>
            <a:ext cx="7920806" cy="707886"/>
          </a:xfrm>
          <a:prstGeom prst="rect">
            <a:avLst/>
          </a:prstGeom>
          <a:noFill/>
          <a:ln w="9525">
            <a:noFill/>
          </a:ln>
        </p:spPr>
        <p:txBody>
          <a:bodyPr wrap="square">
            <a:spAutoFit/>
          </a:bodyPr>
          <a:lstStyle/>
          <a:p>
            <a:pPr defTabSz="1500505">
              <a:spcBef>
                <a:spcPct val="50000"/>
              </a:spcBef>
            </a:pPr>
            <a:r>
              <a:rPr lang="vi-VN" altLang="zh-CN" sz="4000" b="1" dirty="0">
                <a:solidFill>
                  <a:srgbClr val="000000"/>
                </a:solidFill>
                <a:latin typeface="Times New Roman" pitchFamily="18" charset="0"/>
                <a:cs typeface="Times New Roman" pitchFamily="18" charset="0"/>
              </a:rPr>
              <a:t>Bài hát: </a:t>
            </a:r>
            <a:r>
              <a:rPr lang="vi-VN" altLang="zh-CN" sz="4000" b="1" dirty="0">
                <a:solidFill>
                  <a:srgbClr val="DE250C"/>
                </a:solidFill>
                <a:latin typeface="Times New Roman" pitchFamily="18" charset="0"/>
                <a:cs typeface="Times New Roman" pitchFamily="18" charset="0"/>
              </a:rPr>
              <a:t>Quê hương tươi đẹp</a:t>
            </a:r>
          </a:p>
        </p:txBody>
      </p:sp>
      <p:sp>
        <p:nvSpPr>
          <p:cNvPr id="2" name="TextBox 1"/>
          <p:cNvSpPr txBox="1"/>
          <p:nvPr/>
        </p:nvSpPr>
        <p:spPr>
          <a:xfrm>
            <a:off x="4500712" y="1541463"/>
            <a:ext cx="9073008" cy="553998"/>
          </a:xfrm>
          <a:prstGeom prst="rect">
            <a:avLst/>
          </a:prstGeom>
          <a:noFill/>
        </p:spPr>
        <p:txBody>
          <a:bodyPr wrap="square" rtlCol="0">
            <a:spAutoFit/>
          </a:bodyPr>
          <a:lstStyle/>
          <a:p>
            <a:r>
              <a:rPr lang="en-US" dirty="0">
                <a:solidFill>
                  <a:srgbClr val="000000"/>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2640" y="5056188"/>
            <a:ext cx="8856984"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840" y="6173182"/>
            <a:ext cx="5400600" cy="707886"/>
          </a:xfrm>
          <a:prstGeom prst="rect">
            <a:avLst/>
          </a:prstGeom>
          <a:noFill/>
        </p:spPr>
        <p:txBody>
          <a:bodyPr wrap="square" rtlCol="0">
            <a:spAutoFit/>
          </a:bodyPr>
          <a:lstStyle/>
          <a:p>
            <a:r>
              <a:rPr lang="vi-VN" sz="4000" dirty="0">
                <a:latin typeface="Times New Roman" pitchFamily="18" charset="0"/>
                <a:cs typeface="Times New Roman" pitchFamily="18" charset="0"/>
              </a:rPr>
              <a:t>Bài hát nói về điều gì?</a:t>
            </a:r>
          </a:p>
        </p:txBody>
      </p:sp>
      <p:sp>
        <p:nvSpPr>
          <p:cNvPr id="4" name="Rectangle: Rounded Corners 3">
            <a:extLst>
              <a:ext uri="{FF2B5EF4-FFF2-40B4-BE49-F238E27FC236}">
                <a16:creationId xmlns:a16="http://schemas.microsoft.com/office/drawing/2014/main" id="{AE2F7D13-B4BB-487E-ACCA-1E2BAE3F501E}"/>
              </a:ext>
            </a:extLst>
          </p:cNvPr>
          <p:cNvSpPr/>
          <p:nvPr/>
        </p:nvSpPr>
        <p:spPr>
          <a:xfrm>
            <a:off x="5473067" y="1267471"/>
            <a:ext cx="6768752" cy="1814998"/>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0B9984-53FC-448F-9F71-5A1FD8AEA33A}"/>
              </a:ext>
            </a:extLst>
          </p:cNvPr>
          <p:cNvSpPr/>
          <p:nvPr/>
        </p:nvSpPr>
        <p:spPr>
          <a:xfrm>
            <a:off x="6647780" y="1607723"/>
            <a:ext cx="477887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no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KHỞI ĐỘNG</a:t>
            </a:r>
            <a:endParaRPr lang="en-US" sz="6000" b="1" dirty="0">
              <a:ln w="11430">
                <a:noFill/>
              </a:ln>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931315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55"/>
                                        </p:tgtEl>
                                        <p:attrNameLst>
                                          <p:attrName>style.visibility</p:attrName>
                                        </p:attrNameLst>
                                      </p:cBhvr>
                                      <p:to>
                                        <p:strVal val="visible"/>
                                      </p:to>
                                    </p:set>
                                    <p:anim calcmode="lin" valueType="num">
                                      <p:cBhvr additive="base">
                                        <p:cTn id="13" dur="500" fill="hold"/>
                                        <p:tgtEl>
                                          <p:spTgt spid="31755"/>
                                        </p:tgtEl>
                                        <p:attrNameLst>
                                          <p:attrName>ppt_x</p:attrName>
                                        </p:attrNameLst>
                                      </p:cBhvr>
                                      <p:tavLst>
                                        <p:tav tm="0">
                                          <p:val>
                                            <p:strVal val="#ppt_x"/>
                                          </p:val>
                                        </p:tav>
                                        <p:tav tm="100000">
                                          <p:val>
                                            <p:strVal val="#ppt_x"/>
                                          </p:val>
                                        </p:tav>
                                      </p:tavLst>
                                    </p:anim>
                                    <p:anim calcmode="lin" valueType="num">
                                      <p:cBhvr additive="base">
                                        <p:cTn id="14" dur="500" fill="hold"/>
                                        <p:tgtEl>
                                          <p:spTgt spid="3175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040187" y="273050"/>
            <a:ext cx="15485861" cy="9029700"/>
          </a:xfrm>
          <a:prstGeom prst="rect">
            <a:avLst/>
          </a:prstGeom>
          <a:noFill/>
          <a:ln w="9525">
            <a:noFill/>
          </a:ln>
        </p:spPr>
      </p:pic>
      <p:sp>
        <p:nvSpPr>
          <p:cNvPr id="3087" name="文本框 3086"/>
          <p:cNvSpPr txBox="1"/>
          <p:nvPr/>
        </p:nvSpPr>
        <p:spPr>
          <a:xfrm>
            <a:off x="7380288" y="6970713"/>
            <a:ext cx="2736850" cy="579437"/>
          </a:xfrm>
          <a:prstGeom prst="rect">
            <a:avLst/>
          </a:prstGeom>
          <a:noFill/>
          <a:ln w="9525">
            <a:noFill/>
          </a:ln>
        </p:spPr>
        <p:txBody>
          <a:bodyPr>
            <a:spAutoFit/>
          </a:bodyPr>
          <a:lstStyle/>
          <a:p>
            <a:pPr defTabSz="1500505">
              <a:spcBef>
                <a:spcPct val="50000"/>
              </a:spcBef>
            </a:pPr>
            <a:r>
              <a:rPr lang="zh-CN" altLang="en-US" sz="3200" dirty="0">
                <a:solidFill>
                  <a:srgbClr val="FFFFFF"/>
                </a:solidFill>
                <a:latin typeface="黑体" panose="02010609060101010101" pitchFamily="2" charset="-122"/>
                <a:ea typeface="黑体" panose="02010609060101010101" pitchFamily="2" charset="-122"/>
              </a:rPr>
              <a:t>在此输入文字</a:t>
            </a:r>
          </a:p>
        </p:txBody>
      </p:sp>
      <p:sp>
        <p:nvSpPr>
          <p:cNvPr id="20" name="TextBox 19">
            <a:extLst>
              <a:ext uri="{FF2B5EF4-FFF2-40B4-BE49-F238E27FC236}">
                <a16:creationId xmlns:a16="http://schemas.microsoft.com/office/drawing/2014/main" id="{B6FC3684-628A-44C1-8605-5B1C6B590175}"/>
              </a:ext>
            </a:extLst>
          </p:cNvPr>
          <p:cNvSpPr txBox="1"/>
          <p:nvPr/>
        </p:nvSpPr>
        <p:spPr>
          <a:xfrm>
            <a:off x="6480932" y="1265986"/>
            <a:ext cx="6696744" cy="1938992"/>
          </a:xfrm>
          <a:prstGeom prst="rect">
            <a:avLst/>
          </a:prstGeom>
          <a:noFill/>
        </p:spPr>
        <p:txBody>
          <a:bodyPr wrap="square" rtlCol="0">
            <a:spAutoFit/>
          </a:bodyPr>
          <a:lstStyle/>
          <a:p>
            <a:pPr algn="ctr"/>
            <a:r>
              <a:rPr lang="en-US" sz="6000" b="1" dirty="0" err="1">
                <a:solidFill>
                  <a:srgbClr val="FF0000"/>
                </a:solidFill>
                <a:latin typeface="Times New Roman" pitchFamily="18" charset="0"/>
                <a:cs typeface="Times New Roman" pitchFamily="18" charset="0"/>
              </a:rPr>
              <a:t>Chủ</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đề</a:t>
            </a:r>
            <a:r>
              <a:rPr lang="en-US" sz="6000" b="1" dirty="0">
                <a:solidFill>
                  <a:srgbClr val="FF0000"/>
                </a:solidFill>
                <a:latin typeface="Times New Roman" pitchFamily="18" charset="0"/>
                <a:cs typeface="Times New Roman" pitchFamily="18" charset="0"/>
              </a:rPr>
              <a:t> 8: </a:t>
            </a:r>
          </a:p>
          <a:p>
            <a:pPr algn="ctr"/>
            <a:r>
              <a:rPr lang="en-US" sz="6000" b="1" dirty="0">
                <a:solidFill>
                  <a:srgbClr val="FF0000"/>
                </a:solidFill>
                <a:latin typeface="Times New Roman" pitchFamily="18" charset="0"/>
                <a:cs typeface="Times New Roman" pitchFamily="18" charset="0"/>
              </a:rPr>
              <a:t>QUÊ HƯƠNG EM </a:t>
            </a:r>
          </a:p>
        </p:txBody>
      </p:sp>
      <p:sp>
        <p:nvSpPr>
          <p:cNvPr id="21" name="TextBox 20">
            <a:extLst>
              <a:ext uri="{FF2B5EF4-FFF2-40B4-BE49-F238E27FC236}">
                <a16:creationId xmlns:a16="http://schemas.microsoft.com/office/drawing/2014/main" id="{1DCF12F0-77B3-42B3-AC9A-FA828C00430C}"/>
              </a:ext>
            </a:extLst>
          </p:cNvPr>
          <p:cNvSpPr txBox="1"/>
          <p:nvPr/>
        </p:nvSpPr>
        <p:spPr>
          <a:xfrm>
            <a:off x="5498729" y="3279213"/>
            <a:ext cx="9001000" cy="1754326"/>
          </a:xfrm>
          <a:prstGeom prst="rect">
            <a:avLst/>
          </a:prstGeom>
          <a:noFill/>
        </p:spPr>
        <p:txBody>
          <a:bodyPr wrap="square" rtlCol="0">
            <a:spAutoFit/>
          </a:bodyPr>
          <a:lstStyle/>
          <a:p>
            <a:pPr algn="ctr"/>
            <a:r>
              <a:rPr lang="en-US" sz="5400" b="1" dirty="0" err="1">
                <a:solidFill>
                  <a:srgbClr val="FF0000"/>
                </a:solidFill>
                <a:latin typeface="Times New Roman" pitchFamily="18" charset="0"/>
                <a:cs typeface="Times New Roman" pitchFamily="18" charset="0"/>
              </a:rPr>
              <a:t>Bài</a:t>
            </a:r>
            <a:r>
              <a:rPr lang="en-US" sz="5400" b="1" dirty="0">
                <a:solidFill>
                  <a:srgbClr val="FF0000"/>
                </a:solidFill>
                <a:latin typeface="Times New Roman" pitchFamily="18" charset="0"/>
                <a:cs typeface="Times New Roman" pitchFamily="18" charset="0"/>
              </a:rPr>
              <a:t> 13: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quê</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hương</a:t>
            </a:r>
            <a:r>
              <a:rPr lang="en-US" sz="5400" b="1" dirty="0">
                <a:solidFill>
                  <a:srgbClr val="FF0000"/>
                </a:solidFill>
                <a:latin typeface="Times New Roman" pitchFamily="18" charset="0"/>
                <a:cs typeface="Times New Roman" pitchFamily="18" charset="0"/>
              </a:rPr>
              <a:t> </a:t>
            </a:r>
            <a:r>
              <a:rPr lang="en-US" sz="5400" b="1" dirty="0">
                <a:solidFill>
                  <a:srgbClr val="200CB4"/>
                </a:solidFill>
                <a:latin typeface="Times New Roman" pitchFamily="18" charset="0"/>
                <a:cs typeface="Times New Roman" pitchFamily="18" charset="0"/>
              </a:rPr>
              <a:t>(</a:t>
            </a:r>
            <a:r>
              <a:rPr lang="en-US" sz="5400" b="1" dirty="0" err="1">
                <a:solidFill>
                  <a:srgbClr val="200CB4"/>
                </a:solidFill>
                <a:latin typeface="Times New Roman" pitchFamily="18" charset="0"/>
                <a:cs typeface="Times New Roman" pitchFamily="18" charset="0"/>
              </a:rPr>
              <a:t>Tiết</a:t>
            </a:r>
            <a:r>
              <a:rPr lang="en-US" sz="5400" b="1" dirty="0">
                <a:solidFill>
                  <a:srgbClr val="200CB4"/>
                </a:solidFill>
                <a:latin typeface="Times New Roman" pitchFamily="18" charset="0"/>
                <a:cs typeface="Times New Roman" pitchFamily="18" charset="0"/>
              </a:rPr>
              <a:t> 1)</a:t>
            </a:r>
          </a:p>
        </p:txBody>
      </p:sp>
      <p:pic>
        <p:nvPicPr>
          <p:cNvPr id="22" name="Picture 5">
            <a:extLst>
              <a:ext uri="{FF2B5EF4-FFF2-40B4-BE49-F238E27FC236}">
                <a16:creationId xmlns:a16="http://schemas.microsoft.com/office/drawing/2014/main" id="{C6290B4B-0BC4-47EE-8FAC-AB6E27EB7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3360" y="5097450"/>
            <a:ext cx="5544616" cy="340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a:extLst>
              <a:ext uri="{FF2B5EF4-FFF2-40B4-BE49-F238E27FC236}">
                <a16:creationId xmlns:a16="http://schemas.microsoft.com/office/drawing/2014/main" id="{C5068097-777D-4040-A14E-2DC76FA2C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512" y="795674"/>
            <a:ext cx="147002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9371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7453040" y="310120"/>
            <a:ext cx="9611728" cy="5447438"/>
          </a:xfrm>
          <a:prstGeom prst="rect">
            <a:avLst/>
          </a:prstGeom>
          <a:solidFill>
            <a:schemeClr val="accent1">
              <a:lumMod val="75000"/>
            </a:schemeClr>
          </a:solidFill>
          <a:ln w="9525">
            <a:noFill/>
          </a:ln>
        </p:spPr>
      </p:pic>
      <p:pic>
        <p:nvPicPr>
          <p:cNvPr id="38917" name="图片 38916" descr="1-30"/>
          <p:cNvPicPr>
            <a:picLocks noChangeAspect="1"/>
          </p:cNvPicPr>
          <p:nvPr/>
        </p:nvPicPr>
        <p:blipFill>
          <a:blip r:embed="rId5"/>
          <a:stretch>
            <a:fillRect/>
          </a:stretch>
        </p:blipFill>
        <p:spPr>
          <a:xfrm>
            <a:off x="12640561" y="6160811"/>
            <a:ext cx="2880916" cy="3097014"/>
          </a:xfrm>
          <a:prstGeom prst="rect">
            <a:avLst/>
          </a:prstGeom>
          <a:noFill/>
          <a:ln w="9525">
            <a:noFill/>
          </a:ln>
        </p:spPr>
      </p:pic>
      <p:sp>
        <p:nvSpPr>
          <p:cNvPr id="4" name="TextBox 3"/>
          <p:cNvSpPr txBox="1"/>
          <p:nvPr/>
        </p:nvSpPr>
        <p:spPr>
          <a:xfrm>
            <a:off x="8406904" y="1444573"/>
            <a:ext cx="8437698" cy="3477875"/>
          </a:xfrm>
          <a:prstGeom prst="rect">
            <a:avLst/>
          </a:prstGeom>
          <a:noFill/>
        </p:spPr>
        <p:txBody>
          <a:bodyPr wrap="square" rtlCol="0">
            <a:spAutoFit/>
          </a:bodyPr>
          <a:lstStyle/>
          <a:p>
            <a:pPr defTabSz="1500505">
              <a:spcBef>
                <a:spcPct val="50000"/>
              </a:spcBef>
            </a:pPr>
            <a:r>
              <a:rPr lang="vi-VN" altLang="zh-CN" sz="4000" dirty="0">
                <a:solidFill>
                  <a:schemeClr val="accent6">
                    <a:lumMod val="75000"/>
                  </a:schemeClr>
                </a:solidFill>
                <a:latin typeface="Times New Roman" pitchFamily="18" charset="0"/>
                <a:cs typeface="Times New Roman" pitchFamily="18" charset="0"/>
              </a:rPr>
              <a:t>          </a:t>
            </a:r>
            <a:r>
              <a:rPr lang="en-US" altLang="zh-CN" sz="4000" dirty="0">
                <a:solidFill>
                  <a:srgbClr val="FF0000"/>
                </a:solidFill>
                <a:latin typeface="Times New Roman" pitchFamily="18" charset="0"/>
                <a:cs typeface="Times New Roman" pitchFamily="18" charset="0"/>
              </a:rPr>
              <a:t>“ </a:t>
            </a:r>
            <a:r>
              <a:rPr lang="vi-VN" altLang="zh-CN" sz="4000" dirty="0">
                <a:solidFill>
                  <a:schemeClr val="accent6">
                    <a:lumMod val="75000"/>
                  </a:schemeClr>
                </a:solidFill>
                <a:latin typeface="Times New Roman" pitchFamily="18" charset="0"/>
                <a:cs typeface="Times New Roman" pitchFamily="18" charset="0"/>
              </a:rPr>
              <a:t>Quê hương là một tiếng ve</a:t>
            </a:r>
          </a:p>
          <a:p>
            <a:pPr defTabSz="1500505">
              <a:spcBef>
                <a:spcPct val="50000"/>
              </a:spcBef>
            </a:pPr>
            <a:r>
              <a:rPr lang="vi-VN" altLang="zh-CN" sz="4000" dirty="0">
                <a:solidFill>
                  <a:schemeClr val="accent6">
                    <a:lumMod val="75000"/>
                  </a:schemeClr>
                </a:solidFill>
                <a:latin typeface="Times New Roman" pitchFamily="18" charset="0"/>
                <a:cs typeface="Times New Roman" pitchFamily="18" charset="0"/>
              </a:rPr>
              <a:t>    Lời ru của mẹ trưa hè à ơi</a:t>
            </a:r>
          </a:p>
          <a:p>
            <a:pPr defTabSz="1500505">
              <a:spcBef>
                <a:spcPct val="50000"/>
              </a:spcBef>
            </a:pPr>
            <a:r>
              <a:rPr lang="vi-VN" altLang="zh-CN" sz="4000" dirty="0">
                <a:solidFill>
                  <a:schemeClr val="accent6">
                    <a:lumMod val="75000"/>
                  </a:schemeClr>
                </a:solidFill>
                <a:latin typeface="Times New Roman" pitchFamily="18" charset="0"/>
                <a:cs typeface="Times New Roman" pitchFamily="18" charset="0"/>
              </a:rPr>
              <a:t>          Dòng sông con nước vơi đầy</a:t>
            </a:r>
          </a:p>
          <a:p>
            <a:pPr defTabSz="1500505">
              <a:spcBef>
                <a:spcPct val="50000"/>
              </a:spcBef>
            </a:pPr>
            <a:r>
              <a:rPr lang="vi-VN" altLang="zh-CN" sz="4000" dirty="0">
                <a:solidFill>
                  <a:schemeClr val="accent6">
                    <a:lumMod val="75000"/>
                  </a:schemeClr>
                </a:solidFill>
                <a:latin typeface="Times New Roman" pitchFamily="18" charset="0"/>
                <a:cs typeface="Times New Roman" pitchFamily="18" charset="0"/>
              </a:rPr>
              <a:t>    Quê hương là một góc trời trẻ thơ.</a:t>
            </a:r>
            <a:r>
              <a:rPr lang="en-US" altLang="zh-CN" sz="4000" dirty="0">
                <a:solidFill>
                  <a:srgbClr val="FF0000"/>
                </a:solidFill>
                <a:latin typeface="Times New Roman" pitchFamily="18" charset="0"/>
                <a:cs typeface="Times New Roman" pitchFamily="18" charset="0"/>
              </a:rPr>
              <a:t>”</a:t>
            </a:r>
            <a:endParaRPr lang="vi-VN" sz="4000" dirty="0">
              <a:solidFill>
                <a:srgbClr val="FF0000"/>
              </a:solidFill>
            </a:endParaRPr>
          </a:p>
        </p:txBody>
      </p:sp>
      <p:sp>
        <p:nvSpPr>
          <p:cNvPr id="5" name="TextBox 4"/>
          <p:cNvSpPr txBox="1"/>
          <p:nvPr/>
        </p:nvSpPr>
        <p:spPr>
          <a:xfrm>
            <a:off x="1253116" y="2154900"/>
            <a:ext cx="5760640" cy="923330"/>
          </a:xfrm>
          <a:prstGeom prst="rect">
            <a:avLst/>
          </a:prstGeom>
          <a:noFill/>
        </p:spPr>
        <p:txBody>
          <a:bodyPr wrap="square" rtlCol="0">
            <a:spAutoFit/>
          </a:bodyPr>
          <a:lstStyle/>
          <a:p>
            <a:pPr lvl="0" algn="ctr"/>
            <a:r>
              <a:rPr lang="en-US"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594117" y="4201217"/>
            <a:ext cx="7056784" cy="707886"/>
          </a:xfrm>
          <a:prstGeom prst="rect">
            <a:avLst/>
          </a:prstGeom>
          <a:noFill/>
        </p:spPr>
        <p:txBody>
          <a:bodyPr wrap="square" rtlCol="0">
            <a:spAutoFit/>
          </a:bodyPr>
          <a:lstStyle/>
          <a:p>
            <a:pPr algn="ct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hỏi</a:t>
            </a:r>
            <a:endParaRPr lang="en-US" sz="4000" b="1" dirty="0">
              <a:latin typeface="Times New Roman" pitchFamily="18" charset="0"/>
              <a:cs typeface="Times New Roman" pitchFamily="18" charset="0"/>
            </a:endParaRPr>
          </a:p>
        </p:txBody>
      </p:sp>
      <p:grpSp>
        <p:nvGrpSpPr>
          <p:cNvPr id="12" name="Group 11"/>
          <p:cNvGrpSpPr/>
          <p:nvPr/>
        </p:nvGrpSpPr>
        <p:grpSpPr>
          <a:xfrm>
            <a:off x="1704523" y="3391410"/>
            <a:ext cx="4824686" cy="751616"/>
            <a:chOff x="5470593" y="2141904"/>
            <a:chExt cx="5564725" cy="663536"/>
          </a:xfrm>
        </p:grpSpPr>
        <p:sp>
          <p:nvSpPr>
            <p:cNvPr id="13" name="Rounded Rectangle 12"/>
            <p:cNvSpPr/>
            <p:nvPr/>
          </p:nvSpPr>
          <p:spPr>
            <a:xfrm>
              <a:off x="6222929" y="2180510"/>
              <a:ext cx="4098276" cy="624930"/>
            </a:xfrm>
            <a:prstGeom prst="roundRect">
              <a:avLst/>
            </a:prstGeom>
            <a:solidFill>
              <a:srgbClr val="00B0F0">
                <a:alpha val="3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14" name="TextBox 13"/>
            <p:cNvSpPr txBox="1"/>
            <p:nvPr/>
          </p:nvSpPr>
          <p:spPr>
            <a:xfrm>
              <a:off x="5470593" y="2141904"/>
              <a:ext cx="5564725" cy="510712"/>
            </a:xfrm>
            <a:prstGeom prst="rect">
              <a:avLst/>
            </a:prstGeom>
            <a:noFill/>
          </p:spPr>
          <p:txBody>
            <a:bodyPr wrap="square" rtlCol="0">
              <a:spAutoFit/>
            </a:bodyPr>
            <a:lstStyle/>
            <a:p>
              <a:pPr lvl="0" fontAlgn="auto">
                <a:spcBef>
                  <a:spcPts val="0"/>
                </a:spcBef>
                <a:spcAft>
                  <a:spcPts val="0"/>
                </a:spcAft>
              </a:pPr>
              <a:r>
                <a:rPr kumimoji="0" lang="vi-VN" sz="32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Hoạt động 1</a:t>
              </a:r>
              <a:endParaRPr kumimoji="0" lang="vi-VN" sz="40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pSp>
      <p:pic>
        <p:nvPicPr>
          <p:cNvPr id="7" name="Picture 6" descr="A picture containing text, outdoor, water, sport&#10;&#10;Description automatically generated">
            <a:extLst>
              <a:ext uri="{FF2B5EF4-FFF2-40B4-BE49-F238E27FC236}">
                <a16:creationId xmlns:a16="http://schemas.microsoft.com/office/drawing/2014/main" id="{EB9D864E-9B1E-40C8-BD2C-40A6FB813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0" y="5739307"/>
            <a:ext cx="5641280" cy="3755481"/>
          </a:xfrm>
          <a:prstGeom prst="rect">
            <a:avLst/>
          </a:prstGeom>
        </p:spPr>
      </p:pic>
      <p:pic>
        <p:nvPicPr>
          <p:cNvPr id="9" name="Picture 8" descr="A picture containing tree, person, outdoor, young&#10;&#10;Description automatically generated">
            <a:extLst>
              <a:ext uri="{FF2B5EF4-FFF2-40B4-BE49-F238E27FC236}">
                <a16:creationId xmlns:a16="http://schemas.microsoft.com/office/drawing/2014/main" id="{A13447E8-4648-4ADA-8C5B-F8733E751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848" y="5739307"/>
            <a:ext cx="5836208" cy="3701010"/>
          </a:xfrm>
          <a:prstGeom prst="rect">
            <a:avLst/>
          </a:prstGeom>
        </p:spPr>
      </p:pic>
      <p:pic>
        <p:nvPicPr>
          <p:cNvPr id="17" name="Picture 4">
            <a:extLst>
              <a:ext uri="{FF2B5EF4-FFF2-40B4-BE49-F238E27FC236}">
                <a16:creationId xmlns:a16="http://schemas.microsoft.com/office/drawing/2014/main" id="{ECBA252A-F435-4ED4-83A9-A870E729A0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7864" y="1037961"/>
            <a:ext cx="1157384" cy="166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9157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1000" fill="hold"/>
                                        <p:tgtEl>
                                          <p:spTgt spid="38918"/>
                                        </p:tgtEl>
                                        <p:attrNameLst>
                                          <p:attrName>ppt_w</p:attrName>
                                        </p:attrNameLst>
                                      </p:cBhvr>
                                      <p:tavLst>
                                        <p:tav tm="0">
                                          <p:val>
                                            <p:fltVal val="0"/>
                                          </p:val>
                                        </p:tav>
                                        <p:tav tm="100000">
                                          <p:val>
                                            <p:strVal val="#ppt_w"/>
                                          </p:val>
                                        </p:tav>
                                      </p:tavLst>
                                    </p:anim>
                                    <p:anim calcmode="lin" valueType="num">
                                      <p:cBhvr>
                                        <p:cTn id="8" dur="1000" fill="hold"/>
                                        <p:tgtEl>
                                          <p:spTgt spid="38918"/>
                                        </p:tgtEl>
                                        <p:attrNameLst>
                                          <p:attrName>ppt_h</p:attrName>
                                        </p:attrNameLst>
                                      </p:cBhvr>
                                      <p:tavLst>
                                        <p:tav tm="0">
                                          <p:val>
                                            <p:fltVal val="0"/>
                                          </p:val>
                                        </p:tav>
                                        <p:tav tm="100000">
                                          <p:val>
                                            <p:strVal val="#ppt_h"/>
                                          </p:val>
                                        </p:tav>
                                      </p:tavLst>
                                    </p:anim>
                                    <p:anim calcmode="lin" valueType="num">
                                      <p:cBhvr>
                                        <p:cTn id="9"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field, pasture&#10;&#10;Description automatically generated">
            <a:extLst>
              <a:ext uri="{FF2B5EF4-FFF2-40B4-BE49-F238E27FC236}">
                <a16:creationId xmlns:a16="http://schemas.microsoft.com/office/drawing/2014/main" id="{1CA1A380-868E-4DF5-82EB-1D62A0B84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9" y="3622"/>
            <a:ext cx="16799347" cy="9472166"/>
          </a:xfrm>
          <a:prstGeom prst="rect">
            <a:avLst/>
          </a:prstGeom>
        </p:spPr>
      </p:pic>
      <p:pic>
        <p:nvPicPr>
          <p:cNvPr id="9" name="图片 38917" descr="1-31">
            <a:extLst>
              <a:ext uri="{FF2B5EF4-FFF2-40B4-BE49-F238E27FC236}">
                <a16:creationId xmlns:a16="http://schemas.microsoft.com/office/drawing/2014/main" id="{91D72810-BBDD-4ED8-B4D1-3DEC5AA8B1EA}"/>
              </a:ext>
            </a:extLst>
          </p:cNvPr>
          <p:cNvPicPr>
            <a:picLocks noChangeAspect="1"/>
          </p:cNvPicPr>
          <p:nvPr/>
        </p:nvPicPr>
        <p:blipFill>
          <a:blip r:embed="rId3"/>
          <a:stretch>
            <a:fillRect/>
          </a:stretch>
        </p:blipFill>
        <p:spPr>
          <a:xfrm>
            <a:off x="1188343" y="1"/>
            <a:ext cx="13033447" cy="6250061"/>
          </a:xfrm>
          <a:prstGeom prst="rect">
            <a:avLst/>
          </a:prstGeom>
          <a:solidFill>
            <a:schemeClr val="accent1">
              <a:lumMod val="75000"/>
            </a:schemeClr>
          </a:solidFill>
          <a:ln w="9525">
            <a:noFill/>
          </a:ln>
        </p:spPr>
      </p:pic>
      <p:sp>
        <p:nvSpPr>
          <p:cNvPr id="11" name="Rectangle: Rounded Corners 10">
            <a:extLst>
              <a:ext uri="{FF2B5EF4-FFF2-40B4-BE49-F238E27FC236}">
                <a16:creationId xmlns:a16="http://schemas.microsoft.com/office/drawing/2014/main" id="{E55CAAD9-F44A-4428-B0D0-73D5BDAAF22D}"/>
              </a:ext>
            </a:extLst>
          </p:cNvPr>
          <p:cNvSpPr/>
          <p:nvPr/>
        </p:nvSpPr>
        <p:spPr>
          <a:xfrm>
            <a:off x="2412480" y="1137494"/>
            <a:ext cx="10801199" cy="4320480"/>
          </a:xfrm>
          <a:prstGeom prst="roundRect">
            <a:avLst/>
          </a:prstGeom>
          <a:solidFill>
            <a:srgbClr val="85C8C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0505">
              <a:spcBef>
                <a:spcPct val="50000"/>
              </a:spcBef>
            </a:pPr>
            <a:r>
              <a:rPr lang="vi-VN" altLang="zh-CN" sz="4000" dirty="0">
                <a:solidFill>
                  <a:srgbClr val="002060"/>
                </a:solidFill>
                <a:latin typeface="Times New Roman" pitchFamily="18" charset="0"/>
                <a:cs typeface="Times New Roman" pitchFamily="18" charset="0"/>
              </a:rPr>
              <a:t> </a:t>
            </a:r>
            <a:r>
              <a:rPr lang="en-US" altLang="zh-CN" sz="4000" dirty="0">
                <a:solidFill>
                  <a:srgbClr val="FF0000"/>
                </a:solidFill>
                <a:latin typeface="Times New Roman" pitchFamily="18" charset="0"/>
                <a:cs typeface="Times New Roman" pitchFamily="18" charset="0"/>
              </a:rPr>
              <a:t>“</a:t>
            </a:r>
            <a:r>
              <a:rPr lang="en-US" altLang="zh-CN" sz="4000" dirty="0">
                <a:solidFill>
                  <a:srgbClr val="002060"/>
                </a:solidFill>
                <a:latin typeface="Times New Roman" pitchFamily="18" charset="0"/>
                <a:cs typeface="Times New Roman" pitchFamily="18" charset="0"/>
              </a:rPr>
              <a:t> </a:t>
            </a:r>
            <a:r>
              <a:rPr lang="vi-VN" altLang="zh-CN" sz="4000" dirty="0">
                <a:solidFill>
                  <a:srgbClr val="002060"/>
                </a:solidFill>
                <a:latin typeface="Times New Roman" pitchFamily="18" charset="0"/>
                <a:cs typeface="Times New Roman" pitchFamily="18" charset="0"/>
              </a:rPr>
              <a:t>Quê hương là cánh đồng vàng</a:t>
            </a:r>
          </a:p>
          <a:p>
            <a:pPr algn="ctr" defTabSz="1500505">
              <a:spcBef>
                <a:spcPct val="50000"/>
              </a:spcBef>
            </a:pPr>
            <a:r>
              <a:rPr lang="vi-VN" altLang="zh-CN" sz="4000" dirty="0">
                <a:solidFill>
                  <a:srgbClr val="002060"/>
                </a:solidFill>
                <a:latin typeface="Times New Roman" pitchFamily="18" charset="0"/>
                <a:cs typeface="Times New Roman" pitchFamily="18" charset="0"/>
              </a:rPr>
              <a:t>      </a:t>
            </a:r>
            <a:r>
              <a:rPr lang="en-US" altLang="zh-CN" sz="4000" dirty="0">
                <a:solidFill>
                  <a:srgbClr val="002060"/>
                </a:solidFill>
                <a:latin typeface="Times New Roman" pitchFamily="18" charset="0"/>
                <a:cs typeface="Times New Roman" pitchFamily="18" charset="0"/>
              </a:rPr>
              <a:t>   </a:t>
            </a:r>
            <a:r>
              <a:rPr lang="vi-VN" altLang="zh-CN" sz="4000" dirty="0">
                <a:solidFill>
                  <a:srgbClr val="002060"/>
                </a:solidFill>
                <a:latin typeface="Times New Roman" pitchFamily="18" charset="0"/>
                <a:cs typeface="Times New Roman" pitchFamily="18" charset="0"/>
              </a:rPr>
              <a:t>Hương thơm lúa chín mênh mang trời chiều</a:t>
            </a:r>
          </a:p>
          <a:p>
            <a:pPr algn="ctr" defTabSz="1500505">
              <a:spcBef>
                <a:spcPct val="50000"/>
              </a:spcBef>
            </a:pPr>
            <a:r>
              <a:rPr lang="vi-VN" altLang="zh-CN" sz="4000" dirty="0">
                <a:solidFill>
                  <a:srgbClr val="002060"/>
                </a:solidFill>
                <a:latin typeface="Times New Roman" pitchFamily="18" charset="0"/>
                <a:cs typeface="Times New Roman" pitchFamily="18" charset="0"/>
              </a:rPr>
              <a:t>          Quê hương là dáng mẹ yêu</a:t>
            </a:r>
          </a:p>
          <a:p>
            <a:pPr algn="ctr" defTabSz="1500505">
              <a:spcBef>
                <a:spcPct val="50000"/>
              </a:spcBef>
            </a:pPr>
            <a:r>
              <a:rPr lang="vi-VN" altLang="zh-CN" sz="4000" dirty="0">
                <a:solidFill>
                  <a:srgbClr val="002060"/>
                </a:solidFill>
                <a:latin typeface="Times New Roman" pitchFamily="18" charset="0"/>
                <a:cs typeface="Times New Roman" pitchFamily="18" charset="0"/>
              </a:rPr>
              <a:t>      Áo nâu nón vải liêu xiêu đi về.</a:t>
            </a:r>
            <a:r>
              <a:rPr lang="en-US" altLang="zh-CN" sz="4000" dirty="0">
                <a:solidFill>
                  <a:srgbClr val="002060"/>
                </a:solidFill>
                <a:latin typeface="Times New Roman" pitchFamily="18" charset="0"/>
                <a:cs typeface="Times New Roman" pitchFamily="18" charset="0"/>
              </a:rPr>
              <a:t> </a:t>
            </a:r>
            <a:r>
              <a:rPr lang="en-US" altLang="zh-CN" sz="4000" dirty="0">
                <a:solidFill>
                  <a:srgbClr val="FF0000"/>
                </a:solidFill>
                <a:latin typeface="Times New Roman" pitchFamily="18" charset="0"/>
                <a:cs typeface="Times New Roman" pitchFamily="18" charset="0"/>
              </a:rPr>
              <a:t>“</a:t>
            </a:r>
            <a:endParaRPr lang="en-US" sz="4000" dirty="0"/>
          </a:p>
        </p:txBody>
      </p:sp>
      <p:pic>
        <p:nvPicPr>
          <p:cNvPr id="12" name="Picture 4">
            <a:extLst>
              <a:ext uri="{FF2B5EF4-FFF2-40B4-BE49-F238E27FC236}">
                <a16:creationId xmlns:a16="http://schemas.microsoft.com/office/drawing/2014/main" id="{F4464BEE-2A7C-4574-955A-7941CED3C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504" y="1353518"/>
            <a:ext cx="147002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51382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1044328" y="-446682"/>
            <a:ext cx="11737304" cy="6696075"/>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1" y="6970142"/>
            <a:ext cx="2664891" cy="2592958"/>
          </a:xfrm>
          <a:prstGeom prst="rect">
            <a:avLst/>
          </a:prstGeom>
          <a:noFill/>
          <a:ln w="9525">
            <a:noFill/>
          </a:ln>
        </p:spPr>
      </p:pic>
      <p:sp>
        <p:nvSpPr>
          <p:cNvPr id="4" name="TextBox 3"/>
          <p:cNvSpPr txBox="1"/>
          <p:nvPr/>
        </p:nvSpPr>
        <p:spPr>
          <a:xfrm>
            <a:off x="2666201" y="921470"/>
            <a:ext cx="9681989" cy="4401205"/>
          </a:xfrm>
          <a:prstGeom prst="rect">
            <a:avLst/>
          </a:prstGeom>
          <a:noFill/>
        </p:spPr>
        <p:txBody>
          <a:bodyPr wrap="square" rtlCol="0">
            <a:spAutoFit/>
          </a:bodyPr>
          <a:lstStyle/>
          <a:p>
            <a:pPr defTabSz="1500505">
              <a:spcBef>
                <a:spcPct val="50000"/>
              </a:spcBef>
            </a:pPr>
            <a:r>
              <a:rPr lang="vi-VN" altLang="zh-CN" sz="4000" dirty="0">
                <a:solidFill>
                  <a:srgbClr val="002060"/>
                </a:solidFill>
                <a:latin typeface="Times New Roman" pitchFamily="18" charset="0"/>
                <a:cs typeface="Times New Roman" pitchFamily="18" charset="0"/>
              </a:rPr>
              <a:t>          </a:t>
            </a:r>
            <a:r>
              <a:rPr lang="en-US" altLang="zh-CN" sz="4000" dirty="0">
                <a:solidFill>
                  <a:srgbClr val="FF0000"/>
                </a:solidFill>
                <a:latin typeface="Times New Roman" pitchFamily="18" charset="0"/>
                <a:cs typeface="Times New Roman" pitchFamily="18" charset="0"/>
              </a:rPr>
              <a:t>“</a:t>
            </a:r>
            <a:r>
              <a:rPr lang="vi-VN" altLang="zh-CN" sz="4000" dirty="0">
                <a:solidFill>
                  <a:srgbClr val="002060"/>
                </a:solidFill>
                <a:latin typeface="Times New Roman" pitchFamily="18" charset="0"/>
                <a:cs typeface="Times New Roman" pitchFamily="18" charset="0"/>
              </a:rPr>
              <a:t>Quê hương mang nặng nghĩa tình</a:t>
            </a:r>
          </a:p>
          <a:p>
            <a:pPr defTabSz="1500505">
              <a:spcBef>
                <a:spcPct val="50000"/>
              </a:spcBef>
            </a:pPr>
            <a:r>
              <a:rPr lang="vi-VN" altLang="zh-CN" sz="4000" dirty="0">
                <a:solidFill>
                  <a:srgbClr val="002060"/>
                </a:solidFill>
                <a:latin typeface="Times New Roman" pitchFamily="18" charset="0"/>
                <a:cs typeface="Times New Roman" pitchFamily="18" charset="0"/>
              </a:rPr>
              <a:t>     Quê hương tôi đó đẹp xinh tuyệt vời</a:t>
            </a:r>
          </a:p>
          <a:p>
            <a:pPr defTabSz="1500505">
              <a:spcBef>
                <a:spcPct val="50000"/>
              </a:spcBef>
            </a:pPr>
            <a:r>
              <a:rPr lang="vi-VN" altLang="zh-CN" sz="4000" dirty="0">
                <a:solidFill>
                  <a:srgbClr val="002060"/>
                </a:solidFill>
                <a:latin typeface="Times New Roman" pitchFamily="18" charset="0"/>
                <a:cs typeface="Times New Roman" pitchFamily="18" charset="0"/>
              </a:rPr>
              <a:t>          Quê hương ta đó là nơi</a:t>
            </a:r>
          </a:p>
          <a:p>
            <a:pPr defTabSz="1500505">
              <a:spcBef>
                <a:spcPct val="50000"/>
              </a:spcBef>
            </a:pPr>
            <a:r>
              <a:rPr lang="vi-VN" altLang="zh-CN" sz="4000" dirty="0">
                <a:solidFill>
                  <a:srgbClr val="002060"/>
                </a:solidFill>
                <a:latin typeface="Times New Roman" pitchFamily="18" charset="0"/>
                <a:cs typeface="Times New Roman" pitchFamily="18" charset="0"/>
              </a:rPr>
              <a:t>      Chôn rau cắt rốn người ơi nhớ </a:t>
            </a:r>
            <a:r>
              <a:rPr lang="vi-VN" altLang="zh-CN" sz="4000" dirty="0" smtClean="0">
                <a:solidFill>
                  <a:srgbClr val="002060"/>
                </a:solidFill>
                <a:latin typeface="Times New Roman" pitchFamily="18" charset="0"/>
                <a:cs typeface="Times New Roman" pitchFamily="18" charset="0"/>
              </a:rPr>
              <a:t>về</a:t>
            </a:r>
            <a:r>
              <a:rPr lang="en-US" altLang="zh-CN" sz="4000" dirty="0" smtClean="0">
                <a:solidFill>
                  <a:srgbClr val="002060"/>
                </a:solidFill>
                <a:latin typeface="Times New Roman" pitchFamily="18" charset="0"/>
                <a:cs typeface="Times New Roman" pitchFamily="18" charset="0"/>
              </a:rPr>
              <a:t>.</a:t>
            </a:r>
            <a:r>
              <a:rPr lang="en-US" altLang="zh-CN" sz="4000" dirty="0" smtClean="0">
                <a:solidFill>
                  <a:srgbClr val="FF0000"/>
                </a:solidFill>
                <a:latin typeface="Times New Roman" pitchFamily="18" charset="0"/>
                <a:cs typeface="Times New Roman" pitchFamily="18" charset="0"/>
              </a:rPr>
              <a:t>”</a:t>
            </a:r>
            <a:endParaRPr lang="vi-VN" altLang="zh-CN" sz="4000" dirty="0">
              <a:solidFill>
                <a:srgbClr val="FF0000"/>
              </a:solidFill>
              <a:latin typeface="Times New Roman" pitchFamily="18" charset="0"/>
              <a:cs typeface="Times New Roman" pitchFamily="18" charset="0"/>
            </a:endParaRPr>
          </a:p>
          <a:p>
            <a:pPr defTabSz="1500505">
              <a:spcBef>
                <a:spcPct val="50000"/>
              </a:spcBef>
            </a:pPr>
            <a:r>
              <a:rPr lang="vi-VN" sz="4000" dirty="0">
                <a:solidFill>
                  <a:srgbClr val="00B050"/>
                </a:solidFill>
                <a:latin typeface="Times New Roman" pitchFamily="18" charset="0"/>
                <a:cs typeface="Times New Roman" pitchFamily="18" charset="0"/>
              </a:rPr>
              <a:t>( Trích Quê hương – Nguyễn Đình Huân)</a:t>
            </a:r>
            <a:endParaRPr lang="vi-VN" sz="4000" dirty="0">
              <a:solidFill>
                <a:srgbClr val="00B050"/>
              </a:solidFill>
            </a:endParaRPr>
          </a:p>
        </p:txBody>
      </p:sp>
      <p:pic>
        <p:nvPicPr>
          <p:cNvPr id="5" name="Picture 4" descr="A person flying a kite&#10;&#10;Description automatically generated with medium confidence">
            <a:extLst>
              <a:ext uri="{FF2B5EF4-FFF2-40B4-BE49-F238E27FC236}">
                <a16:creationId xmlns:a16="http://schemas.microsoft.com/office/drawing/2014/main" id="{F820C8F0-CB98-4A42-B35B-16AFC7AF4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3175" y="5903901"/>
            <a:ext cx="8978315" cy="3571887"/>
          </a:xfrm>
          <a:prstGeom prst="roundRect">
            <a:avLst/>
          </a:prstGeom>
        </p:spPr>
      </p:pic>
    </p:spTree>
    <p:extLst>
      <p:ext uri="{BB962C8B-B14F-4D97-AF65-F5344CB8AC3E}">
        <p14:creationId xmlns:p14="http://schemas.microsoft.com/office/powerpoint/2010/main" val="5649157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8"/>
                                        </p:tgtEl>
                                        <p:attrNameLst>
                                          <p:attrName>style.visibility</p:attrName>
                                        </p:attrNameLst>
                                      </p:cBhvr>
                                      <p:to>
                                        <p:strVal val="visible"/>
                                      </p:to>
                                    </p:set>
                                    <p:anim calcmode="lin" valueType="num">
                                      <p:cBhvr additive="base">
                                        <p:cTn id="11" dur="500" fill="hold"/>
                                        <p:tgtEl>
                                          <p:spTgt spid="38918"/>
                                        </p:tgtEl>
                                        <p:attrNameLst>
                                          <p:attrName>ppt_x</p:attrName>
                                        </p:attrNameLst>
                                      </p:cBhvr>
                                      <p:tavLst>
                                        <p:tav tm="0">
                                          <p:val>
                                            <p:strVal val="#ppt_x"/>
                                          </p:val>
                                        </p:tav>
                                        <p:tav tm="100000">
                                          <p:val>
                                            <p:strVal val="#ppt_x"/>
                                          </p:val>
                                        </p:tav>
                                      </p:tavLst>
                                    </p:anim>
                                    <p:anim calcmode="lin" valueType="num">
                                      <p:cBhvr additive="base">
                                        <p:cTn id="12"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252240" y="0"/>
            <a:ext cx="16273808" cy="7906246"/>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1" y="6970142"/>
            <a:ext cx="2736899" cy="2592958"/>
          </a:xfrm>
          <a:prstGeom prst="rect">
            <a:avLst/>
          </a:prstGeom>
          <a:noFill/>
          <a:ln w="9525">
            <a:noFill/>
          </a:ln>
        </p:spPr>
      </p:pic>
      <p:sp>
        <p:nvSpPr>
          <p:cNvPr id="3" name="Rectangle 2"/>
          <p:cNvSpPr/>
          <p:nvPr/>
        </p:nvSpPr>
        <p:spPr>
          <a:xfrm>
            <a:off x="2484488" y="3204235"/>
            <a:ext cx="12097344" cy="3477875"/>
          </a:xfrm>
          <a:prstGeom prst="rect">
            <a:avLst/>
          </a:prstGeom>
        </p:spPr>
        <p:txBody>
          <a:bodyPr wrap="square">
            <a:spAutoFit/>
          </a:bodyPr>
          <a:lstStyle/>
          <a:p>
            <a:pPr lvl="0" defTabSz="685800" rtl="0" fontAlgn="auto">
              <a:spcBef>
                <a:spcPts val="0"/>
              </a:spcBef>
              <a:spcAft>
                <a:spcPts val="800"/>
              </a:spcAft>
            </a:pPr>
            <a:r>
              <a:rPr lang="vi-VN" sz="4000" dirty="0">
                <a:solidFill>
                  <a:srgbClr val="FF0000"/>
                </a:solidFill>
                <a:latin typeface="Times New Roman" pitchFamily="18" charset="0"/>
                <a:ea typeface="Calibri" panose="020F0502020204030204" pitchFamily="34" charset="0"/>
                <a:cs typeface="Times New Roman" pitchFamily="18" charset="0"/>
              </a:rPr>
              <a:t>*</a:t>
            </a:r>
            <a:r>
              <a:rPr lang="vi-VN" sz="4000" b="1" i="1" dirty="0">
                <a:solidFill>
                  <a:srgbClr val="FF0000"/>
                </a:solidFill>
                <a:latin typeface="Times New Roman" pitchFamily="18" charset="0"/>
                <a:ea typeface="Calibri" panose="020F0502020204030204" pitchFamily="34" charset="0"/>
                <a:cs typeface="Times New Roman" pitchFamily="18" charset="0"/>
              </a:rPr>
              <a:t>Nhiệm vụ 1</a:t>
            </a:r>
            <a:r>
              <a:rPr lang="vi-VN" sz="4000" dirty="0">
                <a:solidFill>
                  <a:srgbClr val="FF0000"/>
                </a:solidFill>
                <a:latin typeface="Times New Roman" pitchFamily="18" charset="0"/>
                <a:ea typeface="Calibri" panose="020F0502020204030204" pitchFamily="34" charset="0"/>
                <a:cs typeface="Times New Roman" pitchFamily="18" charset="0"/>
              </a:rPr>
              <a:t>: </a:t>
            </a:r>
            <a:r>
              <a:rPr lang="vi-VN" sz="4000" dirty="0">
                <a:solidFill>
                  <a:srgbClr val="000000"/>
                </a:solidFill>
                <a:latin typeface="Times New Roman" pitchFamily="18" charset="0"/>
                <a:ea typeface="Calibri" panose="020F0502020204030204" pitchFamily="34" charset="0"/>
                <a:cs typeface="Times New Roman" pitchFamily="18" charset="0"/>
              </a:rPr>
              <a:t>Đọc khổ thơ và trả lời câu hỏi:</a:t>
            </a:r>
            <a:endParaRPr lang="vi-VN" sz="4000" dirty="0">
              <a:solidFill>
                <a:prstClr val="black"/>
              </a:solidFill>
              <a:latin typeface="Times New Roman" pitchFamily="18" charset="0"/>
              <a:ea typeface="Calibri" panose="020F0502020204030204" pitchFamily="34" charset="0"/>
              <a:cs typeface="Times New Roman" pitchFamily="18" charset="0"/>
            </a:endParaRPr>
          </a:p>
          <a:p>
            <a:pPr lvl="0" defTabSz="685800" rtl="0" fontAlgn="auto">
              <a:spcBef>
                <a:spcPts val="0"/>
              </a:spcBef>
              <a:spcAft>
                <a:spcPts val="800"/>
              </a:spcAft>
            </a:pPr>
            <a:r>
              <a:rPr lang="vi-VN" sz="4000" i="1" dirty="0">
                <a:solidFill>
                  <a:srgbClr val="000000"/>
                </a:solidFill>
                <a:latin typeface="Times New Roman" pitchFamily="18" charset="0"/>
                <a:ea typeface="Calibri" panose="020F0502020204030204" pitchFamily="34" charset="0"/>
                <a:cs typeface="Times New Roman" pitchFamily="18" charset="0"/>
              </a:rPr>
              <a:t>+ Quê hương trong các khổ thơ trên là những gì?</a:t>
            </a:r>
            <a:endParaRPr lang="vi-VN" sz="4000" i="1" dirty="0">
              <a:solidFill>
                <a:prstClr val="black"/>
              </a:solidFill>
              <a:latin typeface="Times New Roman" pitchFamily="18" charset="0"/>
              <a:ea typeface="Calibri" panose="020F0502020204030204" pitchFamily="34" charset="0"/>
              <a:cs typeface="Times New Roman" pitchFamily="18" charset="0"/>
            </a:endParaRPr>
          </a:p>
          <a:p>
            <a:pPr lvl="0" defTabSz="685800" rtl="0" fontAlgn="auto">
              <a:spcBef>
                <a:spcPts val="0"/>
              </a:spcBef>
              <a:spcAft>
                <a:spcPts val="800"/>
              </a:spcAft>
            </a:pPr>
            <a:r>
              <a:rPr lang="vi-VN" sz="4000" i="1" dirty="0">
                <a:solidFill>
                  <a:srgbClr val="000000"/>
                </a:solidFill>
                <a:latin typeface="Times New Roman" pitchFamily="18" charset="0"/>
                <a:ea typeface="Calibri" panose="020F0502020204030204" pitchFamily="34" charset="0"/>
                <a:cs typeface="Times New Roman" pitchFamily="18" charset="0"/>
              </a:rPr>
              <a:t>+ Tình cảm của tác giã đối với quê hương như thế nào?</a:t>
            </a:r>
            <a:endParaRPr lang="vi-VN" sz="4000" i="1" dirty="0">
              <a:solidFill>
                <a:prstClr val="black"/>
              </a:solidFill>
              <a:latin typeface="Times New Roman" pitchFamily="18" charset="0"/>
              <a:ea typeface="Calibri" panose="020F0502020204030204" pitchFamily="34" charset="0"/>
              <a:cs typeface="Times New Roman" pitchFamily="18" charset="0"/>
            </a:endParaRPr>
          </a:p>
          <a:p>
            <a:pPr lvl="0" defTabSz="685800" rtl="0" fontAlgn="auto">
              <a:spcBef>
                <a:spcPts val="0"/>
              </a:spcBef>
              <a:spcAft>
                <a:spcPts val="800"/>
              </a:spcAft>
            </a:pPr>
            <a:r>
              <a:rPr lang="vi-VN" sz="4000" dirty="0">
                <a:solidFill>
                  <a:srgbClr val="FF0000"/>
                </a:solidFill>
                <a:latin typeface="Times New Roman" pitchFamily="18" charset="0"/>
                <a:ea typeface="Calibri" panose="020F0502020204030204" pitchFamily="34" charset="0"/>
                <a:cs typeface="Times New Roman" pitchFamily="18" charset="0"/>
              </a:rPr>
              <a:t>*</a:t>
            </a:r>
            <a:r>
              <a:rPr lang="vi-VN" sz="4000" b="1" i="1" dirty="0">
                <a:solidFill>
                  <a:srgbClr val="FF0000"/>
                </a:solidFill>
                <a:latin typeface="Times New Roman" pitchFamily="18" charset="0"/>
                <a:ea typeface="Calibri" panose="020F0502020204030204" pitchFamily="34" charset="0"/>
                <a:cs typeface="Times New Roman" pitchFamily="18" charset="0"/>
              </a:rPr>
              <a:t>Nhiệm vụ 2:</a:t>
            </a:r>
            <a:r>
              <a:rPr lang="vi-VN" sz="4000" dirty="0">
                <a:solidFill>
                  <a:srgbClr val="FF0000"/>
                </a:solidFill>
                <a:latin typeface="Times New Roman" pitchFamily="18" charset="0"/>
                <a:ea typeface="Calibri" panose="020F0502020204030204" pitchFamily="34" charset="0"/>
                <a:cs typeface="Times New Roman" pitchFamily="18" charset="0"/>
              </a:rPr>
              <a:t> </a:t>
            </a:r>
            <a:r>
              <a:rPr lang="vi-VN" sz="4000" dirty="0">
                <a:solidFill>
                  <a:srgbClr val="000000"/>
                </a:solidFill>
                <a:latin typeface="Times New Roman" pitchFamily="18" charset="0"/>
                <a:ea typeface="Calibri" panose="020F0502020204030204" pitchFamily="34" charset="0"/>
                <a:cs typeface="Times New Roman" pitchFamily="18" charset="0"/>
              </a:rPr>
              <a:t>Nhận xét, đánh giá sự thể hiện của bạn theo tiêu chí sau: Trình bày, nội dung, thái độ làm việc.</a:t>
            </a:r>
            <a:endParaRPr lang="vi-VN" sz="4000" dirty="0">
              <a:solidFill>
                <a:prstClr val="black"/>
              </a:solidFill>
              <a:latin typeface="Times New Roman" pitchFamily="18" charset="0"/>
              <a:ea typeface="Calibri" panose="020F0502020204030204" pitchFamily="34" charset="0"/>
              <a:cs typeface="Times New Roman" pitchFamily="18" charset="0"/>
            </a:endParaRPr>
          </a:p>
        </p:txBody>
      </p:sp>
      <p:sp>
        <p:nvSpPr>
          <p:cNvPr id="2" name="Rectangle: Rounded Corners 1">
            <a:extLst>
              <a:ext uri="{FF2B5EF4-FFF2-40B4-BE49-F238E27FC236}">
                <a16:creationId xmlns:a16="http://schemas.microsoft.com/office/drawing/2014/main" id="{EEFFDD52-EDCD-43D2-8843-B87FF52AF96F}"/>
              </a:ext>
            </a:extLst>
          </p:cNvPr>
          <p:cNvSpPr/>
          <p:nvPr/>
        </p:nvSpPr>
        <p:spPr>
          <a:xfrm>
            <a:off x="5600104" y="1929582"/>
            <a:ext cx="6192688" cy="113063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21460212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3175" y="5710238"/>
            <a:ext cx="16775113" cy="3852862"/>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48384" y="821345"/>
            <a:ext cx="15695613" cy="6729412"/>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36512" y="131763"/>
            <a:ext cx="4394200" cy="9502775"/>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13717588" y="633413"/>
            <a:ext cx="1951037" cy="908050"/>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5076825" y="1785938"/>
            <a:ext cx="1951038" cy="90805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794375"/>
            <a:ext cx="4370388" cy="3681413"/>
          </a:xfrm>
          <a:prstGeom prst="rect">
            <a:avLst/>
          </a:prstGeom>
          <a:noFill/>
          <a:ln w="9525">
            <a:noFill/>
          </a:ln>
        </p:spPr>
      </p:pic>
      <p:pic>
        <p:nvPicPr>
          <p:cNvPr id="31755" name="图片 31754" descr="1-22"/>
          <p:cNvPicPr>
            <a:picLocks noChangeAspect="1"/>
          </p:cNvPicPr>
          <p:nvPr/>
        </p:nvPicPr>
        <p:blipFill>
          <a:blip r:embed="rId8"/>
          <a:stretch>
            <a:fillRect/>
          </a:stretch>
        </p:blipFill>
        <p:spPr>
          <a:xfrm>
            <a:off x="3996656" y="3958533"/>
            <a:ext cx="7972425" cy="1408112"/>
          </a:xfrm>
          <a:prstGeom prst="rect">
            <a:avLst/>
          </a:prstGeom>
          <a:noFill/>
          <a:ln w="9525">
            <a:noFill/>
          </a:ln>
        </p:spPr>
      </p:pic>
      <p:pic>
        <p:nvPicPr>
          <p:cNvPr id="31756" name="图片 31755" descr="1-22"/>
          <p:cNvPicPr>
            <a:picLocks noChangeAspect="1"/>
          </p:cNvPicPr>
          <p:nvPr/>
        </p:nvPicPr>
        <p:blipFill>
          <a:blip r:embed="rId8"/>
          <a:stretch>
            <a:fillRect/>
          </a:stretch>
        </p:blipFill>
        <p:spPr>
          <a:xfrm>
            <a:off x="4238625" y="5368925"/>
            <a:ext cx="7972425" cy="1408113"/>
          </a:xfrm>
          <a:prstGeom prst="rect">
            <a:avLst/>
          </a:prstGeom>
          <a:noFill/>
          <a:ln w="9525">
            <a:noFill/>
          </a:ln>
        </p:spPr>
      </p:pic>
      <p:sp>
        <p:nvSpPr>
          <p:cNvPr id="14" name="文本框 13"/>
          <p:cNvSpPr txBox="1"/>
          <p:nvPr/>
        </p:nvSpPr>
        <p:spPr>
          <a:xfrm>
            <a:off x="5508824" y="5668442"/>
            <a:ext cx="7920806" cy="1015663"/>
          </a:xfrm>
          <a:prstGeom prst="rect">
            <a:avLst/>
          </a:prstGeom>
          <a:noFill/>
          <a:ln w="9525">
            <a:noFill/>
          </a:ln>
        </p:spPr>
        <p:txBody>
          <a:bodyPr wrap="square">
            <a:spAutoFit/>
          </a:bodyPr>
          <a:lstStyle/>
          <a:p>
            <a:pPr defTabSz="1500505">
              <a:spcBef>
                <a:spcPct val="50000"/>
              </a:spcBef>
            </a:pPr>
            <a:r>
              <a:rPr lang="en-US" altLang="zh-CN" dirty="0" err="1">
                <a:solidFill>
                  <a:srgbClr val="000000"/>
                </a:solidFill>
              </a:rPr>
              <a:t>Tình</a:t>
            </a:r>
            <a:r>
              <a:rPr lang="en-US" altLang="zh-CN" dirty="0">
                <a:solidFill>
                  <a:srgbClr val="000000"/>
                </a:solidFill>
              </a:rPr>
              <a:t> </a:t>
            </a:r>
            <a:r>
              <a:rPr lang="en-US" altLang="zh-CN" dirty="0" err="1">
                <a:solidFill>
                  <a:srgbClr val="000000"/>
                </a:solidFill>
              </a:rPr>
              <a:t>cảm</a:t>
            </a:r>
            <a:r>
              <a:rPr lang="en-US" altLang="zh-CN" dirty="0">
                <a:solidFill>
                  <a:srgbClr val="000000"/>
                </a:solidFill>
              </a:rPr>
              <a:t> </a:t>
            </a:r>
            <a:r>
              <a:rPr lang="en-US" altLang="zh-CN" dirty="0" err="1">
                <a:solidFill>
                  <a:srgbClr val="000000"/>
                </a:solidFill>
              </a:rPr>
              <a:t>của</a:t>
            </a:r>
            <a:r>
              <a:rPr lang="en-US" altLang="zh-CN" dirty="0">
                <a:solidFill>
                  <a:srgbClr val="000000"/>
                </a:solidFill>
              </a:rPr>
              <a:t> </a:t>
            </a:r>
            <a:r>
              <a:rPr lang="en-US" altLang="zh-CN" dirty="0" err="1">
                <a:solidFill>
                  <a:srgbClr val="000000"/>
                </a:solidFill>
              </a:rPr>
              <a:t>tác</a:t>
            </a:r>
            <a:r>
              <a:rPr lang="en-US" altLang="zh-CN" dirty="0">
                <a:solidFill>
                  <a:srgbClr val="000000"/>
                </a:solidFill>
              </a:rPr>
              <a:t> </a:t>
            </a:r>
            <a:r>
              <a:rPr lang="en-US" altLang="zh-CN" dirty="0" err="1">
                <a:solidFill>
                  <a:srgbClr val="000000"/>
                </a:solidFill>
              </a:rPr>
              <a:t>giã</a:t>
            </a:r>
            <a:r>
              <a:rPr lang="en-US" altLang="zh-CN" dirty="0">
                <a:solidFill>
                  <a:srgbClr val="000000"/>
                </a:solidFill>
              </a:rPr>
              <a:t> </a:t>
            </a:r>
            <a:r>
              <a:rPr lang="en-US" altLang="zh-CN" dirty="0" err="1">
                <a:solidFill>
                  <a:srgbClr val="000000"/>
                </a:solidFill>
              </a:rPr>
              <a:t>đối</a:t>
            </a:r>
            <a:r>
              <a:rPr lang="en-US" altLang="zh-CN" dirty="0">
                <a:solidFill>
                  <a:srgbClr val="000000"/>
                </a:solidFill>
              </a:rPr>
              <a:t> </a:t>
            </a:r>
            <a:r>
              <a:rPr lang="en-US" altLang="zh-CN" dirty="0" err="1">
                <a:solidFill>
                  <a:srgbClr val="000000"/>
                </a:solidFill>
              </a:rPr>
              <a:t>với</a:t>
            </a:r>
            <a:r>
              <a:rPr lang="en-US" altLang="zh-CN" dirty="0">
                <a:solidFill>
                  <a:srgbClr val="000000"/>
                </a:solidFill>
              </a:rPr>
              <a:t> </a:t>
            </a:r>
            <a:r>
              <a:rPr lang="en-US" altLang="zh-CN" dirty="0" err="1">
                <a:solidFill>
                  <a:srgbClr val="000000"/>
                </a:solidFill>
              </a:rPr>
              <a:t>quê</a:t>
            </a:r>
            <a:r>
              <a:rPr lang="en-US" altLang="zh-CN" dirty="0">
                <a:solidFill>
                  <a:srgbClr val="000000"/>
                </a:solidFill>
              </a:rPr>
              <a:t> </a:t>
            </a:r>
            <a:r>
              <a:rPr lang="en-US" altLang="zh-CN" dirty="0" err="1">
                <a:solidFill>
                  <a:srgbClr val="000000"/>
                </a:solidFill>
              </a:rPr>
              <a:t>hương</a:t>
            </a:r>
            <a:r>
              <a:rPr lang="en-US" altLang="zh-CN" dirty="0">
                <a:solidFill>
                  <a:srgbClr val="000000"/>
                </a:solidFill>
              </a:rPr>
              <a:t> </a:t>
            </a:r>
            <a:r>
              <a:rPr lang="en-US" altLang="zh-CN" dirty="0" err="1">
                <a:solidFill>
                  <a:srgbClr val="000000"/>
                </a:solidFill>
              </a:rPr>
              <a:t>như</a:t>
            </a:r>
            <a:r>
              <a:rPr lang="en-US" altLang="zh-CN" dirty="0">
                <a:solidFill>
                  <a:srgbClr val="000000"/>
                </a:solidFill>
              </a:rPr>
              <a:t> </a:t>
            </a:r>
            <a:r>
              <a:rPr lang="en-US" altLang="zh-CN" dirty="0" err="1">
                <a:solidFill>
                  <a:srgbClr val="000000"/>
                </a:solidFill>
              </a:rPr>
              <a:t>thế</a:t>
            </a:r>
            <a:r>
              <a:rPr lang="en-US" altLang="zh-CN" dirty="0">
                <a:solidFill>
                  <a:srgbClr val="000000"/>
                </a:solidFill>
              </a:rPr>
              <a:t> </a:t>
            </a:r>
            <a:r>
              <a:rPr lang="en-US" altLang="zh-CN" dirty="0" err="1">
                <a:solidFill>
                  <a:srgbClr val="000000"/>
                </a:solidFill>
              </a:rPr>
              <a:t>nào</a:t>
            </a:r>
            <a:r>
              <a:rPr lang="en-US" altLang="zh-CN" dirty="0">
                <a:solidFill>
                  <a:srgbClr val="000000"/>
                </a:solidFill>
              </a:rPr>
              <a:t>?</a:t>
            </a:r>
            <a:endParaRPr lang="zh-CN" altLang="en-US" dirty="0">
              <a:solidFill>
                <a:srgbClr val="000000"/>
              </a:solidFill>
            </a:endParaRPr>
          </a:p>
        </p:txBody>
      </p:sp>
      <p:sp>
        <p:nvSpPr>
          <p:cNvPr id="2" name="TextBox 1"/>
          <p:cNvSpPr txBox="1"/>
          <p:nvPr/>
        </p:nvSpPr>
        <p:spPr>
          <a:xfrm>
            <a:off x="4500712" y="1541463"/>
            <a:ext cx="9073008" cy="553998"/>
          </a:xfrm>
          <a:prstGeom prst="rect">
            <a:avLst/>
          </a:prstGeom>
          <a:noFill/>
        </p:spPr>
        <p:txBody>
          <a:bodyPr wrap="square" rtlCol="0">
            <a:spAutoFit/>
          </a:bodyPr>
          <a:lstStyle/>
          <a:p>
            <a:r>
              <a:rPr lang="en-US" dirty="0">
                <a:solidFill>
                  <a:srgbClr val="000000"/>
                </a:solidFill>
                <a:latin typeface="Times New Roman" pitchFamily="18" charset="0"/>
                <a:cs typeface="Times New Roman" pitchFamily="18" charset="0"/>
              </a:rPr>
              <a:t>:</a:t>
            </a:r>
          </a:p>
        </p:txBody>
      </p:sp>
      <p:pic>
        <p:nvPicPr>
          <p:cNvPr id="18" name="Picture 2" descr="30+ Hình Nền Cảm Ơn Cuối Slide Powerpoint Đẹp | HinhNenDep.Net">
            <a:extLst>
              <a:ext uri="{FF2B5EF4-FFF2-40B4-BE49-F238E27FC236}">
                <a16:creationId xmlns:a16="http://schemas.microsoft.com/office/drawing/2014/main" id="{29FDBD92-216C-4E89-A5A9-7904BD86511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466" b="12466"/>
          <a:stretch/>
        </p:blipFill>
        <p:spPr bwMode="auto">
          <a:xfrm>
            <a:off x="1692400" y="1140030"/>
            <a:ext cx="15085888" cy="833575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87684" y="5668442"/>
            <a:ext cx="472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66130" y="1785938"/>
            <a:ext cx="5812185"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KẾT LUẬN</a:t>
            </a:r>
            <a:endParaRPr lang="vi-VN" sz="4000" b="1" dirty="0">
              <a:solidFill>
                <a:srgbClr val="FF0000"/>
              </a:solidFill>
              <a:latin typeface="Times New Roman" pitchFamily="18" charset="0"/>
              <a:cs typeface="Times New Roman" pitchFamily="18" charset="0"/>
            </a:endParaRPr>
          </a:p>
        </p:txBody>
      </p:sp>
      <p:sp>
        <p:nvSpPr>
          <p:cNvPr id="7" name="TextBox 6"/>
          <p:cNvSpPr txBox="1"/>
          <p:nvPr/>
        </p:nvSpPr>
        <p:spPr>
          <a:xfrm>
            <a:off x="3708624" y="3369742"/>
            <a:ext cx="10513168" cy="3990836"/>
          </a:xfrm>
          <a:prstGeom prst="rect">
            <a:avLst/>
          </a:prstGeom>
          <a:noFill/>
        </p:spPr>
        <p:txBody>
          <a:bodyPr wrap="square" rtlCol="0">
            <a:spAutoFit/>
          </a:bodyPr>
          <a:lstStyle/>
          <a:p>
            <a:pPr marL="742950" indent="-742950">
              <a:lnSpc>
                <a:spcPct val="120000"/>
              </a:lnSpc>
              <a:spcAft>
                <a:spcPts val="800"/>
              </a:spcAft>
              <a:buFontTx/>
              <a:buAutoNum type="arabicPeriod"/>
            </a:pPr>
            <a:r>
              <a:rPr lang="vi-VN" sz="4000" dirty="0">
                <a:solidFill>
                  <a:srgbClr val="000000"/>
                </a:solidFill>
                <a:latin typeface="Times New Roman"/>
                <a:ea typeface="Calibri"/>
                <a:cs typeface="Times New Roman"/>
              </a:rPr>
              <a:t>Trong các khổ thơ trên, quê hương được miêu</a:t>
            </a:r>
          </a:p>
          <a:p>
            <a:pPr>
              <a:lnSpc>
                <a:spcPct val="120000"/>
              </a:lnSpc>
              <a:spcAft>
                <a:spcPts val="800"/>
              </a:spcAft>
            </a:pPr>
            <a:r>
              <a:rPr lang="vi-VN" sz="4000" dirty="0">
                <a:solidFill>
                  <a:srgbClr val="000000"/>
                </a:solidFill>
                <a:latin typeface="Times New Roman"/>
                <a:ea typeface="Calibri"/>
                <a:cs typeface="Times New Roman"/>
              </a:rPr>
              <a:t>tả là</a:t>
            </a:r>
            <a:r>
              <a:rPr lang="en-US" sz="4000" dirty="0">
                <a:solidFill>
                  <a:srgbClr val="000000"/>
                </a:solidFill>
                <a:latin typeface="Times New Roman"/>
                <a:ea typeface="Calibri"/>
                <a:cs typeface="Times New Roman"/>
              </a:rPr>
              <a:t>: T</a:t>
            </a:r>
            <a:r>
              <a:rPr lang="vi-VN" sz="4000" dirty="0">
                <a:solidFill>
                  <a:srgbClr val="000000"/>
                </a:solidFill>
                <a:latin typeface="Times New Roman"/>
                <a:ea typeface="Calibri"/>
                <a:cs typeface="Times New Roman"/>
              </a:rPr>
              <a:t>iếng ve, là lời ru của mẹ, là dáng mẹ, là dòng sông, là góc trời tuổi thơ, là cánh đồng lúa chín vàng, là dáng mẹ yêu, là nơi chôn rau cắt rốn. </a:t>
            </a:r>
          </a:p>
          <a:p>
            <a:pPr>
              <a:lnSpc>
                <a:spcPct val="120000"/>
              </a:lnSpc>
              <a:spcAft>
                <a:spcPts val="800"/>
              </a:spcAft>
            </a:pPr>
            <a:r>
              <a:rPr lang="vi-VN" sz="4000" dirty="0">
                <a:solidFill>
                  <a:srgbClr val="000000"/>
                </a:solidFill>
                <a:latin typeface="Times New Roman"/>
                <a:ea typeface="Calibri"/>
                <a:cs typeface="Times New Roman"/>
              </a:rPr>
              <a:t>2. Tác giả có tình cảm sâu nặng với quê hương.</a:t>
            </a:r>
            <a:endParaRPr lang="vi-VN" sz="4000" dirty="0">
              <a:solidFill>
                <a:srgbClr val="000000"/>
              </a:solidFill>
              <a:latin typeface="Calibri"/>
              <a:ea typeface="Calibri"/>
              <a:cs typeface="Times New Roman"/>
            </a:endParaRPr>
          </a:p>
        </p:txBody>
      </p:sp>
    </p:spTree>
    <p:extLst>
      <p:ext uri="{BB962C8B-B14F-4D97-AF65-F5344CB8AC3E}">
        <p14:creationId xmlns:p14="http://schemas.microsoft.com/office/powerpoint/2010/main" val="1925738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fade">
                                      <p:cBhvr>
                                        <p:cTn id="7" dur="1000"/>
                                        <p:tgtEl>
                                          <p:spTgt spid="31751"/>
                                        </p:tgtEl>
                                      </p:cBhvr>
                                    </p:animEffect>
                                    <p:anim calcmode="lin" valueType="num">
                                      <p:cBhvr>
                                        <p:cTn id="8" dur="1000" fill="hold"/>
                                        <p:tgtEl>
                                          <p:spTgt spid="31751"/>
                                        </p:tgtEl>
                                        <p:attrNameLst>
                                          <p:attrName>ppt_x</p:attrName>
                                        </p:attrNameLst>
                                      </p:cBhvr>
                                      <p:tavLst>
                                        <p:tav tm="0">
                                          <p:val>
                                            <p:strVal val="#ppt_x"/>
                                          </p:val>
                                        </p:tav>
                                        <p:tav tm="100000">
                                          <p:val>
                                            <p:strVal val="#ppt_x"/>
                                          </p:val>
                                        </p:tav>
                                      </p:tavLst>
                                    </p:anim>
                                    <p:anim calcmode="lin" valueType="num">
                                      <p:cBhvr>
                                        <p:cTn id="9" dur="1000" fill="hold"/>
                                        <p:tgtEl>
                                          <p:spTgt spid="317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522</Words>
  <Application>Microsoft Office PowerPoint</Application>
  <PresentationFormat>Custom</PresentationFormat>
  <Paragraphs>74</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宋体</vt:lpstr>
      <vt:lpstr>Arial</vt:lpstr>
      <vt:lpstr>Calibri</vt:lpstr>
      <vt:lpstr>DFPOP1-W9</vt:lpstr>
      <vt:lpstr>黑体</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63</cp:revision>
  <dcterms:created xsi:type="dcterms:W3CDTF">2015-09-14T06:10:05Z</dcterms:created>
  <dcterms:modified xsi:type="dcterms:W3CDTF">2021-07-30T00:54:24Z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