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3" r:id="rId3"/>
    <p:sldMasterId id="2147483706" r:id="rId4"/>
    <p:sldMasterId id="2147483716" r:id="rId5"/>
    <p:sldMasterId id="2147483728" r:id="rId6"/>
    <p:sldMasterId id="2147483738" r:id="rId7"/>
  </p:sldMasterIdLst>
  <p:notesMasterIdLst>
    <p:notesMasterId r:id="rId48"/>
  </p:notesMasterIdLst>
  <p:sldIdLst>
    <p:sldId id="314" r:id="rId8"/>
    <p:sldId id="257" r:id="rId9"/>
    <p:sldId id="261" r:id="rId10"/>
    <p:sldId id="259" r:id="rId11"/>
    <p:sldId id="407" r:id="rId12"/>
    <p:sldId id="266" r:id="rId13"/>
    <p:sldId id="408" r:id="rId14"/>
    <p:sldId id="262" r:id="rId15"/>
    <p:sldId id="381" r:id="rId16"/>
    <p:sldId id="282" r:id="rId17"/>
    <p:sldId id="283" r:id="rId18"/>
    <p:sldId id="409" r:id="rId19"/>
    <p:sldId id="391" r:id="rId20"/>
    <p:sldId id="284" r:id="rId21"/>
    <p:sldId id="390" r:id="rId22"/>
    <p:sldId id="382" r:id="rId23"/>
    <p:sldId id="383" r:id="rId24"/>
    <p:sldId id="386" r:id="rId25"/>
    <p:sldId id="387" r:id="rId26"/>
    <p:sldId id="388" r:id="rId27"/>
    <p:sldId id="411" r:id="rId28"/>
    <p:sldId id="410" r:id="rId29"/>
    <p:sldId id="389" r:id="rId30"/>
    <p:sldId id="392" r:id="rId31"/>
    <p:sldId id="413" r:id="rId32"/>
    <p:sldId id="414" r:id="rId33"/>
    <p:sldId id="415" r:id="rId34"/>
    <p:sldId id="416" r:id="rId35"/>
    <p:sldId id="417" r:id="rId36"/>
    <p:sldId id="418" r:id="rId37"/>
    <p:sldId id="419" r:id="rId38"/>
    <p:sldId id="420" r:id="rId39"/>
    <p:sldId id="421" r:id="rId40"/>
    <p:sldId id="422" r:id="rId41"/>
    <p:sldId id="299" r:id="rId42"/>
    <p:sldId id="297" r:id="rId43"/>
    <p:sldId id="300" r:id="rId44"/>
    <p:sldId id="423" r:id="rId45"/>
    <p:sldId id="424" r:id="rId46"/>
    <p:sldId id="28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D76EB-2755-4FAA-8B75-875F1FB0ED0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98F7-E5D7-4F9C-8AAC-7308AA540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7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53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76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1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0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853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52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48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49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7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71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4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1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1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67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95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4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91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1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31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17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76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79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73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6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9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1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11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18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7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7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5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9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2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14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71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3950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83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50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71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0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8.png"/><Relationship Id="rId7" Type="http://schemas.openxmlformats.org/officeDocument/2006/relationships/image" Target="../media/image62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1.svg"/><Relationship Id="rId11" Type="http://schemas.openxmlformats.org/officeDocument/2006/relationships/image" Target="../media/image66.png"/><Relationship Id="rId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69.sv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9.svg"/><Relationship Id="rId11" Type="http://schemas.openxmlformats.org/officeDocument/2006/relationships/image" Target="../media/image64.png"/><Relationship Id="rId5" Type="http://schemas.openxmlformats.org/officeDocument/2006/relationships/image" Target="../media/image68.png"/><Relationship Id="rId15" Type="http://schemas.openxmlformats.org/officeDocument/2006/relationships/image" Target="../media/image75.sv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png"/><Relationship Id="rId1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1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9.svg"/><Relationship Id="rId11" Type="http://schemas.openxmlformats.org/officeDocument/2006/relationships/image" Target="../media/image64.png"/><Relationship Id="rId5" Type="http://schemas.openxmlformats.org/officeDocument/2006/relationships/image" Target="../media/image68.png"/><Relationship Id="rId15" Type="http://schemas.openxmlformats.org/officeDocument/2006/relationships/image" Target="../media/image75.sv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png"/><Relationship Id="rId1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269365" y="220227"/>
            <a:ext cx="10322460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ra sự khác nhau giữa rễ cây hành và rễ cây cải.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2BFFF0-8571-4C5C-9155-3FC8F6273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63" y="1266825"/>
            <a:ext cx="9729788" cy="34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9247F-A22A-4D11-BF83-B80DFC80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1552575"/>
            <a:ext cx="4425134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0B755D-AB09-4F3E-A3F5-529EEF378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4040247"/>
            <a:ext cx="1883410" cy="2406344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4815CFF-5183-4AF0-BF58-C09FD37C5C20}"/>
              </a:ext>
            </a:extLst>
          </p:cNvPr>
          <p:cNvSpPr/>
          <p:nvPr/>
        </p:nvSpPr>
        <p:spPr>
          <a:xfrm>
            <a:off x="5095875" y="1613836"/>
            <a:ext cx="595312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ctr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0B755D-AB09-4F3E-A3F5-529EEF37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4040247"/>
            <a:ext cx="1883410" cy="2406344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4815CFF-5183-4AF0-BF58-C09FD37C5C20}"/>
              </a:ext>
            </a:extLst>
          </p:cNvPr>
          <p:cNvSpPr/>
          <p:nvPr/>
        </p:nvSpPr>
        <p:spPr>
          <a:xfrm>
            <a:off x="5029201" y="1857375"/>
            <a:ext cx="6019800" cy="223710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lang="en-US" sz="30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to,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moc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95D98-C43F-4001-AD90-36E81BED5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731995"/>
            <a:ext cx="4348162" cy="28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293B-498A-436F-951D-6725D066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97" y="899477"/>
            <a:ext cx="9113203" cy="51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924175" y="1685926"/>
            <a:ext cx="650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 err="1">
                <a:solidFill>
                  <a:srgbClr val="FFFF00"/>
                </a:solidFill>
              </a:rPr>
              <a:t>Có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hai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loại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rễ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chính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là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rễ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chùm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và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rễ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cọc</a:t>
            </a:r>
            <a:r>
              <a:rPr lang="en-US" sz="48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">
            <a:extLst>
              <a:ext uri="{FF2B5EF4-FFF2-40B4-BE49-F238E27FC236}">
                <a16:creationId xmlns:a16="http://schemas.microsoft.com/office/drawing/2014/main" id="{CF46EC05-CF70-40DB-9486-C8071FE89491}"/>
              </a:ext>
            </a:extLst>
          </p:cNvPr>
          <p:cNvCxnSpPr>
            <a:cxnSpLocks/>
          </p:cNvCxnSpPr>
          <p:nvPr/>
        </p:nvCxnSpPr>
        <p:spPr>
          <a:xfrm>
            <a:off x="2411162" y="1670731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íṧļîḍè">
            <a:extLst>
              <a:ext uri="{FF2B5EF4-FFF2-40B4-BE49-F238E27FC236}">
                <a16:creationId xmlns:a16="http://schemas.microsoft.com/office/drawing/2014/main" id="{AE193E59-B9FE-46D2-AB47-E71932855473}"/>
              </a:ext>
            </a:extLst>
          </p:cNvPr>
          <p:cNvSpPr/>
          <p:nvPr/>
        </p:nvSpPr>
        <p:spPr>
          <a:xfrm>
            <a:off x="1102114" y="1021070"/>
            <a:ext cx="1307712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B7DA19-8EBD-443B-AD8F-7636D947F705}"/>
              </a:ext>
            </a:extLst>
          </p:cNvPr>
          <p:cNvGrpSpPr/>
          <p:nvPr/>
        </p:nvGrpSpPr>
        <p:grpSpPr>
          <a:xfrm>
            <a:off x="3002253" y="994845"/>
            <a:ext cx="5570247" cy="1310205"/>
            <a:chOff x="4897728" y="1156770"/>
            <a:chExt cx="5284497" cy="1836849"/>
          </a:xfrm>
        </p:grpSpPr>
        <p:sp>
          <p:nvSpPr>
            <p:cNvPr id="10" name="ísḷíḓê">
              <a:extLst>
                <a:ext uri="{FF2B5EF4-FFF2-40B4-BE49-F238E27FC236}">
                  <a16:creationId xmlns:a16="http://schemas.microsoft.com/office/drawing/2014/main" id="{E96C15AE-F938-418C-B5DA-28EC9FC6D5F7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B9BD3-229A-4186-9FE6-AE3A59299F39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69CD6B0-A216-4835-8F85-62241290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172" y="800099"/>
            <a:ext cx="1383153" cy="2269959"/>
          </a:xfrm>
          <a:prstGeom prst="rect">
            <a:avLst/>
          </a:prstGeom>
        </p:spPr>
      </p:pic>
      <p:cxnSp>
        <p:nvCxnSpPr>
          <p:cNvPr id="18" name="直接连接符 1">
            <a:extLst>
              <a:ext uri="{FF2B5EF4-FFF2-40B4-BE49-F238E27FC236}">
                <a16:creationId xmlns:a16="http://schemas.microsoft.com/office/drawing/2014/main" id="{A7FF63D5-06F6-49B2-ADD5-2F4D9987F212}"/>
              </a:ext>
            </a:extLst>
          </p:cNvPr>
          <p:cNvCxnSpPr>
            <a:cxnSpLocks/>
          </p:cNvCxnSpPr>
          <p:nvPr/>
        </p:nvCxnSpPr>
        <p:spPr>
          <a:xfrm>
            <a:off x="2392112" y="3718606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ṧļîḍè">
            <a:extLst>
              <a:ext uri="{FF2B5EF4-FFF2-40B4-BE49-F238E27FC236}">
                <a16:creationId xmlns:a16="http://schemas.microsoft.com/office/drawing/2014/main" id="{F7CE99FB-672A-4F2E-BB17-B1CCF0CB8FEF}"/>
              </a:ext>
            </a:extLst>
          </p:cNvPr>
          <p:cNvSpPr/>
          <p:nvPr/>
        </p:nvSpPr>
        <p:spPr>
          <a:xfrm>
            <a:off x="447675" y="3068945"/>
            <a:ext cx="1943101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53109-38D6-43FA-847C-E914CE0AE24B}"/>
              </a:ext>
            </a:extLst>
          </p:cNvPr>
          <p:cNvGrpSpPr/>
          <p:nvPr/>
        </p:nvGrpSpPr>
        <p:grpSpPr>
          <a:xfrm>
            <a:off x="2983203" y="3042720"/>
            <a:ext cx="5570247" cy="1310205"/>
            <a:chOff x="4897728" y="1156770"/>
            <a:chExt cx="5284497" cy="1836849"/>
          </a:xfrm>
        </p:grpSpPr>
        <p:sp>
          <p:nvSpPr>
            <p:cNvPr id="21" name="ísḷíḓê">
              <a:extLst>
                <a:ext uri="{FF2B5EF4-FFF2-40B4-BE49-F238E27FC236}">
                  <a16:creationId xmlns:a16="http://schemas.microsoft.com/office/drawing/2014/main" id="{37600329-5DE3-4FA8-AB9F-50215D364DD5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87FEE5-2FB7-402E-8999-375DABBE7E03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C00BF1-57A7-4534-A5C0-A4FDC06B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0" y="3444056"/>
            <a:ext cx="1500187" cy="23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4" y="1952625"/>
            <a:ext cx="690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Phân loại rễ cây theo đặc điểm của rễ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200150" y="96402"/>
            <a:ext cx="10991849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nào có rễ cọc, cây nào có rễ chùm trong các hình dưới đây?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123825"/>
            <a:ext cx="1266825" cy="1266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CAF31-E692-4D1D-BAC1-0849B0C93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104900"/>
            <a:ext cx="5549836" cy="3348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7C58B-CE94-41D1-824F-13F61C56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484" y="1095374"/>
            <a:ext cx="4307653" cy="3400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3FB570-8FFE-4320-BA2D-A06C8A41A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352" y="3900170"/>
            <a:ext cx="3833001" cy="33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A64561-BED8-438E-8106-69D7DBBA09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3549" y="2286000"/>
            <a:ext cx="4434413" cy="14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8A7CC2-DAE2-43F6-BCF6-A0FCF2FB1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7" y="1471612"/>
            <a:ext cx="3424238" cy="397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C3D1-F344-4FEC-B569-3F1B11BD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32" y="1805950"/>
            <a:ext cx="3212870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D834A-26CA-4709-A4A7-53CDB1B4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456" y="4287351"/>
            <a:ext cx="2042337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E5992-C188-4A7C-A5E4-D1994D5EB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293" y="2646350"/>
            <a:ext cx="7090263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bao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9B637-E59C-438A-94A5-4AE929166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1343025"/>
            <a:ext cx="32099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2609850"/>
            <a:ext cx="5440045" cy="148462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ngô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D921F-9641-433B-BA0B-71EFCC951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4" y="1081759"/>
            <a:ext cx="2447925" cy="44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2609850"/>
            <a:ext cx="5440045" cy="148462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4B427-577E-4DB8-885A-66801ED71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650" y="1412725"/>
            <a:ext cx="3052762" cy="40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4F17B0-D5C9-48AF-AF01-CB8580B46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7867" y="686393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04F0A0-16AC-4DEC-8391-73B0527C61E0}"/>
              </a:ext>
            </a:extLst>
          </p:cNvPr>
          <p:cNvSpPr/>
          <p:nvPr/>
        </p:nvSpPr>
        <p:spPr>
          <a:xfrm>
            <a:off x="1193192" y="561975"/>
            <a:ext cx="7661923" cy="1704975"/>
          </a:xfrm>
          <a:custGeom>
            <a:avLst/>
            <a:gdLst>
              <a:gd name="connsiteX0" fmla="*/ 0 w 7661923"/>
              <a:gd name="connsiteY0" fmla="*/ 284168 h 1704975"/>
              <a:gd name="connsiteX1" fmla="*/ 284168 w 7661923"/>
              <a:gd name="connsiteY1" fmla="*/ 0 h 1704975"/>
              <a:gd name="connsiteX2" fmla="*/ 7377755 w 7661923"/>
              <a:gd name="connsiteY2" fmla="*/ 0 h 1704975"/>
              <a:gd name="connsiteX3" fmla="*/ 7661923 w 7661923"/>
              <a:gd name="connsiteY3" fmla="*/ 284168 h 1704975"/>
              <a:gd name="connsiteX4" fmla="*/ 7661923 w 7661923"/>
              <a:gd name="connsiteY4" fmla="*/ 1420807 h 1704975"/>
              <a:gd name="connsiteX5" fmla="*/ 7377755 w 7661923"/>
              <a:gd name="connsiteY5" fmla="*/ 1704975 h 1704975"/>
              <a:gd name="connsiteX6" fmla="*/ 284168 w 7661923"/>
              <a:gd name="connsiteY6" fmla="*/ 1704975 h 1704975"/>
              <a:gd name="connsiteX7" fmla="*/ 0 w 7661923"/>
              <a:gd name="connsiteY7" fmla="*/ 1420807 h 1704975"/>
              <a:gd name="connsiteX8" fmla="*/ 0 w 7661923"/>
              <a:gd name="connsiteY8" fmla="*/ 284168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1923" h="1704975" fill="none" extrusionOk="0">
                <a:moveTo>
                  <a:pt x="0" y="284168"/>
                </a:moveTo>
                <a:cubicBezTo>
                  <a:pt x="-1457" y="153199"/>
                  <a:pt x="128333" y="19921"/>
                  <a:pt x="284168" y="0"/>
                </a:cubicBezTo>
                <a:cubicBezTo>
                  <a:pt x="3131978" y="-123866"/>
                  <a:pt x="5588696" y="81108"/>
                  <a:pt x="7377755" y="0"/>
                </a:cubicBezTo>
                <a:cubicBezTo>
                  <a:pt x="7536558" y="-2860"/>
                  <a:pt x="7651923" y="128051"/>
                  <a:pt x="7661923" y="284168"/>
                </a:cubicBezTo>
                <a:cubicBezTo>
                  <a:pt x="7571995" y="525342"/>
                  <a:pt x="7632996" y="1128338"/>
                  <a:pt x="7661923" y="1420807"/>
                </a:cubicBezTo>
                <a:cubicBezTo>
                  <a:pt x="7665328" y="1568707"/>
                  <a:pt x="7546067" y="1725601"/>
                  <a:pt x="7377755" y="1704975"/>
                </a:cubicBezTo>
                <a:cubicBezTo>
                  <a:pt x="5211622" y="1687120"/>
                  <a:pt x="3604580" y="1595631"/>
                  <a:pt x="284168" y="1704975"/>
                </a:cubicBezTo>
                <a:cubicBezTo>
                  <a:pt x="136140" y="1682755"/>
                  <a:pt x="5501" y="1588020"/>
                  <a:pt x="0" y="1420807"/>
                </a:cubicBezTo>
                <a:cubicBezTo>
                  <a:pt x="-10214" y="949240"/>
                  <a:pt x="36224" y="426584"/>
                  <a:pt x="0" y="284168"/>
                </a:cubicBezTo>
                <a:close/>
              </a:path>
              <a:path w="7661923" h="1704975" stroke="0" extrusionOk="0">
                <a:moveTo>
                  <a:pt x="0" y="284168"/>
                </a:moveTo>
                <a:cubicBezTo>
                  <a:pt x="6744" y="127623"/>
                  <a:pt x="118070" y="18185"/>
                  <a:pt x="284168" y="0"/>
                </a:cubicBezTo>
                <a:cubicBezTo>
                  <a:pt x="3606517" y="96512"/>
                  <a:pt x="6543124" y="-165548"/>
                  <a:pt x="7377755" y="0"/>
                </a:cubicBezTo>
                <a:cubicBezTo>
                  <a:pt x="7553457" y="470"/>
                  <a:pt x="7670641" y="128650"/>
                  <a:pt x="7661923" y="284168"/>
                </a:cubicBezTo>
                <a:cubicBezTo>
                  <a:pt x="7651060" y="546624"/>
                  <a:pt x="7719438" y="998964"/>
                  <a:pt x="7661923" y="1420807"/>
                </a:cubicBezTo>
                <a:cubicBezTo>
                  <a:pt x="7665384" y="1559144"/>
                  <a:pt x="7553197" y="1696599"/>
                  <a:pt x="7377755" y="1704975"/>
                </a:cubicBezTo>
                <a:cubicBezTo>
                  <a:pt x="5300597" y="1866687"/>
                  <a:pt x="2292541" y="1848597"/>
                  <a:pt x="284168" y="1704975"/>
                </a:cubicBezTo>
                <a:cubicBezTo>
                  <a:pt x="153885" y="1690900"/>
                  <a:pt x="14174" y="1571658"/>
                  <a:pt x="0" y="1420807"/>
                </a:cubicBezTo>
                <a:cubicBezTo>
                  <a:pt x="38632" y="934284"/>
                  <a:pt x="33490" y="743740"/>
                  <a:pt x="0" y="28416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3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6E51E-D029-470A-8471-C4B87F96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842962"/>
            <a:ext cx="9906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39F6A-F477-4F8A-A480-34BFB0B8D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749" y="1746024"/>
            <a:ext cx="342015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4" y="1952625"/>
            <a:ext cx="690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Tìm hiểu về chức năng của rễ cây.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200151" y="525027"/>
            <a:ext cx="10991849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hình dưới đây, em hãy nêu chức năng của rễ cây.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123825"/>
            <a:ext cx="1266825" cy="126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34450-B3BA-44CB-B9DB-4A0D8098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8" y="1428750"/>
            <a:ext cx="5587079" cy="3895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D8B924-5927-446C-8B57-48AD7EAB70D8}"/>
              </a:ext>
            </a:extLst>
          </p:cNvPr>
          <p:cNvSpPr/>
          <p:nvPr/>
        </p:nvSpPr>
        <p:spPr>
          <a:xfrm>
            <a:off x="6305551" y="1581150"/>
            <a:ext cx="5162550" cy="1019175"/>
          </a:xfrm>
          <a:custGeom>
            <a:avLst/>
            <a:gdLst>
              <a:gd name="connsiteX0" fmla="*/ 0 w 5162550"/>
              <a:gd name="connsiteY0" fmla="*/ 169866 h 1019175"/>
              <a:gd name="connsiteX1" fmla="*/ 169866 w 5162550"/>
              <a:gd name="connsiteY1" fmla="*/ 0 h 1019175"/>
              <a:gd name="connsiteX2" fmla="*/ 4992684 w 5162550"/>
              <a:gd name="connsiteY2" fmla="*/ 0 h 1019175"/>
              <a:gd name="connsiteX3" fmla="*/ 5162550 w 5162550"/>
              <a:gd name="connsiteY3" fmla="*/ 169866 h 1019175"/>
              <a:gd name="connsiteX4" fmla="*/ 5162550 w 5162550"/>
              <a:gd name="connsiteY4" fmla="*/ 849309 h 1019175"/>
              <a:gd name="connsiteX5" fmla="*/ 4992684 w 5162550"/>
              <a:gd name="connsiteY5" fmla="*/ 1019175 h 1019175"/>
              <a:gd name="connsiteX6" fmla="*/ 169866 w 5162550"/>
              <a:gd name="connsiteY6" fmla="*/ 1019175 h 1019175"/>
              <a:gd name="connsiteX7" fmla="*/ 0 w 5162550"/>
              <a:gd name="connsiteY7" fmla="*/ 849309 h 1019175"/>
              <a:gd name="connsiteX8" fmla="*/ 0 w 5162550"/>
              <a:gd name="connsiteY8" fmla="*/ 169866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2550" h="1019175" fill="none" extrusionOk="0">
                <a:moveTo>
                  <a:pt x="0" y="169866"/>
                </a:moveTo>
                <a:cubicBezTo>
                  <a:pt x="-424" y="83614"/>
                  <a:pt x="76236" y="3308"/>
                  <a:pt x="169866" y="0"/>
                </a:cubicBezTo>
                <a:cubicBezTo>
                  <a:pt x="2374507" y="-123866"/>
                  <a:pt x="2790776" y="81108"/>
                  <a:pt x="4992684" y="0"/>
                </a:cubicBezTo>
                <a:cubicBezTo>
                  <a:pt x="5090520" y="-6180"/>
                  <a:pt x="5145080" y="77493"/>
                  <a:pt x="5162550" y="169866"/>
                </a:cubicBezTo>
                <a:cubicBezTo>
                  <a:pt x="5178171" y="470353"/>
                  <a:pt x="5207753" y="621710"/>
                  <a:pt x="5162550" y="849309"/>
                </a:cubicBezTo>
                <a:cubicBezTo>
                  <a:pt x="5166005" y="933947"/>
                  <a:pt x="5088983" y="1023683"/>
                  <a:pt x="4992684" y="1019175"/>
                </a:cubicBezTo>
                <a:cubicBezTo>
                  <a:pt x="2827456" y="1001320"/>
                  <a:pt x="2237706" y="909831"/>
                  <a:pt x="169866" y="1019175"/>
                </a:cubicBezTo>
                <a:cubicBezTo>
                  <a:pt x="77015" y="1016773"/>
                  <a:pt x="6784" y="955791"/>
                  <a:pt x="0" y="849309"/>
                </a:cubicBezTo>
                <a:cubicBezTo>
                  <a:pt x="-15492" y="711203"/>
                  <a:pt x="-20532" y="301052"/>
                  <a:pt x="0" y="169866"/>
                </a:cubicBezTo>
                <a:close/>
              </a:path>
              <a:path w="5162550" h="1019175" stroke="0" extrusionOk="0">
                <a:moveTo>
                  <a:pt x="0" y="169866"/>
                </a:moveTo>
                <a:cubicBezTo>
                  <a:pt x="7579" y="76499"/>
                  <a:pt x="74773" y="2540"/>
                  <a:pt x="169866" y="0"/>
                </a:cubicBezTo>
                <a:cubicBezTo>
                  <a:pt x="2173968" y="96512"/>
                  <a:pt x="3336170" y="-165548"/>
                  <a:pt x="4992684" y="0"/>
                </a:cubicBezTo>
                <a:cubicBezTo>
                  <a:pt x="5093261" y="170"/>
                  <a:pt x="5163994" y="76288"/>
                  <a:pt x="5162550" y="169866"/>
                </a:cubicBezTo>
                <a:cubicBezTo>
                  <a:pt x="5167356" y="479521"/>
                  <a:pt x="5192815" y="706833"/>
                  <a:pt x="5162550" y="849309"/>
                </a:cubicBezTo>
                <a:cubicBezTo>
                  <a:pt x="5165158" y="929102"/>
                  <a:pt x="5090917" y="1017174"/>
                  <a:pt x="4992684" y="1019175"/>
                </a:cubicBezTo>
                <a:cubicBezTo>
                  <a:pt x="2650387" y="1180887"/>
                  <a:pt x="1722653" y="1162797"/>
                  <a:pt x="169866" y="1019175"/>
                </a:cubicBezTo>
                <a:cubicBezTo>
                  <a:pt x="79765" y="1017214"/>
                  <a:pt x="13739" y="937219"/>
                  <a:pt x="0" y="849309"/>
                </a:cubicBezTo>
                <a:cubicBezTo>
                  <a:pt x="-47354" y="757048"/>
                  <a:pt x="-15968" y="291917"/>
                  <a:pt x="0" y="16986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052A9A-9ACB-40A4-AEB4-107AC998676E}"/>
              </a:ext>
            </a:extLst>
          </p:cNvPr>
          <p:cNvSpPr/>
          <p:nvPr/>
        </p:nvSpPr>
        <p:spPr>
          <a:xfrm>
            <a:off x="6172201" y="3038475"/>
            <a:ext cx="5781674" cy="1285875"/>
          </a:xfrm>
          <a:custGeom>
            <a:avLst/>
            <a:gdLst>
              <a:gd name="connsiteX0" fmla="*/ 0 w 5781674"/>
              <a:gd name="connsiteY0" fmla="*/ 214317 h 1285875"/>
              <a:gd name="connsiteX1" fmla="*/ 214317 w 5781674"/>
              <a:gd name="connsiteY1" fmla="*/ 0 h 1285875"/>
              <a:gd name="connsiteX2" fmla="*/ 5567357 w 5781674"/>
              <a:gd name="connsiteY2" fmla="*/ 0 h 1285875"/>
              <a:gd name="connsiteX3" fmla="*/ 5781674 w 5781674"/>
              <a:gd name="connsiteY3" fmla="*/ 214317 h 1285875"/>
              <a:gd name="connsiteX4" fmla="*/ 5781674 w 5781674"/>
              <a:gd name="connsiteY4" fmla="*/ 1071558 h 1285875"/>
              <a:gd name="connsiteX5" fmla="*/ 5567357 w 5781674"/>
              <a:gd name="connsiteY5" fmla="*/ 1285875 h 1285875"/>
              <a:gd name="connsiteX6" fmla="*/ 214317 w 5781674"/>
              <a:gd name="connsiteY6" fmla="*/ 1285875 h 1285875"/>
              <a:gd name="connsiteX7" fmla="*/ 0 w 5781674"/>
              <a:gd name="connsiteY7" fmla="*/ 1071558 h 1285875"/>
              <a:gd name="connsiteX8" fmla="*/ 0 w 5781674"/>
              <a:gd name="connsiteY8" fmla="*/ 214317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1674" h="1285875" fill="none" extrusionOk="0">
                <a:moveTo>
                  <a:pt x="0" y="214317"/>
                </a:moveTo>
                <a:cubicBezTo>
                  <a:pt x="-749" y="109310"/>
                  <a:pt x="96437" y="8717"/>
                  <a:pt x="214317" y="0"/>
                </a:cubicBezTo>
                <a:cubicBezTo>
                  <a:pt x="1450985" y="-123866"/>
                  <a:pt x="4055801" y="81108"/>
                  <a:pt x="5567357" y="0"/>
                </a:cubicBezTo>
                <a:cubicBezTo>
                  <a:pt x="5687520" y="-2764"/>
                  <a:pt x="5779888" y="96100"/>
                  <a:pt x="5781674" y="214317"/>
                </a:cubicBezTo>
                <a:cubicBezTo>
                  <a:pt x="5770771" y="641111"/>
                  <a:pt x="5738456" y="939251"/>
                  <a:pt x="5781674" y="1071558"/>
                </a:cubicBezTo>
                <a:cubicBezTo>
                  <a:pt x="5783871" y="1184088"/>
                  <a:pt x="5688456" y="1290838"/>
                  <a:pt x="5567357" y="1285875"/>
                </a:cubicBezTo>
                <a:cubicBezTo>
                  <a:pt x="2897011" y="1268020"/>
                  <a:pt x="1760504" y="1176531"/>
                  <a:pt x="214317" y="1285875"/>
                </a:cubicBezTo>
                <a:cubicBezTo>
                  <a:pt x="98630" y="1279201"/>
                  <a:pt x="1300" y="1192350"/>
                  <a:pt x="0" y="1071558"/>
                </a:cubicBezTo>
                <a:cubicBezTo>
                  <a:pt x="71512" y="912011"/>
                  <a:pt x="-64984" y="440374"/>
                  <a:pt x="0" y="214317"/>
                </a:cubicBezTo>
                <a:close/>
              </a:path>
              <a:path w="5781674" h="1285875" stroke="0" extrusionOk="0">
                <a:moveTo>
                  <a:pt x="0" y="214317"/>
                </a:moveTo>
                <a:cubicBezTo>
                  <a:pt x="18555" y="97046"/>
                  <a:pt x="89186" y="13441"/>
                  <a:pt x="214317" y="0"/>
                </a:cubicBezTo>
                <a:cubicBezTo>
                  <a:pt x="1715282" y="96512"/>
                  <a:pt x="3380850" y="-165548"/>
                  <a:pt x="5567357" y="0"/>
                </a:cubicBezTo>
                <a:cubicBezTo>
                  <a:pt x="5694787" y="227"/>
                  <a:pt x="5793335" y="97857"/>
                  <a:pt x="5781674" y="214317"/>
                </a:cubicBezTo>
                <a:cubicBezTo>
                  <a:pt x="5836667" y="362912"/>
                  <a:pt x="5847854" y="797348"/>
                  <a:pt x="5781674" y="1071558"/>
                </a:cubicBezTo>
                <a:cubicBezTo>
                  <a:pt x="5784166" y="1176524"/>
                  <a:pt x="5689755" y="1284049"/>
                  <a:pt x="5567357" y="1285875"/>
                </a:cubicBezTo>
                <a:cubicBezTo>
                  <a:pt x="4405122" y="1447587"/>
                  <a:pt x="1292781" y="1429497"/>
                  <a:pt x="214317" y="1285875"/>
                </a:cubicBezTo>
                <a:cubicBezTo>
                  <a:pt x="110019" y="1278449"/>
                  <a:pt x="4059" y="1188178"/>
                  <a:pt x="0" y="1071558"/>
                </a:cubicBezTo>
                <a:cubicBezTo>
                  <a:pt x="54649" y="760225"/>
                  <a:pt x="72303" y="635754"/>
                  <a:pt x="0" y="214317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 chức năng hút nước và muối khoáng, rễ cây còn có chức năng gì?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048DEC-85BC-4103-BA4D-C4AB40460F8C}"/>
              </a:ext>
            </a:extLst>
          </p:cNvPr>
          <p:cNvSpPr/>
          <p:nvPr/>
        </p:nvSpPr>
        <p:spPr>
          <a:xfrm>
            <a:off x="6181726" y="4648200"/>
            <a:ext cx="5781674" cy="1285875"/>
          </a:xfrm>
          <a:custGeom>
            <a:avLst/>
            <a:gdLst>
              <a:gd name="connsiteX0" fmla="*/ 0 w 5781674"/>
              <a:gd name="connsiteY0" fmla="*/ 214317 h 1285875"/>
              <a:gd name="connsiteX1" fmla="*/ 214317 w 5781674"/>
              <a:gd name="connsiteY1" fmla="*/ 0 h 1285875"/>
              <a:gd name="connsiteX2" fmla="*/ 5567357 w 5781674"/>
              <a:gd name="connsiteY2" fmla="*/ 0 h 1285875"/>
              <a:gd name="connsiteX3" fmla="*/ 5781674 w 5781674"/>
              <a:gd name="connsiteY3" fmla="*/ 214317 h 1285875"/>
              <a:gd name="connsiteX4" fmla="*/ 5781674 w 5781674"/>
              <a:gd name="connsiteY4" fmla="*/ 1071558 h 1285875"/>
              <a:gd name="connsiteX5" fmla="*/ 5567357 w 5781674"/>
              <a:gd name="connsiteY5" fmla="*/ 1285875 h 1285875"/>
              <a:gd name="connsiteX6" fmla="*/ 214317 w 5781674"/>
              <a:gd name="connsiteY6" fmla="*/ 1285875 h 1285875"/>
              <a:gd name="connsiteX7" fmla="*/ 0 w 5781674"/>
              <a:gd name="connsiteY7" fmla="*/ 1071558 h 1285875"/>
              <a:gd name="connsiteX8" fmla="*/ 0 w 5781674"/>
              <a:gd name="connsiteY8" fmla="*/ 214317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1674" h="1285875" fill="none" extrusionOk="0">
                <a:moveTo>
                  <a:pt x="0" y="214317"/>
                </a:moveTo>
                <a:cubicBezTo>
                  <a:pt x="-749" y="109310"/>
                  <a:pt x="96437" y="8717"/>
                  <a:pt x="214317" y="0"/>
                </a:cubicBezTo>
                <a:cubicBezTo>
                  <a:pt x="1450985" y="-123866"/>
                  <a:pt x="4055801" y="81108"/>
                  <a:pt x="5567357" y="0"/>
                </a:cubicBezTo>
                <a:cubicBezTo>
                  <a:pt x="5687520" y="-2764"/>
                  <a:pt x="5779888" y="96100"/>
                  <a:pt x="5781674" y="214317"/>
                </a:cubicBezTo>
                <a:cubicBezTo>
                  <a:pt x="5770771" y="641111"/>
                  <a:pt x="5738456" y="939251"/>
                  <a:pt x="5781674" y="1071558"/>
                </a:cubicBezTo>
                <a:cubicBezTo>
                  <a:pt x="5783871" y="1184088"/>
                  <a:pt x="5688456" y="1290838"/>
                  <a:pt x="5567357" y="1285875"/>
                </a:cubicBezTo>
                <a:cubicBezTo>
                  <a:pt x="2897011" y="1268020"/>
                  <a:pt x="1760504" y="1176531"/>
                  <a:pt x="214317" y="1285875"/>
                </a:cubicBezTo>
                <a:cubicBezTo>
                  <a:pt x="98630" y="1279201"/>
                  <a:pt x="1300" y="1192350"/>
                  <a:pt x="0" y="1071558"/>
                </a:cubicBezTo>
                <a:cubicBezTo>
                  <a:pt x="71512" y="912011"/>
                  <a:pt x="-64984" y="440374"/>
                  <a:pt x="0" y="214317"/>
                </a:cubicBezTo>
                <a:close/>
              </a:path>
              <a:path w="5781674" h="1285875" stroke="0" extrusionOk="0">
                <a:moveTo>
                  <a:pt x="0" y="214317"/>
                </a:moveTo>
                <a:cubicBezTo>
                  <a:pt x="18555" y="97046"/>
                  <a:pt x="89186" y="13441"/>
                  <a:pt x="214317" y="0"/>
                </a:cubicBezTo>
                <a:cubicBezTo>
                  <a:pt x="1715282" y="96512"/>
                  <a:pt x="3380850" y="-165548"/>
                  <a:pt x="5567357" y="0"/>
                </a:cubicBezTo>
                <a:cubicBezTo>
                  <a:pt x="5694787" y="227"/>
                  <a:pt x="5793335" y="97857"/>
                  <a:pt x="5781674" y="214317"/>
                </a:cubicBezTo>
                <a:cubicBezTo>
                  <a:pt x="5836667" y="362912"/>
                  <a:pt x="5847854" y="797348"/>
                  <a:pt x="5781674" y="1071558"/>
                </a:cubicBezTo>
                <a:cubicBezTo>
                  <a:pt x="5784166" y="1176524"/>
                  <a:pt x="5689755" y="1284049"/>
                  <a:pt x="5567357" y="1285875"/>
                </a:cubicBezTo>
                <a:cubicBezTo>
                  <a:pt x="4405122" y="1447587"/>
                  <a:pt x="1292781" y="1429497"/>
                  <a:pt x="214317" y="1285875"/>
                </a:cubicBezTo>
                <a:cubicBezTo>
                  <a:pt x="110019" y="1278449"/>
                  <a:pt x="4059" y="1188178"/>
                  <a:pt x="0" y="1071558"/>
                </a:cubicBezTo>
                <a:cubicBezTo>
                  <a:pt x="54649" y="760225"/>
                  <a:pt x="72303" y="635754"/>
                  <a:pt x="0" y="214317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muốn đứng vững, không bị gió cuốn đi cần có rễ gắn hay dài?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51206A-AA8B-4466-9BFE-B73F89888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8" y="1504950"/>
            <a:ext cx="5587079" cy="3895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87F68-DBAB-497F-A222-42F826484524}"/>
              </a:ext>
            </a:extLst>
          </p:cNvPr>
          <p:cNvSpPr txBox="1"/>
          <p:nvPr/>
        </p:nvSpPr>
        <p:spPr>
          <a:xfrm>
            <a:off x="6699968" y="752389"/>
            <a:ext cx="5063407" cy="1291559"/>
          </a:xfrm>
          <a:custGeom>
            <a:avLst/>
            <a:gdLst>
              <a:gd name="connsiteX0" fmla="*/ 0 w 5063407"/>
              <a:gd name="connsiteY0" fmla="*/ 215264 h 1291559"/>
              <a:gd name="connsiteX1" fmla="*/ 215264 w 5063407"/>
              <a:gd name="connsiteY1" fmla="*/ 0 h 1291559"/>
              <a:gd name="connsiteX2" fmla="*/ 4848143 w 5063407"/>
              <a:gd name="connsiteY2" fmla="*/ 0 h 1291559"/>
              <a:gd name="connsiteX3" fmla="*/ 5063407 w 5063407"/>
              <a:gd name="connsiteY3" fmla="*/ 215264 h 1291559"/>
              <a:gd name="connsiteX4" fmla="*/ 5063407 w 5063407"/>
              <a:gd name="connsiteY4" fmla="*/ 1076295 h 1291559"/>
              <a:gd name="connsiteX5" fmla="*/ 4848143 w 5063407"/>
              <a:gd name="connsiteY5" fmla="*/ 1291559 h 1291559"/>
              <a:gd name="connsiteX6" fmla="*/ 215264 w 5063407"/>
              <a:gd name="connsiteY6" fmla="*/ 1291559 h 1291559"/>
              <a:gd name="connsiteX7" fmla="*/ 0 w 5063407"/>
              <a:gd name="connsiteY7" fmla="*/ 1076295 h 1291559"/>
              <a:gd name="connsiteX8" fmla="*/ 0 w 5063407"/>
              <a:gd name="connsiteY8" fmla="*/ 215264 h 12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3407" h="1291559" fill="none" extrusionOk="0">
                <a:moveTo>
                  <a:pt x="0" y="215264"/>
                </a:moveTo>
                <a:cubicBezTo>
                  <a:pt x="-2248" y="79409"/>
                  <a:pt x="73726" y="-1603"/>
                  <a:pt x="215264" y="0"/>
                </a:cubicBezTo>
                <a:cubicBezTo>
                  <a:pt x="1210934" y="87592"/>
                  <a:pt x="3748185" y="46549"/>
                  <a:pt x="4848143" y="0"/>
                </a:cubicBezTo>
                <a:cubicBezTo>
                  <a:pt x="4961524" y="-10580"/>
                  <a:pt x="5067952" y="96010"/>
                  <a:pt x="5063407" y="215264"/>
                </a:cubicBezTo>
                <a:cubicBezTo>
                  <a:pt x="5036164" y="340312"/>
                  <a:pt x="5093605" y="775713"/>
                  <a:pt x="5063407" y="1076295"/>
                </a:cubicBezTo>
                <a:cubicBezTo>
                  <a:pt x="5061674" y="1193797"/>
                  <a:pt x="4961025" y="1289145"/>
                  <a:pt x="4848143" y="1291559"/>
                </a:cubicBezTo>
                <a:cubicBezTo>
                  <a:pt x="3123792" y="1125924"/>
                  <a:pt x="1881199" y="1372005"/>
                  <a:pt x="215264" y="1291559"/>
                </a:cubicBezTo>
                <a:cubicBezTo>
                  <a:pt x="97906" y="1291005"/>
                  <a:pt x="-10510" y="1180285"/>
                  <a:pt x="0" y="1076295"/>
                </a:cubicBezTo>
                <a:cubicBezTo>
                  <a:pt x="-69820" y="705794"/>
                  <a:pt x="-52200" y="505062"/>
                  <a:pt x="0" y="215264"/>
                </a:cubicBezTo>
                <a:close/>
              </a:path>
              <a:path w="5063407" h="1291559" stroke="0" extrusionOk="0">
                <a:moveTo>
                  <a:pt x="0" y="215264"/>
                </a:moveTo>
                <a:cubicBezTo>
                  <a:pt x="-1673" y="95609"/>
                  <a:pt x="105838" y="7259"/>
                  <a:pt x="215264" y="0"/>
                </a:cubicBezTo>
                <a:cubicBezTo>
                  <a:pt x="1781657" y="165973"/>
                  <a:pt x="3728376" y="17081"/>
                  <a:pt x="4848143" y="0"/>
                </a:cubicBezTo>
                <a:cubicBezTo>
                  <a:pt x="4966065" y="15777"/>
                  <a:pt x="5062662" y="103971"/>
                  <a:pt x="5063407" y="215264"/>
                </a:cubicBezTo>
                <a:cubicBezTo>
                  <a:pt x="5129947" y="406595"/>
                  <a:pt x="5129858" y="897972"/>
                  <a:pt x="5063407" y="1076295"/>
                </a:cubicBezTo>
                <a:cubicBezTo>
                  <a:pt x="5068589" y="1193718"/>
                  <a:pt x="4965253" y="1305235"/>
                  <a:pt x="4848143" y="1291559"/>
                </a:cubicBezTo>
                <a:cubicBezTo>
                  <a:pt x="4379687" y="1417472"/>
                  <a:pt x="1187148" y="1301980"/>
                  <a:pt x="215264" y="1291559"/>
                </a:cubicBezTo>
                <a:cubicBezTo>
                  <a:pt x="111446" y="1289006"/>
                  <a:pt x="-8179" y="1177469"/>
                  <a:pt x="0" y="1076295"/>
                </a:cubicBezTo>
                <a:cubicBezTo>
                  <a:pt x="57474" y="713771"/>
                  <a:pt x="-20814" y="541778"/>
                  <a:pt x="0" y="21526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280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 cây có chức năng hút nước và muối khoáng.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B7C94-F5BC-4200-81A6-F59DC907B57C}"/>
              </a:ext>
            </a:extLst>
          </p:cNvPr>
          <p:cNvSpPr txBox="1"/>
          <p:nvPr/>
        </p:nvSpPr>
        <p:spPr>
          <a:xfrm>
            <a:off x="6776168" y="2419264"/>
            <a:ext cx="5053882" cy="1291559"/>
          </a:xfrm>
          <a:custGeom>
            <a:avLst/>
            <a:gdLst>
              <a:gd name="connsiteX0" fmla="*/ 0 w 5053882"/>
              <a:gd name="connsiteY0" fmla="*/ 215264 h 1291559"/>
              <a:gd name="connsiteX1" fmla="*/ 215264 w 5053882"/>
              <a:gd name="connsiteY1" fmla="*/ 0 h 1291559"/>
              <a:gd name="connsiteX2" fmla="*/ 4838618 w 5053882"/>
              <a:gd name="connsiteY2" fmla="*/ 0 h 1291559"/>
              <a:gd name="connsiteX3" fmla="*/ 5053882 w 5053882"/>
              <a:gd name="connsiteY3" fmla="*/ 215264 h 1291559"/>
              <a:gd name="connsiteX4" fmla="*/ 5053882 w 5053882"/>
              <a:gd name="connsiteY4" fmla="*/ 1076295 h 1291559"/>
              <a:gd name="connsiteX5" fmla="*/ 4838618 w 5053882"/>
              <a:gd name="connsiteY5" fmla="*/ 1291559 h 1291559"/>
              <a:gd name="connsiteX6" fmla="*/ 215264 w 5053882"/>
              <a:gd name="connsiteY6" fmla="*/ 1291559 h 1291559"/>
              <a:gd name="connsiteX7" fmla="*/ 0 w 5053882"/>
              <a:gd name="connsiteY7" fmla="*/ 1076295 h 1291559"/>
              <a:gd name="connsiteX8" fmla="*/ 0 w 5053882"/>
              <a:gd name="connsiteY8" fmla="*/ 215264 h 12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3882" h="1291559" fill="none" extrusionOk="0">
                <a:moveTo>
                  <a:pt x="0" y="215264"/>
                </a:moveTo>
                <a:cubicBezTo>
                  <a:pt x="-2248" y="79409"/>
                  <a:pt x="73726" y="-1603"/>
                  <a:pt x="215264" y="0"/>
                </a:cubicBezTo>
                <a:cubicBezTo>
                  <a:pt x="1094189" y="87592"/>
                  <a:pt x="3254250" y="46549"/>
                  <a:pt x="4838618" y="0"/>
                </a:cubicBezTo>
                <a:cubicBezTo>
                  <a:pt x="4951999" y="-10580"/>
                  <a:pt x="5058427" y="96010"/>
                  <a:pt x="5053882" y="215264"/>
                </a:cubicBezTo>
                <a:cubicBezTo>
                  <a:pt x="5026639" y="340312"/>
                  <a:pt x="5084080" y="775713"/>
                  <a:pt x="5053882" y="1076295"/>
                </a:cubicBezTo>
                <a:cubicBezTo>
                  <a:pt x="5052149" y="1193797"/>
                  <a:pt x="4951500" y="1289145"/>
                  <a:pt x="4838618" y="1291559"/>
                </a:cubicBezTo>
                <a:cubicBezTo>
                  <a:pt x="3214947" y="1125924"/>
                  <a:pt x="715879" y="1372005"/>
                  <a:pt x="215264" y="1291559"/>
                </a:cubicBezTo>
                <a:cubicBezTo>
                  <a:pt x="97906" y="1291005"/>
                  <a:pt x="-10510" y="1180285"/>
                  <a:pt x="0" y="1076295"/>
                </a:cubicBezTo>
                <a:cubicBezTo>
                  <a:pt x="-69820" y="705794"/>
                  <a:pt x="-52200" y="505062"/>
                  <a:pt x="0" y="215264"/>
                </a:cubicBezTo>
                <a:close/>
              </a:path>
              <a:path w="5053882" h="1291559" stroke="0" extrusionOk="0">
                <a:moveTo>
                  <a:pt x="0" y="215264"/>
                </a:moveTo>
                <a:cubicBezTo>
                  <a:pt x="-1673" y="95609"/>
                  <a:pt x="105838" y="7259"/>
                  <a:pt x="215264" y="0"/>
                </a:cubicBezTo>
                <a:cubicBezTo>
                  <a:pt x="1151387" y="165973"/>
                  <a:pt x="3501965" y="17081"/>
                  <a:pt x="4838618" y="0"/>
                </a:cubicBezTo>
                <a:cubicBezTo>
                  <a:pt x="4956540" y="15777"/>
                  <a:pt x="5053137" y="103971"/>
                  <a:pt x="5053882" y="215264"/>
                </a:cubicBezTo>
                <a:cubicBezTo>
                  <a:pt x="5120422" y="406595"/>
                  <a:pt x="5120333" y="897972"/>
                  <a:pt x="5053882" y="1076295"/>
                </a:cubicBezTo>
                <a:cubicBezTo>
                  <a:pt x="5059064" y="1193718"/>
                  <a:pt x="4955728" y="1305235"/>
                  <a:pt x="4838618" y="1291559"/>
                </a:cubicBezTo>
                <a:cubicBezTo>
                  <a:pt x="3758373" y="1417472"/>
                  <a:pt x="1202103" y="1301980"/>
                  <a:pt x="215264" y="1291559"/>
                </a:cubicBezTo>
                <a:cubicBezTo>
                  <a:pt x="111446" y="1289006"/>
                  <a:pt x="-8179" y="1177469"/>
                  <a:pt x="0" y="1076295"/>
                </a:cubicBezTo>
                <a:cubicBezTo>
                  <a:pt x="57474" y="713771"/>
                  <a:pt x="-20814" y="541778"/>
                  <a:pt x="0" y="21526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280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 cây còn giúp cây bám chặt vào đất, giúp cây đứng vững.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07585-6179-4F08-875A-707CF74B1A3D}"/>
              </a:ext>
            </a:extLst>
          </p:cNvPr>
          <p:cNvSpPr txBox="1"/>
          <p:nvPr/>
        </p:nvSpPr>
        <p:spPr>
          <a:xfrm>
            <a:off x="6795218" y="4019464"/>
            <a:ext cx="5053882" cy="1911303"/>
          </a:xfrm>
          <a:custGeom>
            <a:avLst/>
            <a:gdLst>
              <a:gd name="connsiteX0" fmla="*/ 0 w 5053882"/>
              <a:gd name="connsiteY0" fmla="*/ 318557 h 1911303"/>
              <a:gd name="connsiteX1" fmla="*/ 318557 w 5053882"/>
              <a:gd name="connsiteY1" fmla="*/ 0 h 1911303"/>
              <a:gd name="connsiteX2" fmla="*/ 4735325 w 5053882"/>
              <a:gd name="connsiteY2" fmla="*/ 0 h 1911303"/>
              <a:gd name="connsiteX3" fmla="*/ 5053882 w 5053882"/>
              <a:gd name="connsiteY3" fmla="*/ 318557 h 1911303"/>
              <a:gd name="connsiteX4" fmla="*/ 5053882 w 5053882"/>
              <a:gd name="connsiteY4" fmla="*/ 1592746 h 1911303"/>
              <a:gd name="connsiteX5" fmla="*/ 4735325 w 5053882"/>
              <a:gd name="connsiteY5" fmla="*/ 1911303 h 1911303"/>
              <a:gd name="connsiteX6" fmla="*/ 318557 w 5053882"/>
              <a:gd name="connsiteY6" fmla="*/ 1911303 h 1911303"/>
              <a:gd name="connsiteX7" fmla="*/ 0 w 5053882"/>
              <a:gd name="connsiteY7" fmla="*/ 1592746 h 1911303"/>
              <a:gd name="connsiteX8" fmla="*/ 0 w 5053882"/>
              <a:gd name="connsiteY8" fmla="*/ 318557 h 19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3882" h="1911303" fill="none" extrusionOk="0">
                <a:moveTo>
                  <a:pt x="0" y="318557"/>
                </a:moveTo>
                <a:cubicBezTo>
                  <a:pt x="-3325" y="117527"/>
                  <a:pt x="110427" y="-2279"/>
                  <a:pt x="318557" y="0"/>
                </a:cubicBezTo>
                <a:cubicBezTo>
                  <a:pt x="1757237" y="87592"/>
                  <a:pt x="2803326" y="46549"/>
                  <a:pt x="4735325" y="0"/>
                </a:cubicBezTo>
                <a:cubicBezTo>
                  <a:pt x="4904871" y="-12273"/>
                  <a:pt x="5074198" y="140981"/>
                  <a:pt x="5053882" y="318557"/>
                </a:cubicBezTo>
                <a:cubicBezTo>
                  <a:pt x="5131389" y="808386"/>
                  <a:pt x="4941249" y="1025379"/>
                  <a:pt x="5053882" y="1592746"/>
                </a:cubicBezTo>
                <a:cubicBezTo>
                  <a:pt x="5041274" y="1758609"/>
                  <a:pt x="4901943" y="1907557"/>
                  <a:pt x="4735325" y="1911303"/>
                </a:cubicBezTo>
                <a:cubicBezTo>
                  <a:pt x="3086667" y="1745668"/>
                  <a:pt x="2486980" y="1991749"/>
                  <a:pt x="318557" y="1911303"/>
                </a:cubicBezTo>
                <a:cubicBezTo>
                  <a:pt x="149909" y="1908665"/>
                  <a:pt x="-10230" y="1754179"/>
                  <a:pt x="0" y="1592746"/>
                </a:cubicBezTo>
                <a:cubicBezTo>
                  <a:pt x="92001" y="1279797"/>
                  <a:pt x="24538" y="560235"/>
                  <a:pt x="0" y="318557"/>
                </a:cubicBezTo>
                <a:close/>
              </a:path>
              <a:path w="5053882" h="1911303" stroke="0" extrusionOk="0">
                <a:moveTo>
                  <a:pt x="0" y="318557"/>
                </a:moveTo>
                <a:cubicBezTo>
                  <a:pt x="-29309" y="129159"/>
                  <a:pt x="157298" y="11259"/>
                  <a:pt x="318557" y="0"/>
                </a:cubicBezTo>
                <a:cubicBezTo>
                  <a:pt x="2160443" y="165973"/>
                  <a:pt x="2670019" y="17081"/>
                  <a:pt x="4735325" y="0"/>
                </a:cubicBezTo>
                <a:cubicBezTo>
                  <a:pt x="4910586" y="11007"/>
                  <a:pt x="5050723" y="174807"/>
                  <a:pt x="5053882" y="318557"/>
                </a:cubicBezTo>
                <a:cubicBezTo>
                  <a:pt x="4989248" y="832651"/>
                  <a:pt x="5034371" y="1202043"/>
                  <a:pt x="5053882" y="1592746"/>
                </a:cubicBezTo>
                <a:cubicBezTo>
                  <a:pt x="5076505" y="1762290"/>
                  <a:pt x="4907793" y="1937976"/>
                  <a:pt x="4735325" y="1911303"/>
                </a:cubicBezTo>
                <a:cubicBezTo>
                  <a:pt x="4077833" y="2037216"/>
                  <a:pt x="1187843" y="1921724"/>
                  <a:pt x="318557" y="1911303"/>
                </a:cubicBezTo>
                <a:cubicBezTo>
                  <a:pt x="176777" y="1905516"/>
                  <a:pt x="-6737" y="1754090"/>
                  <a:pt x="0" y="1592746"/>
                </a:cubicBezTo>
                <a:cubicBezTo>
                  <a:pt x="83761" y="1455799"/>
                  <a:pt x="28747" y="819379"/>
                  <a:pt x="0" y="31855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280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 cây dài, sẽ bám sâu vào đất để giúp cây trụ vưng, không bị đổ khi có gió lớn.</a:t>
            </a:r>
          </a:p>
        </p:txBody>
      </p:sp>
    </p:spTree>
    <p:extLst>
      <p:ext uri="{BB962C8B-B14F-4D97-AF65-F5344CB8AC3E}">
        <p14:creationId xmlns:p14="http://schemas.microsoft.com/office/powerpoint/2010/main" val="22873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90825" y="1390651"/>
            <a:ext cx="6743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Rễ cây hút nước và muối khoáng trong đất để nuôi cây. Rễ cây đâm sâu xuống đất giúp cây bám chặt vào đất.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77319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43199" y="1781175"/>
            <a:ext cx="6905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vi-VN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vì sao phải tưới nước và bón phân cho cây.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978D5D6-9517-41C9-9073-4CC41472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7867" y="686393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9" name="组合 6">
            <a:extLst>
              <a:ext uri="{FF2B5EF4-FFF2-40B4-BE49-F238E27FC236}">
                <a16:creationId xmlns:a16="http://schemas.microsoft.com/office/drawing/2014/main" id="{5A033B10-815E-46CC-91D5-62D763AEC24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0A3AADF5-A66C-4FDE-8DBC-01C42347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6A6072E3-72ED-4B35-8C68-35FC341B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CF9D664C-A033-4A21-B7AE-8763330B7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5EE12ED7-2248-4C9B-876F-38489249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D0685A59-12C0-4D5D-8439-1539F042E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2">
              <a:extLst>
                <a:ext uri="{FF2B5EF4-FFF2-40B4-BE49-F238E27FC236}">
                  <a16:creationId xmlns:a16="http://schemas.microsoft.com/office/drawing/2014/main" id="{497E917E-4EA1-487D-A645-9B8F4CD8F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6" name="图片 13">
              <a:extLst>
                <a:ext uri="{FF2B5EF4-FFF2-40B4-BE49-F238E27FC236}">
                  <a16:creationId xmlns:a16="http://schemas.microsoft.com/office/drawing/2014/main" id="{846F97F0-2594-49E3-950F-8AF5F6F95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53F52B-A05B-474C-A3B1-483F4C2BB51E}"/>
              </a:ext>
            </a:extLst>
          </p:cNvPr>
          <p:cNvSpPr/>
          <p:nvPr/>
        </p:nvSpPr>
        <p:spPr>
          <a:xfrm>
            <a:off x="923926" y="504825"/>
            <a:ext cx="7962900" cy="1457325"/>
          </a:xfrm>
          <a:custGeom>
            <a:avLst/>
            <a:gdLst>
              <a:gd name="connsiteX0" fmla="*/ 0 w 7962900"/>
              <a:gd name="connsiteY0" fmla="*/ 242892 h 1457325"/>
              <a:gd name="connsiteX1" fmla="*/ 242892 w 7962900"/>
              <a:gd name="connsiteY1" fmla="*/ 0 h 1457325"/>
              <a:gd name="connsiteX2" fmla="*/ 7720008 w 7962900"/>
              <a:gd name="connsiteY2" fmla="*/ 0 h 1457325"/>
              <a:gd name="connsiteX3" fmla="*/ 7962900 w 7962900"/>
              <a:gd name="connsiteY3" fmla="*/ 242892 h 1457325"/>
              <a:gd name="connsiteX4" fmla="*/ 7962900 w 7962900"/>
              <a:gd name="connsiteY4" fmla="*/ 1214433 h 1457325"/>
              <a:gd name="connsiteX5" fmla="*/ 7720008 w 7962900"/>
              <a:gd name="connsiteY5" fmla="*/ 1457325 h 1457325"/>
              <a:gd name="connsiteX6" fmla="*/ 242892 w 7962900"/>
              <a:gd name="connsiteY6" fmla="*/ 1457325 h 1457325"/>
              <a:gd name="connsiteX7" fmla="*/ 0 w 7962900"/>
              <a:gd name="connsiteY7" fmla="*/ 1214433 h 1457325"/>
              <a:gd name="connsiteX8" fmla="*/ 0 w 7962900"/>
              <a:gd name="connsiteY8" fmla="*/ 242892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2900" h="1457325" fill="none" extrusionOk="0">
                <a:moveTo>
                  <a:pt x="0" y="242892"/>
                </a:moveTo>
                <a:cubicBezTo>
                  <a:pt x="-291" y="113928"/>
                  <a:pt x="109230" y="8718"/>
                  <a:pt x="242892" y="0"/>
                </a:cubicBezTo>
                <a:cubicBezTo>
                  <a:pt x="2326699" y="-123866"/>
                  <a:pt x="4654443" y="81108"/>
                  <a:pt x="7720008" y="0"/>
                </a:cubicBezTo>
                <a:cubicBezTo>
                  <a:pt x="7866386" y="-18795"/>
                  <a:pt x="7941828" y="110484"/>
                  <a:pt x="7962900" y="242892"/>
                </a:cubicBezTo>
                <a:cubicBezTo>
                  <a:pt x="7953477" y="405080"/>
                  <a:pt x="7963414" y="1000896"/>
                  <a:pt x="7962900" y="1214433"/>
                </a:cubicBezTo>
                <a:cubicBezTo>
                  <a:pt x="7972054" y="1324271"/>
                  <a:pt x="7861299" y="1470287"/>
                  <a:pt x="7720008" y="1457325"/>
                </a:cubicBezTo>
                <a:cubicBezTo>
                  <a:pt x="6008340" y="1439470"/>
                  <a:pt x="2314628" y="1347981"/>
                  <a:pt x="242892" y="1457325"/>
                </a:cubicBezTo>
                <a:cubicBezTo>
                  <a:pt x="111363" y="1450802"/>
                  <a:pt x="2063" y="1352431"/>
                  <a:pt x="0" y="1214433"/>
                </a:cubicBezTo>
                <a:cubicBezTo>
                  <a:pt x="-83655" y="1115440"/>
                  <a:pt x="-24616" y="687650"/>
                  <a:pt x="0" y="242892"/>
                </a:cubicBezTo>
                <a:close/>
              </a:path>
              <a:path w="7962900" h="1457325" stroke="0" extrusionOk="0">
                <a:moveTo>
                  <a:pt x="0" y="242892"/>
                </a:moveTo>
                <a:cubicBezTo>
                  <a:pt x="11298" y="109412"/>
                  <a:pt x="103064" y="11286"/>
                  <a:pt x="242892" y="0"/>
                </a:cubicBezTo>
                <a:cubicBezTo>
                  <a:pt x="3951146" y="96512"/>
                  <a:pt x="6295829" y="-165548"/>
                  <a:pt x="7720008" y="0"/>
                </a:cubicBezTo>
                <a:cubicBezTo>
                  <a:pt x="7874325" y="506"/>
                  <a:pt x="7980610" y="111638"/>
                  <a:pt x="7962900" y="242892"/>
                </a:cubicBezTo>
                <a:cubicBezTo>
                  <a:pt x="7967116" y="650620"/>
                  <a:pt x="7899509" y="1108989"/>
                  <a:pt x="7962900" y="1214433"/>
                </a:cubicBezTo>
                <a:cubicBezTo>
                  <a:pt x="7966786" y="1327688"/>
                  <a:pt x="7863183" y="1453237"/>
                  <a:pt x="7720008" y="1457325"/>
                </a:cubicBezTo>
                <a:cubicBezTo>
                  <a:pt x="6560265" y="1619037"/>
                  <a:pt x="3711050" y="1600947"/>
                  <a:pt x="242892" y="1457325"/>
                </a:cubicBezTo>
                <a:cubicBezTo>
                  <a:pt x="128614" y="1446835"/>
                  <a:pt x="22755" y="1338801"/>
                  <a:pt x="0" y="1214433"/>
                </a:cubicBezTo>
                <a:cubicBezTo>
                  <a:pt x="-29389" y="777960"/>
                  <a:pt x="39796" y="561768"/>
                  <a:pt x="0" y="2428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khi trồng cây, người ta phải tưới nước và bón phân cho cây?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19EE1-DB21-47CE-A61D-B3D114428DD8}"/>
              </a:ext>
            </a:extLst>
          </p:cNvPr>
          <p:cNvSpPr txBox="1"/>
          <p:nvPr/>
        </p:nvSpPr>
        <p:spPr>
          <a:xfrm>
            <a:off x="1108793" y="2514514"/>
            <a:ext cx="6802362" cy="1911303"/>
          </a:xfrm>
          <a:custGeom>
            <a:avLst/>
            <a:gdLst>
              <a:gd name="connsiteX0" fmla="*/ 0 w 6802362"/>
              <a:gd name="connsiteY0" fmla="*/ 318557 h 1911303"/>
              <a:gd name="connsiteX1" fmla="*/ 318557 w 6802362"/>
              <a:gd name="connsiteY1" fmla="*/ 0 h 1911303"/>
              <a:gd name="connsiteX2" fmla="*/ 6483805 w 6802362"/>
              <a:gd name="connsiteY2" fmla="*/ 0 h 1911303"/>
              <a:gd name="connsiteX3" fmla="*/ 6802362 w 6802362"/>
              <a:gd name="connsiteY3" fmla="*/ 318557 h 1911303"/>
              <a:gd name="connsiteX4" fmla="*/ 6802362 w 6802362"/>
              <a:gd name="connsiteY4" fmla="*/ 1592746 h 1911303"/>
              <a:gd name="connsiteX5" fmla="*/ 6483805 w 6802362"/>
              <a:gd name="connsiteY5" fmla="*/ 1911303 h 1911303"/>
              <a:gd name="connsiteX6" fmla="*/ 318557 w 6802362"/>
              <a:gd name="connsiteY6" fmla="*/ 1911303 h 1911303"/>
              <a:gd name="connsiteX7" fmla="*/ 0 w 6802362"/>
              <a:gd name="connsiteY7" fmla="*/ 1592746 h 1911303"/>
              <a:gd name="connsiteX8" fmla="*/ 0 w 6802362"/>
              <a:gd name="connsiteY8" fmla="*/ 318557 h 19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2362" h="1911303" fill="none" extrusionOk="0">
                <a:moveTo>
                  <a:pt x="0" y="318557"/>
                </a:moveTo>
                <a:cubicBezTo>
                  <a:pt x="-3325" y="117527"/>
                  <a:pt x="110427" y="-2279"/>
                  <a:pt x="318557" y="0"/>
                </a:cubicBezTo>
                <a:cubicBezTo>
                  <a:pt x="1245628" y="87592"/>
                  <a:pt x="5278287" y="46549"/>
                  <a:pt x="6483805" y="0"/>
                </a:cubicBezTo>
                <a:cubicBezTo>
                  <a:pt x="6653351" y="-12273"/>
                  <a:pt x="6822678" y="140981"/>
                  <a:pt x="6802362" y="318557"/>
                </a:cubicBezTo>
                <a:cubicBezTo>
                  <a:pt x="6879869" y="808386"/>
                  <a:pt x="6689729" y="1025379"/>
                  <a:pt x="6802362" y="1592746"/>
                </a:cubicBezTo>
                <a:cubicBezTo>
                  <a:pt x="6789754" y="1758609"/>
                  <a:pt x="6650423" y="1907557"/>
                  <a:pt x="6483805" y="1911303"/>
                </a:cubicBezTo>
                <a:cubicBezTo>
                  <a:pt x="5655714" y="1745668"/>
                  <a:pt x="1157541" y="1991749"/>
                  <a:pt x="318557" y="1911303"/>
                </a:cubicBezTo>
                <a:cubicBezTo>
                  <a:pt x="149909" y="1908665"/>
                  <a:pt x="-10230" y="1754179"/>
                  <a:pt x="0" y="1592746"/>
                </a:cubicBezTo>
                <a:cubicBezTo>
                  <a:pt x="92001" y="1279797"/>
                  <a:pt x="24538" y="560235"/>
                  <a:pt x="0" y="318557"/>
                </a:cubicBezTo>
                <a:close/>
              </a:path>
              <a:path w="6802362" h="1911303" stroke="0" extrusionOk="0">
                <a:moveTo>
                  <a:pt x="0" y="318557"/>
                </a:moveTo>
                <a:cubicBezTo>
                  <a:pt x="-29309" y="129159"/>
                  <a:pt x="157298" y="11259"/>
                  <a:pt x="318557" y="0"/>
                </a:cubicBezTo>
                <a:cubicBezTo>
                  <a:pt x="2341000" y="165973"/>
                  <a:pt x="3433878" y="17081"/>
                  <a:pt x="6483805" y="0"/>
                </a:cubicBezTo>
                <a:cubicBezTo>
                  <a:pt x="6659066" y="11007"/>
                  <a:pt x="6799203" y="174807"/>
                  <a:pt x="6802362" y="318557"/>
                </a:cubicBezTo>
                <a:cubicBezTo>
                  <a:pt x="6737728" y="832651"/>
                  <a:pt x="6782851" y="1202043"/>
                  <a:pt x="6802362" y="1592746"/>
                </a:cubicBezTo>
                <a:cubicBezTo>
                  <a:pt x="6824985" y="1762290"/>
                  <a:pt x="6656273" y="1937976"/>
                  <a:pt x="6483805" y="1911303"/>
                </a:cubicBezTo>
                <a:cubicBezTo>
                  <a:pt x="5626101" y="2037216"/>
                  <a:pt x="1181421" y="1921724"/>
                  <a:pt x="318557" y="1911303"/>
                </a:cubicBezTo>
                <a:cubicBezTo>
                  <a:pt x="176777" y="1905516"/>
                  <a:pt x="-6737" y="1754090"/>
                  <a:pt x="0" y="1592746"/>
                </a:cubicBezTo>
                <a:cubicBezTo>
                  <a:pt x="83761" y="1455799"/>
                  <a:pt x="28747" y="819379"/>
                  <a:pt x="0" y="31855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2800" i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trồng cây, người ta phải tưới nước và bón phân cho cây để cung cấp đủ nước và chất khoáng cho cây.</a:t>
            </a:r>
            <a:endParaRPr lang="vi-VN" sz="2800" i="0" dirty="0">
              <a:solidFill>
                <a:srgbClr val="2021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978D5D6-9517-41C9-9073-4CC41472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7867" y="686393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9" name="组合 6">
            <a:extLst>
              <a:ext uri="{FF2B5EF4-FFF2-40B4-BE49-F238E27FC236}">
                <a16:creationId xmlns:a16="http://schemas.microsoft.com/office/drawing/2014/main" id="{5A033B10-815E-46CC-91D5-62D763AEC24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0A3AADF5-A66C-4FDE-8DBC-01C42347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6A6072E3-72ED-4B35-8C68-35FC341B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CF9D664C-A033-4A21-B7AE-8763330B7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5EE12ED7-2248-4C9B-876F-38489249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D0685A59-12C0-4D5D-8439-1539F042E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2">
              <a:extLst>
                <a:ext uri="{FF2B5EF4-FFF2-40B4-BE49-F238E27FC236}">
                  <a16:creationId xmlns:a16="http://schemas.microsoft.com/office/drawing/2014/main" id="{497E917E-4EA1-487D-A645-9B8F4CD8F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6" name="图片 13">
              <a:extLst>
                <a:ext uri="{FF2B5EF4-FFF2-40B4-BE49-F238E27FC236}">
                  <a16:creationId xmlns:a16="http://schemas.microsoft.com/office/drawing/2014/main" id="{846F97F0-2594-49E3-950F-8AF5F6F95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53F52B-A05B-474C-A3B1-483F4C2BB51E}"/>
              </a:ext>
            </a:extLst>
          </p:cNvPr>
          <p:cNvSpPr/>
          <p:nvPr/>
        </p:nvSpPr>
        <p:spPr>
          <a:xfrm>
            <a:off x="923926" y="504825"/>
            <a:ext cx="7962900" cy="1457325"/>
          </a:xfrm>
          <a:custGeom>
            <a:avLst/>
            <a:gdLst>
              <a:gd name="connsiteX0" fmla="*/ 0 w 7962900"/>
              <a:gd name="connsiteY0" fmla="*/ 242892 h 1457325"/>
              <a:gd name="connsiteX1" fmla="*/ 242892 w 7962900"/>
              <a:gd name="connsiteY1" fmla="*/ 0 h 1457325"/>
              <a:gd name="connsiteX2" fmla="*/ 7720008 w 7962900"/>
              <a:gd name="connsiteY2" fmla="*/ 0 h 1457325"/>
              <a:gd name="connsiteX3" fmla="*/ 7962900 w 7962900"/>
              <a:gd name="connsiteY3" fmla="*/ 242892 h 1457325"/>
              <a:gd name="connsiteX4" fmla="*/ 7962900 w 7962900"/>
              <a:gd name="connsiteY4" fmla="*/ 1214433 h 1457325"/>
              <a:gd name="connsiteX5" fmla="*/ 7720008 w 7962900"/>
              <a:gd name="connsiteY5" fmla="*/ 1457325 h 1457325"/>
              <a:gd name="connsiteX6" fmla="*/ 242892 w 7962900"/>
              <a:gd name="connsiteY6" fmla="*/ 1457325 h 1457325"/>
              <a:gd name="connsiteX7" fmla="*/ 0 w 7962900"/>
              <a:gd name="connsiteY7" fmla="*/ 1214433 h 1457325"/>
              <a:gd name="connsiteX8" fmla="*/ 0 w 7962900"/>
              <a:gd name="connsiteY8" fmla="*/ 242892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2900" h="1457325" fill="none" extrusionOk="0">
                <a:moveTo>
                  <a:pt x="0" y="242892"/>
                </a:moveTo>
                <a:cubicBezTo>
                  <a:pt x="-291" y="113928"/>
                  <a:pt x="109230" y="8718"/>
                  <a:pt x="242892" y="0"/>
                </a:cubicBezTo>
                <a:cubicBezTo>
                  <a:pt x="2326699" y="-123866"/>
                  <a:pt x="4654443" y="81108"/>
                  <a:pt x="7720008" y="0"/>
                </a:cubicBezTo>
                <a:cubicBezTo>
                  <a:pt x="7866386" y="-18795"/>
                  <a:pt x="7941828" y="110484"/>
                  <a:pt x="7962900" y="242892"/>
                </a:cubicBezTo>
                <a:cubicBezTo>
                  <a:pt x="7953477" y="405080"/>
                  <a:pt x="7963414" y="1000896"/>
                  <a:pt x="7962900" y="1214433"/>
                </a:cubicBezTo>
                <a:cubicBezTo>
                  <a:pt x="7972054" y="1324271"/>
                  <a:pt x="7861299" y="1470287"/>
                  <a:pt x="7720008" y="1457325"/>
                </a:cubicBezTo>
                <a:cubicBezTo>
                  <a:pt x="6008340" y="1439470"/>
                  <a:pt x="2314628" y="1347981"/>
                  <a:pt x="242892" y="1457325"/>
                </a:cubicBezTo>
                <a:cubicBezTo>
                  <a:pt x="111363" y="1450802"/>
                  <a:pt x="2063" y="1352431"/>
                  <a:pt x="0" y="1214433"/>
                </a:cubicBezTo>
                <a:cubicBezTo>
                  <a:pt x="-83655" y="1115440"/>
                  <a:pt x="-24616" y="687650"/>
                  <a:pt x="0" y="242892"/>
                </a:cubicBezTo>
                <a:close/>
              </a:path>
              <a:path w="7962900" h="1457325" stroke="0" extrusionOk="0">
                <a:moveTo>
                  <a:pt x="0" y="242892"/>
                </a:moveTo>
                <a:cubicBezTo>
                  <a:pt x="11298" y="109412"/>
                  <a:pt x="103064" y="11286"/>
                  <a:pt x="242892" y="0"/>
                </a:cubicBezTo>
                <a:cubicBezTo>
                  <a:pt x="3951146" y="96512"/>
                  <a:pt x="6295829" y="-165548"/>
                  <a:pt x="7720008" y="0"/>
                </a:cubicBezTo>
                <a:cubicBezTo>
                  <a:pt x="7874325" y="506"/>
                  <a:pt x="7980610" y="111638"/>
                  <a:pt x="7962900" y="242892"/>
                </a:cubicBezTo>
                <a:cubicBezTo>
                  <a:pt x="7967116" y="650620"/>
                  <a:pt x="7899509" y="1108989"/>
                  <a:pt x="7962900" y="1214433"/>
                </a:cubicBezTo>
                <a:cubicBezTo>
                  <a:pt x="7966786" y="1327688"/>
                  <a:pt x="7863183" y="1453237"/>
                  <a:pt x="7720008" y="1457325"/>
                </a:cubicBezTo>
                <a:cubicBezTo>
                  <a:pt x="6560265" y="1619037"/>
                  <a:pt x="3711050" y="1600947"/>
                  <a:pt x="242892" y="1457325"/>
                </a:cubicBezTo>
                <a:cubicBezTo>
                  <a:pt x="128614" y="1446835"/>
                  <a:pt x="22755" y="1338801"/>
                  <a:pt x="0" y="1214433"/>
                </a:cubicBezTo>
                <a:cubicBezTo>
                  <a:pt x="-29389" y="777960"/>
                  <a:pt x="39796" y="561768"/>
                  <a:pt x="0" y="2428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cây ở nơi khô cằn, rễ cây thường dài và ăn sâu xuống đất?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19EE1-DB21-47CE-A61D-B3D114428DD8}"/>
              </a:ext>
            </a:extLst>
          </p:cNvPr>
          <p:cNvSpPr txBox="1"/>
          <p:nvPr/>
        </p:nvSpPr>
        <p:spPr>
          <a:xfrm>
            <a:off x="800100" y="2514514"/>
            <a:ext cx="7734299" cy="1631440"/>
          </a:xfrm>
          <a:custGeom>
            <a:avLst/>
            <a:gdLst>
              <a:gd name="connsiteX0" fmla="*/ 0 w 7734299"/>
              <a:gd name="connsiteY0" fmla="*/ 271912 h 1631440"/>
              <a:gd name="connsiteX1" fmla="*/ 271912 w 7734299"/>
              <a:gd name="connsiteY1" fmla="*/ 0 h 1631440"/>
              <a:gd name="connsiteX2" fmla="*/ 7462387 w 7734299"/>
              <a:gd name="connsiteY2" fmla="*/ 0 h 1631440"/>
              <a:gd name="connsiteX3" fmla="*/ 7734299 w 7734299"/>
              <a:gd name="connsiteY3" fmla="*/ 271912 h 1631440"/>
              <a:gd name="connsiteX4" fmla="*/ 7734299 w 7734299"/>
              <a:gd name="connsiteY4" fmla="*/ 1359528 h 1631440"/>
              <a:gd name="connsiteX5" fmla="*/ 7462387 w 7734299"/>
              <a:gd name="connsiteY5" fmla="*/ 1631440 h 1631440"/>
              <a:gd name="connsiteX6" fmla="*/ 271912 w 7734299"/>
              <a:gd name="connsiteY6" fmla="*/ 1631440 h 1631440"/>
              <a:gd name="connsiteX7" fmla="*/ 0 w 7734299"/>
              <a:gd name="connsiteY7" fmla="*/ 1359528 h 1631440"/>
              <a:gd name="connsiteX8" fmla="*/ 0 w 7734299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299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1983812" y="87592"/>
                  <a:pt x="5135180" y="46549"/>
                  <a:pt x="7462387" y="0"/>
                </a:cubicBezTo>
                <a:cubicBezTo>
                  <a:pt x="7608290" y="-8204"/>
                  <a:pt x="7744830" y="120888"/>
                  <a:pt x="7734299" y="271912"/>
                </a:cubicBezTo>
                <a:cubicBezTo>
                  <a:pt x="7696711" y="438224"/>
                  <a:pt x="7714266" y="917031"/>
                  <a:pt x="7734299" y="1359528"/>
                </a:cubicBezTo>
                <a:cubicBezTo>
                  <a:pt x="7719378" y="1497782"/>
                  <a:pt x="7585855" y="1620704"/>
                  <a:pt x="7462387" y="1631440"/>
                </a:cubicBezTo>
                <a:cubicBezTo>
                  <a:pt x="4445970" y="1465805"/>
                  <a:pt x="3207310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7734299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23160" y="165973"/>
                  <a:pt x="4323066" y="17081"/>
                  <a:pt x="7462387" y="0"/>
                </a:cubicBezTo>
                <a:cubicBezTo>
                  <a:pt x="7612054" y="8276"/>
                  <a:pt x="7732507" y="139996"/>
                  <a:pt x="7734299" y="271912"/>
                </a:cubicBezTo>
                <a:cubicBezTo>
                  <a:pt x="7763667" y="547851"/>
                  <a:pt x="7651089" y="857035"/>
                  <a:pt x="7734299" y="1359528"/>
                </a:cubicBezTo>
                <a:cubicBezTo>
                  <a:pt x="7762828" y="1501642"/>
                  <a:pt x="7610924" y="1644034"/>
                  <a:pt x="7462387" y="1631440"/>
                </a:cubicBezTo>
                <a:cubicBezTo>
                  <a:pt x="4305249" y="1757353"/>
                  <a:pt x="2836757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lvl="0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đất khô cằn thiếu nước,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vi-VN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phải đâm sâu xuống đất để hút nước.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47950" y="1123951"/>
            <a:ext cx="6743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Rễ cây có hai loại chính: rễ cọc và rễ chùm. Rễ hút nước và chất khoáng có trong đất để nuôi cây. Ngoài ra, rễ còn giúp cây bám chặt vào đất.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223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CBD21-A331-4C34-AEB7-5260E40AE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66" y="1614568"/>
            <a:ext cx="321896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472C1A0-0D48-4C99-9FAE-CB7B6A87AF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2612" y="91001"/>
            <a:ext cx="8736325" cy="13229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FAD18B-DAD9-4FB7-B14F-38DA038A35DB}"/>
              </a:ext>
            </a:extLst>
          </p:cNvPr>
          <p:cNvSpPr txBox="1"/>
          <p:nvPr/>
        </p:nvSpPr>
        <p:spPr>
          <a:xfrm>
            <a:off x="1276350" y="1428664"/>
            <a:ext cx="7953375" cy="1631440"/>
          </a:xfrm>
          <a:custGeom>
            <a:avLst/>
            <a:gdLst>
              <a:gd name="connsiteX0" fmla="*/ 0 w 7953375"/>
              <a:gd name="connsiteY0" fmla="*/ 271912 h 1631440"/>
              <a:gd name="connsiteX1" fmla="*/ 271912 w 7953375"/>
              <a:gd name="connsiteY1" fmla="*/ 0 h 1631440"/>
              <a:gd name="connsiteX2" fmla="*/ 7681463 w 7953375"/>
              <a:gd name="connsiteY2" fmla="*/ 0 h 1631440"/>
              <a:gd name="connsiteX3" fmla="*/ 7953375 w 7953375"/>
              <a:gd name="connsiteY3" fmla="*/ 271912 h 1631440"/>
              <a:gd name="connsiteX4" fmla="*/ 7953375 w 7953375"/>
              <a:gd name="connsiteY4" fmla="*/ 1359528 h 1631440"/>
              <a:gd name="connsiteX5" fmla="*/ 7681463 w 7953375"/>
              <a:gd name="connsiteY5" fmla="*/ 1631440 h 1631440"/>
              <a:gd name="connsiteX6" fmla="*/ 271912 w 7953375"/>
              <a:gd name="connsiteY6" fmla="*/ 1631440 h 1631440"/>
              <a:gd name="connsiteX7" fmla="*/ 0 w 7953375"/>
              <a:gd name="connsiteY7" fmla="*/ 1359528 h 1631440"/>
              <a:gd name="connsiteX8" fmla="*/ 0 w 79533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33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3004405" y="87592"/>
                  <a:pt x="5836475" y="46549"/>
                  <a:pt x="7681463" y="0"/>
                </a:cubicBezTo>
                <a:cubicBezTo>
                  <a:pt x="7827366" y="-8204"/>
                  <a:pt x="7963906" y="120888"/>
                  <a:pt x="7953375" y="271912"/>
                </a:cubicBezTo>
                <a:cubicBezTo>
                  <a:pt x="7915787" y="438224"/>
                  <a:pt x="7933342" y="917031"/>
                  <a:pt x="7953375" y="1359528"/>
                </a:cubicBezTo>
                <a:cubicBezTo>
                  <a:pt x="7938454" y="1497782"/>
                  <a:pt x="7804931" y="1620704"/>
                  <a:pt x="7681463" y="1631440"/>
                </a:cubicBezTo>
                <a:cubicBezTo>
                  <a:pt x="5327558" y="1465805"/>
                  <a:pt x="3463400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79533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2732109" y="165973"/>
                  <a:pt x="5500791" y="17081"/>
                  <a:pt x="7681463" y="0"/>
                </a:cubicBezTo>
                <a:cubicBezTo>
                  <a:pt x="7831130" y="8276"/>
                  <a:pt x="7951583" y="139996"/>
                  <a:pt x="7953375" y="271912"/>
                </a:cubicBezTo>
                <a:cubicBezTo>
                  <a:pt x="7982743" y="547851"/>
                  <a:pt x="7870165" y="857035"/>
                  <a:pt x="7953375" y="1359528"/>
                </a:cubicBezTo>
                <a:cubicBezTo>
                  <a:pt x="7981904" y="1501642"/>
                  <a:pt x="7830000" y="1644034"/>
                  <a:pt x="7681463" y="1631440"/>
                </a:cubicBezTo>
                <a:cubicBezTo>
                  <a:pt x="6811021" y="1757353"/>
                  <a:pt x="1893719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lvl="0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1601221"/>
            <a:chOff x="1017669" y="130166"/>
            <a:chExt cx="10193344" cy="160122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058961"/>
            </a:xfrm>
            <a:custGeom>
              <a:avLst/>
              <a:gdLst>
                <a:gd name="connsiteX0" fmla="*/ 0 w 9768015"/>
                <a:gd name="connsiteY0" fmla="*/ 176497 h 1058961"/>
                <a:gd name="connsiteX1" fmla="*/ 176497 w 9768015"/>
                <a:gd name="connsiteY1" fmla="*/ 0 h 1058961"/>
                <a:gd name="connsiteX2" fmla="*/ 9591518 w 9768015"/>
                <a:gd name="connsiteY2" fmla="*/ 0 h 1058961"/>
                <a:gd name="connsiteX3" fmla="*/ 9768015 w 9768015"/>
                <a:gd name="connsiteY3" fmla="*/ 176497 h 1058961"/>
                <a:gd name="connsiteX4" fmla="*/ 9768015 w 9768015"/>
                <a:gd name="connsiteY4" fmla="*/ 882464 h 1058961"/>
                <a:gd name="connsiteX5" fmla="*/ 9591518 w 9768015"/>
                <a:gd name="connsiteY5" fmla="*/ 1058961 h 1058961"/>
                <a:gd name="connsiteX6" fmla="*/ 176497 w 9768015"/>
                <a:gd name="connsiteY6" fmla="*/ 1058961 h 1058961"/>
                <a:gd name="connsiteX7" fmla="*/ 0 w 9768015"/>
                <a:gd name="connsiteY7" fmla="*/ 882464 h 1058961"/>
                <a:gd name="connsiteX8" fmla="*/ 0 w 9768015"/>
                <a:gd name="connsiteY8" fmla="*/ 176497 h 105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058961" fill="none" extrusionOk="0">
                  <a:moveTo>
                    <a:pt x="0" y="176497"/>
                  </a:moveTo>
                  <a:cubicBezTo>
                    <a:pt x="140" y="82815"/>
                    <a:pt x="80261" y="2083"/>
                    <a:pt x="176497" y="0"/>
                  </a:cubicBezTo>
                  <a:cubicBezTo>
                    <a:pt x="2297492" y="72427"/>
                    <a:pt x="4925867" y="61419"/>
                    <a:pt x="9591518" y="0"/>
                  </a:cubicBezTo>
                  <a:cubicBezTo>
                    <a:pt x="9687892" y="-7590"/>
                    <a:pt x="9749962" y="73559"/>
                    <a:pt x="9768015" y="176497"/>
                  </a:cubicBezTo>
                  <a:cubicBezTo>
                    <a:pt x="9706959" y="497993"/>
                    <a:pt x="9826048" y="649833"/>
                    <a:pt x="9768015" y="882464"/>
                  </a:cubicBezTo>
                  <a:cubicBezTo>
                    <a:pt x="9768797" y="975974"/>
                    <a:pt x="9682586" y="1051776"/>
                    <a:pt x="9591518" y="1058961"/>
                  </a:cubicBezTo>
                  <a:cubicBezTo>
                    <a:pt x="8608505" y="1088788"/>
                    <a:pt x="1419992" y="979655"/>
                    <a:pt x="176497" y="1058961"/>
                  </a:cubicBezTo>
                  <a:cubicBezTo>
                    <a:pt x="83904" y="1058409"/>
                    <a:pt x="-16902" y="983283"/>
                    <a:pt x="0" y="882464"/>
                  </a:cubicBezTo>
                  <a:cubicBezTo>
                    <a:pt x="-14032" y="633066"/>
                    <a:pt x="50057" y="344698"/>
                    <a:pt x="0" y="176497"/>
                  </a:cubicBezTo>
                  <a:close/>
                </a:path>
                <a:path w="9768015" h="1058961" stroke="0" extrusionOk="0">
                  <a:moveTo>
                    <a:pt x="0" y="176497"/>
                  </a:moveTo>
                  <a:cubicBezTo>
                    <a:pt x="16135" y="83418"/>
                    <a:pt x="80263" y="2590"/>
                    <a:pt x="176497" y="0"/>
                  </a:cubicBezTo>
                  <a:cubicBezTo>
                    <a:pt x="2955630" y="123000"/>
                    <a:pt x="6189274" y="-96860"/>
                    <a:pt x="9591518" y="0"/>
                  </a:cubicBezTo>
                  <a:cubicBezTo>
                    <a:pt x="9679607" y="-7155"/>
                    <a:pt x="9768706" y="77627"/>
                    <a:pt x="9768015" y="176497"/>
                  </a:cubicBezTo>
                  <a:cubicBezTo>
                    <a:pt x="9756314" y="425016"/>
                    <a:pt x="9764517" y="725665"/>
                    <a:pt x="9768015" y="882464"/>
                  </a:cubicBezTo>
                  <a:cubicBezTo>
                    <a:pt x="9762737" y="981853"/>
                    <a:pt x="9671990" y="1056178"/>
                    <a:pt x="9591518" y="1058961"/>
                  </a:cubicBezTo>
                  <a:cubicBezTo>
                    <a:pt x="7280630" y="898254"/>
                    <a:pt x="3355658" y="1098628"/>
                    <a:pt x="176497" y="1058961"/>
                  </a:cubicBezTo>
                  <a:cubicBezTo>
                    <a:pt x="70945" y="1057330"/>
                    <a:pt x="-13672" y="973747"/>
                    <a:pt x="0" y="882464"/>
                  </a:cubicBezTo>
                  <a:cubicBezTo>
                    <a:pt x="16064" y="726520"/>
                    <a:pt x="-1449" y="305634"/>
                    <a:pt x="0" y="17649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Nêu tên hai loại rễ cây chính?</a:t>
              </a:r>
              <a:endParaRPr lang="en-U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0A5A1-264A-B8EB-CCBF-499EFDCEDB18}"/>
              </a:ext>
            </a:extLst>
          </p:cNvPr>
          <p:cNvSpPr/>
          <p:nvPr/>
        </p:nvSpPr>
        <p:spPr>
          <a:xfrm>
            <a:off x="3612508" y="2210698"/>
            <a:ext cx="5267421" cy="1498600"/>
          </a:xfrm>
          <a:custGeom>
            <a:avLst/>
            <a:gdLst>
              <a:gd name="connsiteX0" fmla="*/ 0 w 5267421"/>
              <a:gd name="connsiteY0" fmla="*/ 249772 h 1498600"/>
              <a:gd name="connsiteX1" fmla="*/ 249772 w 5267421"/>
              <a:gd name="connsiteY1" fmla="*/ 0 h 1498600"/>
              <a:gd name="connsiteX2" fmla="*/ 5017649 w 5267421"/>
              <a:gd name="connsiteY2" fmla="*/ 0 h 1498600"/>
              <a:gd name="connsiteX3" fmla="*/ 5267421 w 5267421"/>
              <a:gd name="connsiteY3" fmla="*/ 249772 h 1498600"/>
              <a:gd name="connsiteX4" fmla="*/ 5267421 w 5267421"/>
              <a:gd name="connsiteY4" fmla="*/ 1248828 h 1498600"/>
              <a:gd name="connsiteX5" fmla="*/ 5017649 w 5267421"/>
              <a:gd name="connsiteY5" fmla="*/ 1498600 h 1498600"/>
              <a:gd name="connsiteX6" fmla="*/ 249772 w 5267421"/>
              <a:gd name="connsiteY6" fmla="*/ 1498600 h 1498600"/>
              <a:gd name="connsiteX7" fmla="*/ 0 w 5267421"/>
              <a:gd name="connsiteY7" fmla="*/ 1248828 h 1498600"/>
              <a:gd name="connsiteX8" fmla="*/ 0 w 5267421"/>
              <a:gd name="connsiteY8" fmla="*/ 249772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7421" h="1498600" fill="none" extrusionOk="0">
                <a:moveTo>
                  <a:pt x="0" y="249772"/>
                </a:moveTo>
                <a:cubicBezTo>
                  <a:pt x="-881" y="127527"/>
                  <a:pt x="112198" y="6670"/>
                  <a:pt x="249772" y="0"/>
                </a:cubicBezTo>
                <a:cubicBezTo>
                  <a:pt x="1062810" y="-123866"/>
                  <a:pt x="3636360" y="81108"/>
                  <a:pt x="5017649" y="0"/>
                </a:cubicBezTo>
                <a:cubicBezTo>
                  <a:pt x="5169147" y="-20826"/>
                  <a:pt x="5254220" y="112916"/>
                  <a:pt x="5267421" y="249772"/>
                </a:cubicBezTo>
                <a:cubicBezTo>
                  <a:pt x="5183726" y="617381"/>
                  <a:pt x="5180588" y="1065896"/>
                  <a:pt x="5267421" y="1248828"/>
                </a:cubicBezTo>
                <a:cubicBezTo>
                  <a:pt x="5272507" y="1373267"/>
                  <a:pt x="5167603" y="1520386"/>
                  <a:pt x="5017649" y="1498600"/>
                </a:cubicBezTo>
                <a:cubicBezTo>
                  <a:pt x="3022936" y="1480745"/>
                  <a:pt x="2097946" y="1389256"/>
                  <a:pt x="249772" y="1498600"/>
                </a:cubicBezTo>
                <a:cubicBezTo>
                  <a:pt x="114350" y="1492311"/>
                  <a:pt x="12790" y="1410655"/>
                  <a:pt x="0" y="1248828"/>
                </a:cubicBezTo>
                <a:cubicBezTo>
                  <a:pt x="79066" y="917056"/>
                  <a:pt x="-78398" y="611759"/>
                  <a:pt x="0" y="249772"/>
                </a:cubicBezTo>
                <a:close/>
              </a:path>
              <a:path w="5267421" h="1498600" stroke="0" extrusionOk="0">
                <a:moveTo>
                  <a:pt x="0" y="249772"/>
                </a:moveTo>
                <a:cubicBezTo>
                  <a:pt x="17759" y="112873"/>
                  <a:pt x="100475" y="22548"/>
                  <a:pt x="249772" y="0"/>
                </a:cubicBezTo>
                <a:cubicBezTo>
                  <a:pt x="1257847" y="96512"/>
                  <a:pt x="3378217" y="-165548"/>
                  <a:pt x="5017649" y="0"/>
                </a:cubicBezTo>
                <a:cubicBezTo>
                  <a:pt x="5174870" y="483"/>
                  <a:pt x="5291602" y="115776"/>
                  <a:pt x="5267421" y="249772"/>
                </a:cubicBezTo>
                <a:cubicBezTo>
                  <a:pt x="5234500" y="531033"/>
                  <a:pt x="5250897" y="1118001"/>
                  <a:pt x="5267421" y="1248828"/>
                </a:cubicBezTo>
                <a:cubicBezTo>
                  <a:pt x="5270463" y="1370420"/>
                  <a:pt x="5175634" y="1489527"/>
                  <a:pt x="5017649" y="1498600"/>
                </a:cubicBezTo>
                <a:cubicBezTo>
                  <a:pt x="4044979" y="1660312"/>
                  <a:pt x="1833023" y="1642222"/>
                  <a:pt x="249772" y="1498600"/>
                </a:cubicBezTo>
                <a:cubicBezTo>
                  <a:pt x="121790" y="1493340"/>
                  <a:pt x="9664" y="1382620"/>
                  <a:pt x="0" y="1248828"/>
                </a:cubicBezTo>
                <a:cubicBezTo>
                  <a:pt x="-58066" y="1137127"/>
                  <a:pt x="57110" y="376155"/>
                  <a:pt x="0" y="24977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 cây có hai loại chính: Rễ cọc và rễ chùm.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1601221"/>
            <a:chOff x="1017669" y="130166"/>
            <a:chExt cx="10193344" cy="160122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058961"/>
            </a:xfrm>
            <a:custGeom>
              <a:avLst/>
              <a:gdLst>
                <a:gd name="connsiteX0" fmla="*/ 0 w 9768015"/>
                <a:gd name="connsiteY0" fmla="*/ 176497 h 1058961"/>
                <a:gd name="connsiteX1" fmla="*/ 176497 w 9768015"/>
                <a:gd name="connsiteY1" fmla="*/ 0 h 1058961"/>
                <a:gd name="connsiteX2" fmla="*/ 9591518 w 9768015"/>
                <a:gd name="connsiteY2" fmla="*/ 0 h 1058961"/>
                <a:gd name="connsiteX3" fmla="*/ 9768015 w 9768015"/>
                <a:gd name="connsiteY3" fmla="*/ 176497 h 1058961"/>
                <a:gd name="connsiteX4" fmla="*/ 9768015 w 9768015"/>
                <a:gd name="connsiteY4" fmla="*/ 882464 h 1058961"/>
                <a:gd name="connsiteX5" fmla="*/ 9591518 w 9768015"/>
                <a:gd name="connsiteY5" fmla="*/ 1058961 h 1058961"/>
                <a:gd name="connsiteX6" fmla="*/ 176497 w 9768015"/>
                <a:gd name="connsiteY6" fmla="*/ 1058961 h 1058961"/>
                <a:gd name="connsiteX7" fmla="*/ 0 w 9768015"/>
                <a:gd name="connsiteY7" fmla="*/ 882464 h 1058961"/>
                <a:gd name="connsiteX8" fmla="*/ 0 w 9768015"/>
                <a:gd name="connsiteY8" fmla="*/ 176497 h 105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058961" fill="none" extrusionOk="0">
                  <a:moveTo>
                    <a:pt x="0" y="176497"/>
                  </a:moveTo>
                  <a:cubicBezTo>
                    <a:pt x="140" y="82815"/>
                    <a:pt x="80261" y="2083"/>
                    <a:pt x="176497" y="0"/>
                  </a:cubicBezTo>
                  <a:cubicBezTo>
                    <a:pt x="2297492" y="72427"/>
                    <a:pt x="4925867" y="61419"/>
                    <a:pt x="9591518" y="0"/>
                  </a:cubicBezTo>
                  <a:cubicBezTo>
                    <a:pt x="9687892" y="-7590"/>
                    <a:pt x="9749962" y="73559"/>
                    <a:pt x="9768015" y="176497"/>
                  </a:cubicBezTo>
                  <a:cubicBezTo>
                    <a:pt x="9706959" y="497993"/>
                    <a:pt x="9826048" y="649833"/>
                    <a:pt x="9768015" y="882464"/>
                  </a:cubicBezTo>
                  <a:cubicBezTo>
                    <a:pt x="9768797" y="975974"/>
                    <a:pt x="9682586" y="1051776"/>
                    <a:pt x="9591518" y="1058961"/>
                  </a:cubicBezTo>
                  <a:cubicBezTo>
                    <a:pt x="8608505" y="1088788"/>
                    <a:pt x="1419992" y="979655"/>
                    <a:pt x="176497" y="1058961"/>
                  </a:cubicBezTo>
                  <a:cubicBezTo>
                    <a:pt x="83904" y="1058409"/>
                    <a:pt x="-16902" y="983283"/>
                    <a:pt x="0" y="882464"/>
                  </a:cubicBezTo>
                  <a:cubicBezTo>
                    <a:pt x="-14032" y="633066"/>
                    <a:pt x="50057" y="344698"/>
                    <a:pt x="0" y="176497"/>
                  </a:cubicBezTo>
                  <a:close/>
                </a:path>
                <a:path w="9768015" h="1058961" stroke="0" extrusionOk="0">
                  <a:moveTo>
                    <a:pt x="0" y="176497"/>
                  </a:moveTo>
                  <a:cubicBezTo>
                    <a:pt x="16135" y="83418"/>
                    <a:pt x="80263" y="2590"/>
                    <a:pt x="176497" y="0"/>
                  </a:cubicBezTo>
                  <a:cubicBezTo>
                    <a:pt x="2955630" y="123000"/>
                    <a:pt x="6189274" y="-96860"/>
                    <a:pt x="9591518" y="0"/>
                  </a:cubicBezTo>
                  <a:cubicBezTo>
                    <a:pt x="9679607" y="-7155"/>
                    <a:pt x="9768706" y="77627"/>
                    <a:pt x="9768015" y="176497"/>
                  </a:cubicBezTo>
                  <a:cubicBezTo>
                    <a:pt x="9756314" y="425016"/>
                    <a:pt x="9764517" y="725665"/>
                    <a:pt x="9768015" y="882464"/>
                  </a:cubicBezTo>
                  <a:cubicBezTo>
                    <a:pt x="9762737" y="981853"/>
                    <a:pt x="9671990" y="1056178"/>
                    <a:pt x="9591518" y="1058961"/>
                  </a:cubicBezTo>
                  <a:cubicBezTo>
                    <a:pt x="7280630" y="898254"/>
                    <a:pt x="3355658" y="1098628"/>
                    <a:pt x="176497" y="1058961"/>
                  </a:cubicBezTo>
                  <a:cubicBezTo>
                    <a:pt x="70945" y="1057330"/>
                    <a:pt x="-13672" y="973747"/>
                    <a:pt x="0" y="882464"/>
                  </a:cubicBezTo>
                  <a:cubicBezTo>
                    <a:pt x="16064" y="726520"/>
                    <a:pt x="-1449" y="305634"/>
                    <a:pt x="0" y="17649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Rễ cây có chức năng gì?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0A5A1-264A-B8EB-CCBF-499EFDCEDB18}"/>
              </a:ext>
            </a:extLst>
          </p:cNvPr>
          <p:cNvSpPr/>
          <p:nvPr/>
        </p:nvSpPr>
        <p:spPr>
          <a:xfrm>
            <a:off x="2305050" y="2077348"/>
            <a:ext cx="8886825" cy="2151752"/>
          </a:xfrm>
          <a:custGeom>
            <a:avLst/>
            <a:gdLst>
              <a:gd name="connsiteX0" fmla="*/ 0 w 8886825"/>
              <a:gd name="connsiteY0" fmla="*/ 358633 h 2151752"/>
              <a:gd name="connsiteX1" fmla="*/ 358633 w 8886825"/>
              <a:gd name="connsiteY1" fmla="*/ 0 h 2151752"/>
              <a:gd name="connsiteX2" fmla="*/ 8528192 w 8886825"/>
              <a:gd name="connsiteY2" fmla="*/ 0 h 2151752"/>
              <a:gd name="connsiteX3" fmla="*/ 8886825 w 8886825"/>
              <a:gd name="connsiteY3" fmla="*/ 358633 h 2151752"/>
              <a:gd name="connsiteX4" fmla="*/ 8886825 w 8886825"/>
              <a:gd name="connsiteY4" fmla="*/ 1793119 h 2151752"/>
              <a:gd name="connsiteX5" fmla="*/ 8528192 w 8886825"/>
              <a:gd name="connsiteY5" fmla="*/ 2151752 h 2151752"/>
              <a:gd name="connsiteX6" fmla="*/ 358633 w 8886825"/>
              <a:gd name="connsiteY6" fmla="*/ 2151752 h 2151752"/>
              <a:gd name="connsiteX7" fmla="*/ 0 w 8886825"/>
              <a:gd name="connsiteY7" fmla="*/ 1793119 h 2151752"/>
              <a:gd name="connsiteX8" fmla="*/ 0 w 8886825"/>
              <a:gd name="connsiteY8" fmla="*/ 358633 h 215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2151752" fill="none" extrusionOk="0">
                <a:moveTo>
                  <a:pt x="0" y="358633"/>
                </a:moveTo>
                <a:cubicBezTo>
                  <a:pt x="-1301" y="183754"/>
                  <a:pt x="161772" y="21733"/>
                  <a:pt x="358633" y="0"/>
                </a:cubicBezTo>
                <a:cubicBezTo>
                  <a:pt x="2636349" y="-123866"/>
                  <a:pt x="6155753" y="81108"/>
                  <a:pt x="8528192" y="0"/>
                </a:cubicBezTo>
                <a:cubicBezTo>
                  <a:pt x="8738329" y="-18545"/>
                  <a:pt x="8877687" y="161319"/>
                  <a:pt x="8886825" y="358633"/>
                </a:cubicBezTo>
                <a:cubicBezTo>
                  <a:pt x="8841730" y="897587"/>
                  <a:pt x="8951240" y="1149685"/>
                  <a:pt x="8886825" y="1793119"/>
                </a:cubicBezTo>
                <a:cubicBezTo>
                  <a:pt x="8895313" y="1968648"/>
                  <a:pt x="8730464" y="2159378"/>
                  <a:pt x="8528192" y="2151752"/>
                </a:cubicBezTo>
                <a:cubicBezTo>
                  <a:pt x="5179295" y="2133897"/>
                  <a:pt x="4069928" y="2042408"/>
                  <a:pt x="358633" y="2151752"/>
                </a:cubicBezTo>
                <a:cubicBezTo>
                  <a:pt x="165950" y="2138328"/>
                  <a:pt x="8199" y="2006496"/>
                  <a:pt x="0" y="1793119"/>
                </a:cubicBezTo>
                <a:cubicBezTo>
                  <a:pt x="-108080" y="1552990"/>
                  <a:pt x="82216" y="900766"/>
                  <a:pt x="0" y="358633"/>
                </a:cubicBezTo>
                <a:close/>
              </a:path>
              <a:path w="8886825" h="2151752" stroke="0" extrusionOk="0">
                <a:moveTo>
                  <a:pt x="0" y="358633"/>
                </a:moveTo>
                <a:cubicBezTo>
                  <a:pt x="16210" y="161520"/>
                  <a:pt x="144421" y="32065"/>
                  <a:pt x="358633" y="0"/>
                </a:cubicBezTo>
                <a:cubicBezTo>
                  <a:pt x="1214047" y="96512"/>
                  <a:pt x="6297918" y="-165548"/>
                  <a:pt x="8528192" y="0"/>
                </a:cubicBezTo>
                <a:cubicBezTo>
                  <a:pt x="8734309" y="202"/>
                  <a:pt x="8916977" y="165489"/>
                  <a:pt x="8886825" y="358633"/>
                </a:cubicBezTo>
                <a:cubicBezTo>
                  <a:pt x="8863125" y="953278"/>
                  <a:pt x="8976441" y="1297691"/>
                  <a:pt x="8886825" y="1793119"/>
                </a:cubicBezTo>
                <a:cubicBezTo>
                  <a:pt x="8891133" y="1968028"/>
                  <a:pt x="8736575" y="2147082"/>
                  <a:pt x="8528192" y="2151752"/>
                </a:cubicBezTo>
                <a:cubicBezTo>
                  <a:pt x="7451517" y="2313464"/>
                  <a:pt x="3390185" y="2295374"/>
                  <a:pt x="358633" y="2151752"/>
                </a:cubicBezTo>
                <a:cubicBezTo>
                  <a:pt x="194307" y="2133938"/>
                  <a:pt x="8954" y="1987339"/>
                  <a:pt x="0" y="1793119"/>
                </a:cubicBezTo>
                <a:cubicBezTo>
                  <a:pt x="-97570" y="1099277"/>
                  <a:pt x="-128367" y="852944"/>
                  <a:pt x="0" y="35863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 cây hút nước và muối khoáng trong đất để nuôi cây. Rễ cây đâm sâu xuống đát giúp cây bám chặt vào đất.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3180526"/>
            <a:ext cx="4486391" cy="3480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B322F-E6AE-B75A-1CAE-49227FA77217}"/>
              </a:ext>
            </a:extLst>
          </p:cNvPr>
          <p:cNvSpPr txBox="1"/>
          <p:nvPr/>
        </p:nvSpPr>
        <p:spPr>
          <a:xfrm>
            <a:off x="4076700" y="2886076"/>
            <a:ext cx="6334125" cy="1620356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339D4-69A6-46F0-A23A-3248CDE22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193" y="1388296"/>
            <a:ext cx="480406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343964-FBF7-4FB7-BBF1-E4974928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2" y="1588742"/>
            <a:ext cx="6023670" cy="24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B08AD162-6F20-03AB-EEEF-AA85D7450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18" y="3777316"/>
            <a:ext cx="5392882" cy="308068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6BFB7A-EB42-6DB1-6D1E-4EBB46B14CD9}"/>
              </a:ext>
            </a:extLst>
          </p:cNvPr>
          <p:cNvSpPr/>
          <p:nvPr/>
        </p:nvSpPr>
        <p:spPr>
          <a:xfrm>
            <a:off x="251801" y="198709"/>
            <a:ext cx="9226496" cy="3578607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AAF66-441A-5AE6-6717-64B1E01C17D3}"/>
              </a:ext>
            </a:extLst>
          </p:cNvPr>
          <p:cNvSpPr txBox="1"/>
          <p:nvPr/>
        </p:nvSpPr>
        <p:spPr>
          <a:xfrm>
            <a:off x="320627" y="0"/>
            <a:ext cx="890909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nl-N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lớp thành các nhóm 4 và phát cho mỗi nhóm một giỏ đồ là các bộ phận của cây ớt.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nl-N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thời gian 2’ nhóm nào ghép đúng và nhanh nhất các bộ phận hoàn chỉnh của cây đậu tương sẽ là đội thắng cuộc.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B3E56F-F91E-4AAC-92EA-C4424F5D6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162" y="985837"/>
            <a:ext cx="4029075" cy="4524375"/>
          </a:xfrm>
          <a:prstGeom prst="rect">
            <a:avLst/>
          </a:prstGeom>
        </p:spPr>
      </p:pic>
      <p:pic>
        <p:nvPicPr>
          <p:cNvPr id="14" name="Picture 8" descr="Digit 120">
            <a:extLst>
              <a:ext uri="{FF2B5EF4-FFF2-40B4-BE49-F238E27FC236}">
                <a16:creationId xmlns:a16="http://schemas.microsoft.com/office/drawing/2014/main" id="{E75E5D80-9354-4C63-9810-C428E3AB3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017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B3E56F-F91E-4AAC-92EA-C4424F5D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962" y="862012"/>
            <a:ext cx="4491038" cy="50431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15DC2C-4DA4-4B9C-92D5-3B20164DF491}"/>
              </a:ext>
            </a:extLst>
          </p:cNvPr>
          <p:cNvSpPr/>
          <p:nvPr/>
        </p:nvSpPr>
        <p:spPr>
          <a:xfrm>
            <a:off x="3629025" y="1752600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43B74A-02D6-40E2-A57F-DE316D9C5B75}"/>
              </a:ext>
            </a:extLst>
          </p:cNvPr>
          <p:cNvSpPr/>
          <p:nvPr/>
        </p:nvSpPr>
        <p:spPr>
          <a:xfrm>
            <a:off x="7534275" y="1857375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4C9816-E9B9-4BBD-8666-F4BB8B73819D}"/>
              </a:ext>
            </a:extLst>
          </p:cNvPr>
          <p:cNvSpPr/>
          <p:nvPr/>
        </p:nvSpPr>
        <p:spPr>
          <a:xfrm>
            <a:off x="3657600" y="2600325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190878-EEC6-4C06-B298-F2F765C0A231}"/>
              </a:ext>
            </a:extLst>
          </p:cNvPr>
          <p:cNvSpPr/>
          <p:nvPr/>
        </p:nvSpPr>
        <p:spPr>
          <a:xfrm>
            <a:off x="3667125" y="3552825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901F1B-1658-4B15-9A0D-B0C5D3D0B67C}"/>
              </a:ext>
            </a:extLst>
          </p:cNvPr>
          <p:cNvSpPr/>
          <p:nvPr/>
        </p:nvSpPr>
        <p:spPr>
          <a:xfrm>
            <a:off x="7534275" y="4581525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5" y="1952625"/>
            <a:ext cx="672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Tìm hiểu về đặc điểm của rễ cây.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681</Words>
  <Application>Microsoft Office PowerPoint</Application>
  <PresentationFormat>Widescreen</PresentationFormat>
  <Paragraphs>76</Paragraphs>
  <Slides>40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等线</vt:lpstr>
      <vt:lpstr>#9Slide05 SVNClementine</vt:lpstr>
      <vt:lpstr>Arial</vt:lpstr>
      <vt:lpstr>Calibri</vt:lpstr>
      <vt:lpstr>Calibri Light</vt:lpstr>
      <vt:lpstr>Cambria</vt:lpstr>
      <vt:lpstr>Georgia</vt:lpstr>
      <vt:lpstr>Tahoma</vt:lpstr>
      <vt:lpstr>Times New Roman</vt:lpstr>
      <vt:lpstr>Wingdings</vt:lpstr>
      <vt:lpstr>字魂27号-布丁体</vt:lpstr>
      <vt:lpstr>千图网海量PPT模板www.58pic.com​​</vt:lpstr>
      <vt:lpstr>1_千图网海量PPT模板www.58pic.com​​</vt:lpstr>
      <vt:lpstr>1_Simple Light</vt:lpstr>
      <vt:lpstr>3_千图网海量PPT模板www.58pic.com​​</vt:lpstr>
      <vt:lpstr>Office Theme</vt:lpstr>
      <vt:lpstr>2_千图网海量PPT模板www.58pic.com​​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37</cp:revision>
  <dcterms:created xsi:type="dcterms:W3CDTF">2022-12-03T06:10:39Z</dcterms:created>
  <dcterms:modified xsi:type="dcterms:W3CDTF">2022-12-18T10:59:34Z</dcterms:modified>
</cp:coreProperties>
</file>