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21" r:id="rId3"/>
    <p:sldId id="280" r:id="rId4"/>
    <p:sldId id="256" r:id="rId5"/>
    <p:sldId id="291" r:id="rId6"/>
    <p:sldId id="258" r:id="rId7"/>
    <p:sldId id="292" r:id="rId8"/>
    <p:sldId id="293" r:id="rId9"/>
    <p:sldId id="294" r:id="rId10"/>
    <p:sldId id="295" r:id="rId11"/>
    <p:sldId id="296" r:id="rId12"/>
    <p:sldId id="257" r:id="rId13"/>
    <p:sldId id="3221" r:id="rId14"/>
    <p:sldId id="269" r:id="rId15"/>
    <p:sldId id="259" r:id="rId16"/>
    <p:sldId id="3222" r:id="rId17"/>
    <p:sldId id="3223" r:id="rId18"/>
    <p:sldId id="262" r:id="rId19"/>
    <p:sldId id="3220" r:id="rId20"/>
    <p:sldId id="3224" r:id="rId21"/>
    <p:sldId id="3218" r:id="rId22"/>
    <p:sldId id="264" r:id="rId23"/>
    <p:sldId id="28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8A20"/>
    <a:srgbClr val="3685C7"/>
    <a:srgbClr val="175B6A"/>
    <a:srgbClr val="FACF47"/>
    <a:srgbClr val="F1E159"/>
    <a:srgbClr val="00458D"/>
    <a:srgbClr val="7ECFEF"/>
    <a:srgbClr val="FFE918"/>
    <a:srgbClr val="FFFF79"/>
    <a:srgbClr val="FCC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2336" autoAdjust="0"/>
  </p:normalViewPr>
  <p:slideViewPr>
    <p:cSldViewPr snapToGrid="0">
      <p:cViewPr varScale="1">
        <p:scale>
          <a:sx n="52" d="100"/>
          <a:sy n="52" d="100"/>
        </p:scale>
        <p:origin x="716" y="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BAE75-5E22-473D-AA64-1CEA21414A35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D7F7E-B864-4AF9-AF7D-C5B6A6CB62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6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952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4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9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37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2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4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64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8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7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43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11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79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40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514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00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1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0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3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0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938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9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6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19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5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0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96686E-8605-497C-B4EC-320C366A7063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4B840-99B7-49AE-9C1F-2B1868338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2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D07ADF1-6B0A-4B7B-8E33-56CB0260F6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2E475A-B0C5-442E-A4B6-7C896E944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3" t="83336" r="53284" b="2636"/>
          <a:stretch/>
        </p:blipFill>
        <p:spPr>
          <a:xfrm>
            <a:off x="11173692" y="0"/>
            <a:ext cx="1018308" cy="1720850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292964" y="221942"/>
            <a:ext cx="11523216" cy="63275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0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slide" Target="slide8.xml"/><Relationship Id="rId5" Type="http://schemas.openxmlformats.org/officeDocument/2006/relationships/image" Target="../media/image14.gif"/><Relationship Id="rId10" Type="http://schemas.openxmlformats.org/officeDocument/2006/relationships/slide" Target="slide7.xml"/><Relationship Id="rId4" Type="http://schemas.openxmlformats.org/officeDocument/2006/relationships/image" Target="../media/image13.gif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4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7" y="1288355"/>
            <a:ext cx="8151211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5" y="3933683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5" y="833819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769551" y="4892576"/>
            <a:ext cx="6483028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88347F6-2DD5-48D0-B258-FFC94271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3" t="67971" r="629" b="1"/>
          <a:stretch/>
        </p:blipFill>
        <p:spPr>
          <a:xfrm>
            <a:off x="609653" y="1288802"/>
            <a:ext cx="4785213" cy="4988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0C45D-151A-40A4-A49A-8C74B0AEEF6B}"/>
              </a:ext>
            </a:extLst>
          </p:cNvPr>
          <p:cNvSpPr txBox="1"/>
          <p:nvPr/>
        </p:nvSpPr>
        <p:spPr>
          <a:xfrm>
            <a:off x="5983357" y="2892287"/>
            <a:ext cx="4035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iCiel Cadena" panose="02000503000000020004" pitchFamily="2" charset="0"/>
              </a:rPr>
              <a:t>TIẾT 3</a:t>
            </a:r>
            <a:endParaRPr lang="en-GB" sz="8800" dirty="0"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8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C9A7C91-CE6B-4793-9EDF-82E87103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10249979" y="4220528"/>
            <a:ext cx="3355804" cy="35664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5B8642-BA10-4AE5-B117-7E42B2BD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-1980121" y="-1414538"/>
            <a:ext cx="3355804" cy="3566495"/>
          </a:xfrm>
          <a:prstGeom prst="rect">
            <a:avLst/>
          </a:prstGeom>
        </p:spPr>
      </p:pic>
      <p:sp>
        <p:nvSpPr>
          <p:cNvPr id="20" name="圆角矩形 3">
            <a:extLst>
              <a:ext uri="{FF2B5EF4-FFF2-40B4-BE49-F238E27FC236}">
                <a16:creationId xmlns:a16="http://schemas.microsoft.com/office/drawing/2014/main" id="{2DEDC0A2-B4FD-40E7-AC03-97A1411A86B1}"/>
              </a:ext>
            </a:extLst>
          </p:cNvPr>
          <p:cNvSpPr/>
          <p:nvPr/>
        </p:nvSpPr>
        <p:spPr>
          <a:xfrm>
            <a:off x="375120" y="45691"/>
            <a:ext cx="11762105" cy="6477000"/>
          </a:xfrm>
          <a:prstGeom prst="roundRect">
            <a:avLst>
              <a:gd name="adj" fmla="val 9822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/>
              <a:t>1. Kể hoặc đọc lại một câu chuyện (bài thơ, bài văn) em đọc ở nhà về tính cảm gia đình.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62B927-700B-491B-B0D2-8CD3017E776A}"/>
              </a:ext>
            </a:extLst>
          </p:cNvPr>
          <p:cNvCxnSpPr/>
          <p:nvPr/>
        </p:nvCxnSpPr>
        <p:spPr>
          <a:xfrm>
            <a:off x="1028217" y="407893"/>
            <a:ext cx="0" cy="6180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100DA5-3ADB-41CA-8944-89FEC2B00C75}"/>
              </a:ext>
            </a:extLst>
          </p:cNvPr>
          <p:cNvCxnSpPr/>
          <p:nvPr/>
        </p:nvCxnSpPr>
        <p:spPr>
          <a:xfrm>
            <a:off x="3699444" y="2529773"/>
            <a:ext cx="21228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5" y="172884"/>
            <a:ext cx="10899742" cy="66851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E6B520-9462-42EF-B5BC-54109052639B}"/>
              </a:ext>
            </a:extLst>
          </p:cNvPr>
          <p:cNvSpPr txBox="1"/>
          <p:nvPr/>
        </p:nvSpPr>
        <p:spPr>
          <a:xfrm>
            <a:off x="1392273" y="511308"/>
            <a:ext cx="8348217" cy="62827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ǡhứ Ba ngày 31 </a:t>
            </a:r>
            <a:r>
              <a:rPr kumimoji="0" lang="el-GR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κ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áng 1 năm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5DFFB4-8EBC-4041-B62A-BDB851317865}"/>
              </a:ext>
            </a:extLst>
          </p:cNvPr>
          <p:cNvSpPr txBox="1"/>
          <p:nvPr/>
        </p:nvSpPr>
        <p:spPr>
          <a:xfrm>
            <a:off x="3201010" y="1245076"/>
            <a:ext cx="4859787" cy="62827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 viết 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4AB8E9-C82A-4714-B5F4-01B1EE1BE47F}"/>
              </a:ext>
            </a:extLst>
          </p:cNvPr>
          <p:cNvSpPr txBox="1"/>
          <p:nvPr/>
        </p:nvSpPr>
        <p:spPr>
          <a:xfrm>
            <a:off x="2296013" y="2014062"/>
            <a:ext cx="6288906" cy="62626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ớ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–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hồ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Ba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Bể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55A736-377C-4864-9C2F-66E861DC19D2}"/>
              </a:ext>
            </a:extLst>
          </p:cNvPr>
          <p:cNvSpPr txBox="1"/>
          <p:nvPr/>
        </p:nvSpPr>
        <p:spPr>
          <a:xfrm>
            <a:off x="2619164" y="2231985"/>
            <a:ext cx="7630815" cy="1195760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b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chầm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Bể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D18958-574C-4478-A2FD-A5787FE8430D}"/>
              </a:ext>
            </a:extLst>
          </p:cNvPr>
          <p:cNvSpPr txBox="1"/>
          <p:nvPr/>
        </p:nvSpPr>
        <p:spPr>
          <a:xfrm>
            <a:off x="2719034" y="3526535"/>
            <a:ext cx="7431073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dựng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cheo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leo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lặng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im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6D0AD6-4734-40F9-BB6E-1F5431EFF9B0}"/>
              </a:ext>
            </a:extLst>
          </p:cNvPr>
          <p:cNvSpPr txBox="1"/>
          <p:nvPr/>
        </p:nvSpPr>
        <p:spPr>
          <a:xfrm>
            <a:off x="2693501" y="4284060"/>
            <a:ext cx="6566007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gió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ngâm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se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sẽ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0FB9DB-66B8-4432-96EC-19E53BFFD22B}"/>
              </a:ext>
            </a:extLst>
          </p:cNvPr>
          <p:cNvSpPr txBox="1"/>
          <p:nvPr/>
        </p:nvSpPr>
        <p:spPr>
          <a:xfrm>
            <a:off x="2619164" y="5179945"/>
            <a:ext cx="6977223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Họa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2" name="Rounded Rectangular Callout 11">
            <a:extLst>
              <a:ext uri="{FF2B5EF4-FFF2-40B4-BE49-F238E27FC236}">
                <a16:creationId xmlns:a16="http://schemas.microsoft.com/office/drawing/2014/main" id="{D1808C58-807A-4AFE-BA4C-02139CA92417}"/>
              </a:ext>
            </a:extLst>
          </p:cNvPr>
          <p:cNvSpPr/>
          <p:nvPr/>
        </p:nvSpPr>
        <p:spPr>
          <a:xfrm>
            <a:off x="2939326" y="5770318"/>
            <a:ext cx="3869998" cy="1001886"/>
          </a:xfrm>
          <a:prstGeom prst="wedgeRoundRectCallout">
            <a:avLst>
              <a:gd name="adj1" fmla="val -68466"/>
              <a:gd name="adj2" fmla="val 44759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9DBFE">
                <a:shade val="50000"/>
              </a:srgbClr>
            </a:solidFill>
            <a:prstDash val="solid"/>
            <a:miter lim="800000"/>
          </a:ln>
          <a:effectLst/>
        </p:spPr>
        <p:txBody>
          <a:bodyPr lIns="91261" tIns="45650" rIns="91261" bIns="4565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" descr="Premium Vector | Cute boy show confused expression with question mark">
            <a:extLst>
              <a:ext uri="{FF2B5EF4-FFF2-40B4-BE49-F238E27FC236}">
                <a16:creationId xmlns:a16="http://schemas.microsoft.com/office/drawing/2014/main" id="{34C7DCF1-C3F7-4354-BECA-302F9ED6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9" b="99521" l="9672" r="91241">
                        <a14:foregroundMark x1="47080" y1="20607" x2="41971" y2="32428"/>
                        <a14:foregroundMark x1="58212" y1="21565" x2="53467" y2="32268"/>
                        <a14:foregroundMark x1="16423" y1="64537" x2="23175" y2="75399"/>
                        <a14:foregroundMark x1="82117" y1="13738" x2="79562" y2="31789"/>
                        <a14:foregroundMark x1="18066" y1="93131" x2="81204" y2="93610"/>
                        <a14:foregroundMark x1="39416" y1="95687" x2="35401" y2="95687"/>
                        <a14:foregroundMark x1="63504" y1="94569" x2="58942" y2="95687"/>
                        <a14:foregroundMark x1="69343" y1="93610" x2="64051" y2="95527"/>
                        <a14:foregroundMark x1="39234" y1="26677" x2="41423" y2="3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" y="4116901"/>
            <a:ext cx="2524308" cy="28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54CD54-9606-433B-973E-3C326BE67CE2}"/>
              </a:ext>
            </a:extLst>
          </p:cNvPr>
          <p:cNvCxnSpPr>
            <a:cxnSpLocks/>
          </p:cNvCxnSpPr>
          <p:nvPr/>
        </p:nvCxnSpPr>
        <p:spPr>
          <a:xfrm>
            <a:off x="8353417" y="3252307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6E4453-ABCF-4E4A-803C-F00B024A4839}"/>
              </a:ext>
            </a:extLst>
          </p:cNvPr>
          <p:cNvCxnSpPr>
            <a:cxnSpLocks/>
          </p:cNvCxnSpPr>
          <p:nvPr/>
        </p:nvCxnSpPr>
        <p:spPr>
          <a:xfrm>
            <a:off x="9145345" y="3284191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F68E9BB-91DC-4905-8EB9-22314E6D5106}"/>
              </a:ext>
            </a:extLst>
          </p:cNvPr>
          <p:cNvSpPr/>
          <p:nvPr/>
        </p:nvSpPr>
        <p:spPr>
          <a:xfrm>
            <a:off x="1820694" y="2192003"/>
            <a:ext cx="508578" cy="5236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8" tIns="45424" rIns="90858" bIns="45424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52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C9A7C91-CE6B-4793-9EDF-82E87103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10249979" y="4220528"/>
            <a:ext cx="3355804" cy="35664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5B8642-BA10-4AE5-B117-7E42B2BD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-1980121" y="-1414538"/>
            <a:ext cx="3355804" cy="3566495"/>
          </a:xfrm>
          <a:prstGeom prst="rect">
            <a:avLst/>
          </a:prstGeom>
        </p:spPr>
      </p:pic>
      <p:sp>
        <p:nvSpPr>
          <p:cNvPr id="20" name="圆角矩形 3">
            <a:extLst>
              <a:ext uri="{FF2B5EF4-FFF2-40B4-BE49-F238E27FC236}">
                <a16:creationId xmlns:a16="http://schemas.microsoft.com/office/drawing/2014/main" id="{2DEDC0A2-B4FD-40E7-AC03-97A1411A86B1}"/>
              </a:ext>
            </a:extLst>
          </p:cNvPr>
          <p:cNvSpPr/>
          <p:nvPr/>
        </p:nvSpPr>
        <p:spPr>
          <a:xfrm>
            <a:off x="375120" y="45691"/>
            <a:ext cx="11762105" cy="6477000"/>
          </a:xfrm>
          <a:prstGeom prst="roundRect">
            <a:avLst>
              <a:gd name="adj" fmla="val 9822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/>
              <a:t>1. Kể hoặc đọc lại một câu chuyện (bài thơ, bài văn) em đọc ở nhà về tính cảm gia đình.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62B927-700B-491B-B0D2-8CD3017E776A}"/>
              </a:ext>
            </a:extLst>
          </p:cNvPr>
          <p:cNvCxnSpPr/>
          <p:nvPr/>
        </p:nvCxnSpPr>
        <p:spPr>
          <a:xfrm>
            <a:off x="1028217" y="407893"/>
            <a:ext cx="0" cy="6180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100DA5-3ADB-41CA-8944-89FEC2B00C75}"/>
              </a:ext>
            </a:extLst>
          </p:cNvPr>
          <p:cNvCxnSpPr/>
          <p:nvPr/>
        </p:nvCxnSpPr>
        <p:spPr>
          <a:xfrm>
            <a:off x="3699444" y="2529773"/>
            <a:ext cx="21228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50" y="407893"/>
            <a:ext cx="10899742" cy="668511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64AB8E9-C82A-4714-B5F4-01B1EE1BE47F}"/>
              </a:ext>
            </a:extLst>
          </p:cNvPr>
          <p:cNvSpPr txBox="1"/>
          <p:nvPr/>
        </p:nvSpPr>
        <p:spPr>
          <a:xfrm>
            <a:off x="2539763" y="1478777"/>
            <a:ext cx="7130591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Thuyền ta lướt nhẹ trên Ba Bể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55A736-377C-4864-9C2F-66E861DC19D2}"/>
              </a:ext>
            </a:extLst>
          </p:cNvPr>
          <p:cNvSpPr txBox="1"/>
          <p:nvPr/>
        </p:nvSpPr>
        <p:spPr>
          <a:xfrm>
            <a:off x="2539763" y="2230960"/>
            <a:ext cx="6989248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Trên cả mây trời, trên núi xanh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D18958-574C-4478-A2FD-A5787FE8430D}"/>
              </a:ext>
            </a:extLst>
          </p:cNvPr>
          <p:cNvSpPr txBox="1"/>
          <p:nvPr/>
        </p:nvSpPr>
        <p:spPr>
          <a:xfrm>
            <a:off x="2468701" y="3026077"/>
            <a:ext cx="7150211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Mây trắng bồng bềnh trôi lặng lẽ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5491" y="3750451"/>
            <a:ext cx="7521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Mái chèo khua bóng núi rung rinh.</a:t>
            </a:r>
            <a:endParaRPr lang="vi-VN" sz="3600" b="1" i="0" dirty="0">
              <a:solidFill>
                <a:srgbClr val="002060"/>
              </a:solidFill>
              <a:effectLst/>
              <a:latin typeface="HP001 4 hàng" panose="020B06030503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68E9BB-91DC-4905-8EB9-22314E6D5106}"/>
              </a:ext>
            </a:extLst>
          </p:cNvPr>
          <p:cNvSpPr/>
          <p:nvPr/>
        </p:nvSpPr>
        <p:spPr>
          <a:xfrm>
            <a:off x="1592179" y="1393485"/>
            <a:ext cx="508578" cy="5236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8" tIns="45424" rIns="90858" bIns="45424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pic>
        <p:nvPicPr>
          <p:cNvPr id="22" name="Picture 2" descr="Premium Vector | Cute boy show confused expression with question mark">
            <a:extLst>
              <a:ext uri="{FF2B5EF4-FFF2-40B4-BE49-F238E27FC236}">
                <a16:creationId xmlns:a16="http://schemas.microsoft.com/office/drawing/2014/main" id="{34C7DCF1-C3F7-4354-BECA-302F9ED6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9" b="99521" l="9672" r="91241">
                        <a14:foregroundMark x1="47080" y1="20607" x2="41971" y2="32428"/>
                        <a14:foregroundMark x1="58212" y1="21565" x2="53467" y2="32268"/>
                        <a14:foregroundMark x1="16423" y1="64537" x2="23175" y2="75399"/>
                        <a14:foregroundMark x1="82117" y1="13738" x2="79562" y2="31789"/>
                        <a14:foregroundMark x1="18066" y1="93131" x2="81204" y2="93610"/>
                        <a14:foregroundMark x1="39416" y1="95687" x2="35401" y2="95687"/>
                        <a14:foregroundMark x1="63504" y1="94569" x2="58942" y2="95687"/>
                        <a14:foregroundMark x1="69343" y1="93610" x2="64051" y2="95527"/>
                        <a14:foregroundMark x1="39234" y1="26677" x2="41423" y2="3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924" y="3969041"/>
            <a:ext cx="2524308" cy="28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94635" y="5305467"/>
            <a:ext cx="5087754" cy="1069961"/>
          </a:xfrm>
          <a:prstGeom prst="wedgeRoundRectCallout">
            <a:avLst>
              <a:gd name="adj1" fmla="val 60138"/>
              <a:gd name="adj2" fmla="val -30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Nêu</a:t>
            </a:r>
            <a:r>
              <a:rPr lang="en-GB" sz="3200" dirty="0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 </a:t>
            </a:r>
            <a:r>
              <a:rPr lang="en-GB" sz="3200" dirty="0" err="1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nội</a:t>
            </a:r>
            <a:r>
              <a:rPr lang="en-GB" sz="3200" dirty="0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 dung </a:t>
            </a:r>
            <a:r>
              <a:rPr lang="en-GB" sz="3200" dirty="0" err="1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bài</a:t>
            </a:r>
            <a:r>
              <a:rPr lang="en-GB" sz="3200" dirty="0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 </a:t>
            </a:r>
            <a:r>
              <a:rPr lang="en-GB" sz="3200" dirty="0" err="1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viết</a:t>
            </a:r>
            <a:r>
              <a:rPr lang="en-GB" sz="3200" dirty="0">
                <a:ln>
                  <a:solidFill>
                    <a:srgbClr val="FF0000"/>
                  </a:solidFill>
                </a:ln>
                <a:latin typeface="iCiel Cadena" panose="02000503000000020004" pitchFamily="2" charset="0"/>
              </a:rPr>
              <a:t>?</a:t>
            </a:r>
            <a:endParaRPr lang="en-US" sz="3200" dirty="0">
              <a:ln>
                <a:solidFill>
                  <a:srgbClr val="FF0000"/>
                </a:solidFill>
              </a:ln>
              <a:latin typeface="iCiel Cadena" panose="02000503000000020004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54CD54-9606-433B-973E-3C326BE67CE2}"/>
              </a:ext>
            </a:extLst>
          </p:cNvPr>
          <p:cNvCxnSpPr>
            <a:cxnSpLocks/>
          </p:cNvCxnSpPr>
          <p:nvPr/>
        </p:nvCxnSpPr>
        <p:spPr>
          <a:xfrm>
            <a:off x="2738128" y="1917097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6E4453-ABCF-4E4A-803C-F00B024A4839}"/>
              </a:ext>
            </a:extLst>
          </p:cNvPr>
          <p:cNvCxnSpPr>
            <a:cxnSpLocks/>
          </p:cNvCxnSpPr>
          <p:nvPr/>
        </p:nvCxnSpPr>
        <p:spPr>
          <a:xfrm>
            <a:off x="2723033" y="2658473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B5DD23-39B7-4745-AA31-32DB15113073}"/>
              </a:ext>
            </a:extLst>
          </p:cNvPr>
          <p:cNvCxnSpPr>
            <a:cxnSpLocks/>
          </p:cNvCxnSpPr>
          <p:nvPr/>
        </p:nvCxnSpPr>
        <p:spPr>
          <a:xfrm>
            <a:off x="2719679" y="3402548"/>
            <a:ext cx="1782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CCAC5A-3030-4541-A909-1344167712BD}"/>
              </a:ext>
            </a:extLst>
          </p:cNvPr>
          <p:cNvCxnSpPr>
            <a:cxnSpLocks/>
          </p:cNvCxnSpPr>
          <p:nvPr/>
        </p:nvCxnSpPr>
        <p:spPr>
          <a:xfrm>
            <a:off x="2688992" y="4310880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54CD54-9606-433B-973E-3C326BE67CE2}"/>
              </a:ext>
            </a:extLst>
          </p:cNvPr>
          <p:cNvCxnSpPr>
            <a:cxnSpLocks/>
          </p:cNvCxnSpPr>
          <p:nvPr/>
        </p:nvCxnSpPr>
        <p:spPr>
          <a:xfrm>
            <a:off x="7718150" y="1917097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6E4453-ABCF-4E4A-803C-F00B024A4839}"/>
              </a:ext>
            </a:extLst>
          </p:cNvPr>
          <p:cNvCxnSpPr>
            <a:cxnSpLocks/>
          </p:cNvCxnSpPr>
          <p:nvPr/>
        </p:nvCxnSpPr>
        <p:spPr>
          <a:xfrm>
            <a:off x="8510078" y="1948981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Premium Vector | Cute boy show confused expression with question mark">
            <a:extLst>
              <a:ext uri="{FF2B5EF4-FFF2-40B4-BE49-F238E27FC236}">
                <a16:creationId xmlns:a16="http://schemas.microsoft.com/office/drawing/2014/main" id="{34C7DCF1-C3F7-4354-BECA-302F9ED6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9" b="99521" l="9672" r="91241">
                        <a14:foregroundMark x1="47080" y1="20607" x2="41971" y2="32428"/>
                        <a14:foregroundMark x1="58212" y1="21565" x2="53467" y2="32268"/>
                        <a14:foregroundMark x1="16423" y1="64537" x2="23175" y2="75399"/>
                        <a14:foregroundMark x1="82117" y1="13738" x2="79562" y2="31789"/>
                        <a14:foregroundMark x1="18066" y1="93131" x2="81204" y2="93610"/>
                        <a14:foregroundMark x1="39416" y1="95687" x2="35401" y2="95687"/>
                        <a14:foregroundMark x1="63504" y1="94569" x2="58942" y2="95687"/>
                        <a14:foregroundMark x1="69343" y1="93610" x2="64051" y2="95527"/>
                        <a14:foregroundMark x1="39234" y1="26677" x2="41423" y2="3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17" y="3969041"/>
            <a:ext cx="2524308" cy="28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ular Callout 12">
            <a:extLst>
              <a:ext uri="{FF2B5EF4-FFF2-40B4-BE49-F238E27FC236}">
                <a16:creationId xmlns:a16="http://schemas.microsoft.com/office/drawing/2014/main" id="{6B3A1749-C3C7-4663-9AF5-31CD27487E15}"/>
              </a:ext>
            </a:extLst>
          </p:cNvPr>
          <p:cNvSpPr/>
          <p:nvPr/>
        </p:nvSpPr>
        <p:spPr>
          <a:xfrm>
            <a:off x="2485729" y="5289930"/>
            <a:ext cx="4154557" cy="1048423"/>
          </a:xfrm>
          <a:prstGeom prst="wedgeRoundRectCallout">
            <a:avLst>
              <a:gd name="adj1" fmla="val -66953"/>
              <a:gd name="adj2" fmla="val 51832"/>
              <a:gd name="adj3" fmla="val 16667"/>
            </a:avLst>
          </a:prstGeom>
          <a:solidFill>
            <a:srgbClr val="FFF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50" rIns="91261" bIns="45650"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GB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ounded Rectangular Callout 25">
            <a:extLst>
              <a:ext uri="{FF2B5EF4-FFF2-40B4-BE49-F238E27FC236}">
                <a16:creationId xmlns:a16="http://schemas.microsoft.com/office/drawing/2014/main" id="{7AEB4768-8D7F-4156-862F-E2886724EF95}"/>
              </a:ext>
            </a:extLst>
          </p:cNvPr>
          <p:cNvSpPr/>
          <p:nvPr/>
        </p:nvSpPr>
        <p:spPr>
          <a:xfrm>
            <a:off x="2497859" y="5320027"/>
            <a:ext cx="3992329" cy="1003361"/>
          </a:xfrm>
          <a:prstGeom prst="wedgeRoundRectCallout">
            <a:avLst>
              <a:gd name="adj1" fmla="val -75609"/>
              <a:gd name="adj2" fmla="val 273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1" tIns="45650" rIns="91261" bIns="45650"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GB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622577D-BFB4-4ACB-A18F-987721E245EB}"/>
              </a:ext>
            </a:extLst>
          </p:cNvPr>
          <p:cNvSpPr txBox="1"/>
          <p:nvPr/>
        </p:nvSpPr>
        <p:spPr>
          <a:xfrm>
            <a:off x="3152260" y="2456217"/>
            <a:ext cx="1927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Thuyền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HP001 4 hang 1 ô ly" panose="020B06030503020202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8BFCA5-EE02-419E-B02A-DB81466FB2AE}"/>
              </a:ext>
            </a:extLst>
          </p:cNvPr>
          <p:cNvSpPr txBox="1"/>
          <p:nvPr/>
        </p:nvSpPr>
        <p:spPr>
          <a:xfrm>
            <a:off x="7810979" y="2432656"/>
            <a:ext cx="1831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Ba </a:t>
            </a:r>
            <a:r>
              <a:rPr lang="en-GB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Bể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HP001 4 hang 1 ô ly" panose="020B06030503020202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DA2F58-5A92-4F21-BBC9-36197A1C859E}"/>
              </a:ext>
            </a:extLst>
          </p:cNvPr>
          <p:cNvGrpSpPr/>
          <p:nvPr/>
        </p:nvGrpSpPr>
        <p:grpSpPr>
          <a:xfrm>
            <a:off x="1771585" y="2264220"/>
            <a:ext cx="1054100" cy="1054100"/>
            <a:chOff x="1771585" y="2264220"/>
            <a:chExt cx="1054100" cy="105410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09023B3A-6439-4CFC-A7EB-5AF484386B4C}"/>
                </a:ext>
              </a:extLst>
            </p:cNvPr>
            <p:cNvSpPr/>
            <p:nvPr/>
          </p:nvSpPr>
          <p:spPr>
            <a:xfrm>
              <a:off x="1771585" y="2264220"/>
              <a:ext cx="1054100" cy="1054100"/>
            </a:xfrm>
            <a:prstGeom prst="ellipse">
              <a:avLst/>
            </a:prstGeom>
            <a:solidFill>
              <a:srgbClr val="FCC260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EB2C067-0F42-4D8D-B82F-FF0CE442854F}"/>
                </a:ext>
              </a:extLst>
            </p:cNvPr>
            <p:cNvSpPr txBox="1"/>
            <p:nvPr/>
          </p:nvSpPr>
          <p:spPr>
            <a:xfrm>
              <a:off x="2098160" y="2437327"/>
              <a:ext cx="4122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249F9-FAF4-4E36-A38B-E9A6EA795D1C}"/>
              </a:ext>
            </a:extLst>
          </p:cNvPr>
          <p:cNvGrpSpPr/>
          <p:nvPr/>
        </p:nvGrpSpPr>
        <p:grpSpPr>
          <a:xfrm>
            <a:off x="6558506" y="2264220"/>
            <a:ext cx="1054100" cy="1054100"/>
            <a:chOff x="6558506" y="2264220"/>
            <a:chExt cx="1054100" cy="10541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8D98DF6-47B9-43B7-ADC2-5C3ABC71DED1}"/>
                </a:ext>
              </a:extLst>
            </p:cNvPr>
            <p:cNvSpPr/>
            <p:nvPr/>
          </p:nvSpPr>
          <p:spPr>
            <a:xfrm>
              <a:off x="6558506" y="2264220"/>
              <a:ext cx="1054100" cy="1054100"/>
            </a:xfrm>
            <a:prstGeom prst="ellipse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5548FD-D28D-400A-B948-2F167C5B8A21}"/>
                </a:ext>
              </a:extLst>
            </p:cNvPr>
            <p:cNvSpPr txBox="1"/>
            <p:nvPr/>
          </p:nvSpPr>
          <p:spPr>
            <a:xfrm>
              <a:off x="6876073" y="2468104"/>
              <a:ext cx="421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2" charset="0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2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EAF057D-53CD-472B-BDCE-47048033F059}"/>
              </a:ext>
            </a:extLst>
          </p:cNvPr>
          <p:cNvSpPr txBox="1"/>
          <p:nvPr/>
        </p:nvSpPr>
        <p:spPr>
          <a:xfrm>
            <a:off x="3139167" y="4292852"/>
            <a:ext cx="1518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Khua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HP001 4 hang 1 ô ly" panose="020B06030503020202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208611-F0A1-4F4D-BC3B-BC9B6876F683}"/>
              </a:ext>
            </a:extLst>
          </p:cNvPr>
          <p:cNvSpPr txBox="1"/>
          <p:nvPr/>
        </p:nvSpPr>
        <p:spPr>
          <a:xfrm>
            <a:off x="7810979" y="4320041"/>
            <a:ext cx="282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Rung </a:t>
            </a:r>
            <a:r>
              <a:rPr lang="en-US" altLang="zh-CN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001 4 hang 1 ô ly" panose="020B0603050302020204" pitchFamily="34" charset="0"/>
                <a:ea typeface="字魂27号-布丁体" panose="00000500000000000000" pitchFamily="2" charset="-122"/>
              </a:rPr>
              <a:t>rinh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HP001 4 hang 1 ô ly" panose="020B06030503020202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E11E29-A9CD-4441-B3E4-C3A5240D5F28}"/>
              </a:ext>
            </a:extLst>
          </p:cNvPr>
          <p:cNvGrpSpPr/>
          <p:nvPr/>
        </p:nvGrpSpPr>
        <p:grpSpPr>
          <a:xfrm>
            <a:off x="1781835" y="4119746"/>
            <a:ext cx="1054100" cy="1054100"/>
            <a:chOff x="1781835" y="4119746"/>
            <a:chExt cx="1054100" cy="105410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E32FBF4-62DB-45FC-A2F4-7446ED4DEA80}"/>
                </a:ext>
              </a:extLst>
            </p:cNvPr>
            <p:cNvSpPr/>
            <p:nvPr/>
          </p:nvSpPr>
          <p:spPr>
            <a:xfrm>
              <a:off x="1781835" y="4119746"/>
              <a:ext cx="1054100" cy="1054100"/>
            </a:xfrm>
            <a:prstGeom prst="ellipse">
              <a:avLst/>
            </a:prstGeom>
            <a:solidFill>
              <a:srgbClr val="FCC260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448DDDB-ACB0-48F3-8CF8-AF971467ECBF}"/>
                </a:ext>
              </a:extLst>
            </p:cNvPr>
            <p:cNvSpPr txBox="1"/>
            <p:nvPr/>
          </p:nvSpPr>
          <p:spPr>
            <a:xfrm>
              <a:off x="2097930" y="4323630"/>
              <a:ext cx="421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2" charset="0"/>
                  <a:ea typeface="字魂27号-布丁体" panose="00000500000000000000" pitchFamily="2" charset="-122"/>
                </a:rPr>
                <a:t>3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2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C74013-0A7F-42AC-A5FA-7AEC94905DAD}"/>
              </a:ext>
            </a:extLst>
          </p:cNvPr>
          <p:cNvGrpSpPr/>
          <p:nvPr/>
        </p:nvGrpSpPr>
        <p:grpSpPr>
          <a:xfrm>
            <a:off x="6561248" y="4116157"/>
            <a:ext cx="1054100" cy="1054100"/>
            <a:chOff x="6561248" y="4116157"/>
            <a:chExt cx="1054100" cy="10541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A27FFCE-83F2-4536-8B33-8106D76288CD}"/>
                </a:ext>
              </a:extLst>
            </p:cNvPr>
            <p:cNvSpPr/>
            <p:nvPr/>
          </p:nvSpPr>
          <p:spPr>
            <a:xfrm>
              <a:off x="6561248" y="4116157"/>
              <a:ext cx="1054100" cy="1054100"/>
            </a:xfrm>
            <a:prstGeom prst="ellipse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4B2AA23-58FF-463F-9D6A-503D0A26C5D0}"/>
                </a:ext>
              </a:extLst>
            </p:cNvPr>
            <p:cNvSpPr txBox="1"/>
            <p:nvPr/>
          </p:nvSpPr>
          <p:spPr>
            <a:xfrm>
              <a:off x="6857174" y="4320041"/>
              <a:ext cx="465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2" charset="0"/>
                  <a:ea typeface="字魂27号-布丁体" panose="00000500000000000000" pitchFamily="2" charset="-122"/>
                </a:rPr>
                <a:t>4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2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2" name="文本框 24">
            <a:extLst>
              <a:ext uri="{FF2B5EF4-FFF2-40B4-BE49-F238E27FC236}">
                <a16:creationId xmlns:a16="http://schemas.microsoft.com/office/drawing/2014/main" id="{3FB52448-5EE3-4620-B767-E5491796D432}"/>
              </a:ext>
            </a:extLst>
          </p:cNvPr>
          <p:cNvSpPr txBox="1"/>
          <p:nvPr/>
        </p:nvSpPr>
        <p:spPr>
          <a:xfrm>
            <a:off x="3482951" y="840027"/>
            <a:ext cx="6334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FACF47"/>
                </a:solidFill>
                <a:effectLst>
                  <a:outerShdw blurRad="50800" dist="38100" dir="8100000" algn="tr" rotWithShape="0">
                    <a:srgbClr val="00458D"/>
                  </a:outerShdw>
                </a:effectLst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LUYỆN VIẾT TỪ KHÓ</a:t>
            </a:r>
            <a:endParaRPr lang="zh-CN" altLang="en-US" sz="4800" dirty="0">
              <a:solidFill>
                <a:srgbClr val="FACF47"/>
              </a:solidFill>
              <a:effectLst>
                <a:outerShdw blurRad="50800" dist="38100" dir="8100000" algn="tr" rotWithShape="0">
                  <a:srgbClr val="00458D"/>
                </a:outerShdw>
              </a:effectLst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87FF834-6E5B-4AEB-B932-876E327C9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7" y="198782"/>
            <a:ext cx="6559826" cy="7078053"/>
          </a:xfrm>
          <a:prstGeom prst="rect">
            <a:avLst/>
          </a:prstGeom>
        </p:spPr>
      </p:pic>
      <p:sp>
        <p:nvSpPr>
          <p:cNvPr id="9" name="云形 1">
            <a:extLst>
              <a:ext uri="{FF2B5EF4-FFF2-40B4-BE49-F238E27FC236}">
                <a16:creationId xmlns:a16="http://schemas.microsoft.com/office/drawing/2014/main" id="{CED089DD-FF01-481A-A033-534D97E98C12}"/>
              </a:ext>
            </a:extLst>
          </p:cNvPr>
          <p:cNvSpPr/>
          <p:nvPr/>
        </p:nvSpPr>
        <p:spPr>
          <a:xfrm>
            <a:off x="5622324" y="1208545"/>
            <a:ext cx="6154201" cy="3408047"/>
          </a:xfrm>
          <a:prstGeom prst="cloud">
            <a:avLst/>
          </a:prstGeom>
          <a:solidFill>
            <a:srgbClr val="FCC260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CHÉP BÀI VÀO VỞ LUYỆN VIẾT 3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3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C9A7C91-CE6B-4793-9EDF-82E87103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10249979" y="4220528"/>
            <a:ext cx="3355804" cy="35664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5B8642-BA10-4AE5-B117-7E42B2BD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-1980121" y="-1414538"/>
            <a:ext cx="3355804" cy="3566495"/>
          </a:xfrm>
          <a:prstGeom prst="rect">
            <a:avLst/>
          </a:prstGeom>
        </p:spPr>
      </p:pic>
      <p:sp>
        <p:nvSpPr>
          <p:cNvPr id="20" name="圆角矩形 3">
            <a:extLst>
              <a:ext uri="{FF2B5EF4-FFF2-40B4-BE49-F238E27FC236}">
                <a16:creationId xmlns:a16="http://schemas.microsoft.com/office/drawing/2014/main" id="{2DEDC0A2-B4FD-40E7-AC03-97A1411A86B1}"/>
              </a:ext>
            </a:extLst>
          </p:cNvPr>
          <p:cNvSpPr/>
          <p:nvPr/>
        </p:nvSpPr>
        <p:spPr>
          <a:xfrm>
            <a:off x="375120" y="45691"/>
            <a:ext cx="11762105" cy="6477000"/>
          </a:xfrm>
          <a:prstGeom prst="roundRect">
            <a:avLst>
              <a:gd name="adj" fmla="val 9822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/>
              <a:t>1. Kể hoặc đọc lại một câu chuyện (bài thơ, bài văn) em đọc ở nhà về tính cảm gia đình.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62B927-700B-491B-B0D2-8CD3017E776A}"/>
              </a:ext>
            </a:extLst>
          </p:cNvPr>
          <p:cNvCxnSpPr/>
          <p:nvPr/>
        </p:nvCxnSpPr>
        <p:spPr>
          <a:xfrm>
            <a:off x="1028217" y="407893"/>
            <a:ext cx="0" cy="6180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100DA5-3ADB-41CA-8944-89FEC2B00C75}"/>
              </a:ext>
            </a:extLst>
          </p:cNvPr>
          <p:cNvCxnSpPr/>
          <p:nvPr/>
        </p:nvCxnSpPr>
        <p:spPr>
          <a:xfrm>
            <a:off x="3699444" y="2529773"/>
            <a:ext cx="21228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5" y="172884"/>
            <a:ext cx="10899742" cy="66851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855A736-377C-4864-9C2F-66E861DC19D2}"/>
              </a:ext>
            </a:extLst>
          </p:cNvPr>
          <p:cNvSpPr txBox="1"/>
          <p:nvPr/>
        </p:nvSpPr>
        <p:spPr>
          <a:xfrm>
            <a:off x="2619164" y="2231985"/>
            <a:ext cx="7630815" cy="1195760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b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chầm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Bể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D18958-574C-4478-A2FD-A5787FE8430D}"/>
              </a:ext>
            </a:extLst>
          </p:cNvPr>
          <p:cNvSpPr txBox="1"/>
          <p:nvPr/>
        </p:nvSpPr>
        <p:spPr>
          <a:xfrm>
            <a:off x="2719034" y="3526535"/>
            <a:ext cx="7431073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dựng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cheo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leo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lặng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im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6D0AD6-4734-40F9-BB6E-1F5431EFF9B0}"/>
              </a:ext>
            </a:extLst>
          </p:cNvPr>
          <p:cNvSpPr txBox="1"/>
          <p:nvPr/>
        </p:nvSpPr>
        <p:spPr>
          <a:xfrm>
            <a:off x="2693501" y="4284060"/>
            <a:ext cx="6566007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gió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ngâm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se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sẽ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0FB9DB-66B8-4432-96EC-19E53BFFD22B}"/>
              </a:ext>
            </a:extLst>
          </p:cNvPr>
          <p:cNvSpPr txBox="1"/>
          <p:nvPr/>
        </p:nvSpPr>
        <p:spPr>
          <a:xfrm>
            <a:off x="2619164" y="5179945"/>
            <a:ext cx="6977223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Họa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54CD54-9606-433B-973E-3C326BE67CE2}"/>
              </a:ext>
            </a:extLst>
          </p:cNvPr>
          <p:cNvCxnSpPr>
            <a:cxnSpLocks/>
          </p:cNvCxnSpPr>
          <p:nvPr/>
        </p:nvCxnSpPr>
        <p:spPr>
          <a:xfrm>
            <a:off x="8353417" y="3252307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6E4453-ABCF-4E4A-803C-F00B024A4839}"/>
              </a:ext>
            </a:extLst>
          </p:cNvPr>
          <p:cNvCxnSpPr>
            <a:cxnSpLocks/>
          </p:cNvCxnSpPr>
          <p:nvPr/>
        </p:nvCxnSpPr>
        <p:spPr>
          <a:xfrm>
            <a:off x="9145345" y="3284191"/>
            <a:ext cx="2315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F68E9BB-91DC-4905-8EB9-22314E6D5106}"/>
              </a:ext>
            </a:extLst>
          </p:cNvPr>
          <p:cNvSpPr/>
          <p:nvPr/>
        </p:nvSpPr>
        <p:spPr>
          <a:xfrm>
            <a:off x="2002723" y="2636516"/>
            <a:ext cx="508578" cy="5236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8" tIns="45424" rIns="90858" bIns="45424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4330" y="5736649"/>
            <a:ext cx="384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</a:rPr>
              <a:t>Soát</a:t>
            </a:r>
            <a:r>
              <a:rPr lang="en-GB" sz="44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</a:rPr>
              <a:t> bài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18B7B-200F-F26C-0094-F9EAA877C86C}"/>
              </a:ext>
            </a:extLst>
          </p:cNvPr>
          <p:cNvSpPr txBox="1"/>
          <p:nvPr/>
        </p:nvSpPr>
        <p:spPr>
          <a:xfrm>
            <a:off x="1392273" y="511308"/>
            <a:ext cx="8348217" cy="62827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ǡhứ Ba ngày 31 </a:t>
            </a:r>
            <a:r>
              <a:rPr kumimoji="0" lang="el-GR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κ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áng 1 năm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44B7B-7191-C879-0818-0B6CFEEDDC1A}"/>
              </a:ext>
            </a:extLst>
          </p:cNvPr>
          <p:cNvSpPr txBox="1"/>
          <p:nvPr/>
        </p:nvSpPr>
        <p:spPr>
          <a:xfrm>
            <a:off x="3201010" y="1245076"/>
            <a:ext cx="4859787" cy="62827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 viết 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99C03-9054-03CE-32B4-998711FE96A3}"/>
              </a:ext>
            </a:extLst>
          </p:cNvPr>
          <p:cNvSpPr txBox="1"/>
          <p:nvPr/>
        </p:nvSpPr>
        <p:spPr>
          <a:xfrm>
            <a:off x="2296013" y="2014062"/>
            <a:ext cx="6288906" cy="626261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marL="0" marR="0" lvl="0" indent="0" algn="ctr" defTabSz="911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ớ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–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hồ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Ba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Bể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49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C9A7C91-CE6B-4793-9EDF-82E87103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10249979" y="4220528"/>
            <a:ext cx="3355804" cy="35664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45B8642-BA10-4AE5-B117-7E42B2BDC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/>
        </p:blipFill>
        <p:spPr>
          <a:xfrm>
            <a:off x="-1980121" y="-1414538"/>
            <a:ext cx="3355804" cy="3566495"/>
          </a:xfrm>
          <a:prstGeom prst="rect">
            <a:avLst/>
          </a:prstGeom>
        </p:spPr>
      </p:pic>
      <p:sp>
        <p:nvSpPr>
          <p:cNvPr id="20" name="圆角矩形 3">
            <a:extLst>
              <a:ext uri="{FF2B5EF4-FFF2-40B4-BE49-F238E27FC236}">
                <a16:creationId xmlns:a16="http://schemas.microsoft.com/office/drawing/2014/main" id="{2DEDC0A2-B4FD-40E7-AC03-97A1411A86B1}"/>
              </a:ext>
            </a:extLst>
          </p:cNvPr>
          <p:cNvSpPr/>
          <p:nvPr/>
        </p:nvSpPr>
        <p:spPr>
          <a:xfrm>
            <a:off x="375120" y="45691"/>
            <a:ext cx="11762105" cy="6477000"/>
          </a:xfrm>
          <a:prstGeom prst="roundRect">
            <a:avLst>
              <a:gd name="adj" fmla="val 9822"/>
            </a:avLst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/>
              <a:t>1. Kể hoặc đọc lại một câu chuyện (bài thơ, bài văn) em đọc ở nhà về tính cảm gia đình.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62B927-700B-491B-B0D2-8CD3017E776A}"/>
              </a:ext>
            </a:extLst>
          </p:cNvPr>
          <p:cNvCxnSpPr/>
          <p:nvPr/>
        </p:nvCxnSpPr>
        <p:spPr>
          <a:xfrm>
            <a:off x="1028217" y="407893"/>
            <a:ext cx="0" cy="6180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100DA5-3ADB-41CA-8944-89FEC2B00C75}"/>
              </a:ext>
            </a:extLst>
          </p:cNvPr>
          <p:cNvCxnSpPr/>
          <p:nvPr/>
        </p:nvCxnSpPr>
        <p:spPr>
          <a:xfrm>
            <a:off x="3699444" y="2529773"/>
            <a:ext cx="21228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50" y="407893"/>
            <a:ext cx="10899742" cy="668511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64AB8E9-C82A-4714-B5F4-01B1EE1BE47F}"/>
              </a:ext>
            </a:extLst>
          </p:cNvPr>
          <p:cNvSpPr txBox="1"/>
          <p:nvPr/>
        </p:nvSpPr>
        <p:spPr>
          <a:xfrm>
            <a:off x="2690876" y="1478777"/>
            <a:ext cx="7130591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Thuyền ta lướt nhẹ trên Ba Bể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55A736-377C-4864-9C2F-66E861DC19D2}"/>
              </a:ext>
            </a:extLst>
          </p:cNvPr>
          <p:cNvSpPr txBox="1"/>
          <p:nvPr/>
        </p:nvSpPr>
        <p:spPr>
          <a:xfrm>
            <a:off x="2690876" y="2229052"/>
            <a:ext cx="6989248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Trên cả mây trời, trên núi xanh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D18958-574C-4478-A2FD-A5787FE8430D}"/>
              </a:ext>
            </a:extLst>
          </p:cNvPr>
          <p:cNvSpPr txBox="1"/>
          <p:nvPr/>
        </p:nvSpPr>
        <p:spPr>
          <a:xfrm>
            <a:off x="2821402" y="3024082"/>
            <a:ext cx="7150211" cy="641763"/>
          </a:xfrm>
          <a:prstGeom prst="rect">
            <a:avLst/>
          </a:prstGeom>
          <a:noFill/>
        </p:spPr>
        <p:txBody>
          <a:bodyPr wrap="square" lIns="86860" tIns="43458" rIns="86860" bIns="43458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Mây trắng bồng bềnh trôi lặng lẽ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68E9BB-91DC-4905-8EB9-22314E6D5106}"/>
              </a:ext>
            </a:extLst>
          </p:cNvPr>
          <p:cNvSpPr/>
          <p:nvPr/>
        </p:nvSpPr>
        <p:spPr>
          <a:xfrm>
            <a:off x="1592179" y="1393485"/>
            <a:ext cx="508578" cy="52361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58" tIns="45424" rIns="90858" bIns="45424"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6268" y="5970888"/>
            <a:ext cx="384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</a:rPr>
              <a:t>Soát</a:t>
            </a:r>
            <a:r>
              <a:rPr lang="en-GB" sz="44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</a:rPr>
              <a:t> bài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3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 7">
            <a:extLst>
              <a:ext uri="{FF2B5EF4-FFF2-40B4-BE49-F238E27FC236}">
                <a16:creationId xmlns:a16="http://schemas.microsoft.com/office/drawing/2014/main" id="{EB9CF742-AB4D-4791-8C10-C4F6F6EE6EE4}"/>
              </a:ext>
            </a:extLst>
          </p:cNvPr>
          <p:cNvSpPr/>
          <p:nvPr/>
        </p:nvSpPr>
        <p:spPr>
          <a:xfrm>
            <a:off x="443922" y="816362"/>
            <a:ext cx="7682221" cy="4809738"/>
          </a:xfrm>
          <a:prstGeom prst="cloud">
            <a:avLst/>
          </a:prstGeom>
          <a:solidFill>
            <a:srgbClr val="FACF47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E8E274-6DB1-46D8-BE66-B9BE832859FA}"/>
              </a:ext>
            </a:extLst>
          </p:cNvPr>
          <p:cNvSpPr txBox="1"/>
          <p:nvPr/>
        </p:nvSpPr>
        <p:spPr>
          <a:xfrm>
            <a:off x="1370717" y="2713399"/>
            <a:ext cx="4445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458D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LUYỆN TẬP</a:t>
            </a:r>
            <a:endParaRPr lang="zh-CN" altLang="en-US" sz="6000" dirty="0">
              <a:solidFill>
                <a:srgbClr val="00458D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D55CAD-8A41-4B67-ADA3-86F5A5AB5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62" y="19608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04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18"/>
          <a:stretch/>
        </p:blipFill>
        <p:spPr>
          <a:xfrm>
            <a:off x="0" y="1140643"/>
            <a:ext cx="12192000" cy="5542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654" y="-122907"/>
            <a:ext cx="11934334" cy="138499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đường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Em chọn chữ (I hay n) phù hợp với ô trống. Giúp rùa con tìm đường về hang, biết rằng đường về hang được đánh dấu bằng các tiếng bắt đầu với chữ l.</a:t>
            </a:r>
          </a:p>
        </p:txBody>
      </p:sp>
      <p:sp>
        <p:nvSpPr>
          <p:cNvPr id="3" name="TextBox 2"/>
          <p:cNvSpPr txBox="1"/>
          <p:nvPr/>
        </p:nvSpPr>
        <p:spPr>
          <a:xfrm rot="19505525">
            <a:off x="2686636" y="2323084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3272" y="1759995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94537">
            <a:off x="8128220" y="2087509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7501" y="3629320"/>
            <a:ext cx="47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6676" y="5082090"/>
            <a:ext cx="41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748228">
            <a:off x="2712926" y="5056400"/>
            <a:ext cx="47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9440" y="4707545"/>
            <a:ext cx="41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426476">
            <a:off x="4159696" y="4445935"/>
            <a:ext cx="41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8822967">
            <a:off x="2060811" y="3598542"/>
            <a:ext cx="41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39885" y="3186260"/>
            <a:ext cx="796561" cy="1004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52101" y="3065006"/>
            <a:ext cx="697319" cy="929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3454" y="4941274"/>
            <a:ext cx="1000033" cy="198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13498" y="5131293"/>
            <a:ext cx="1995885" cy="4740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464511" y="4969155"/>
            <a:ext cx="716437" cy="374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2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132"/>
            <a:ext cx="12192000" cy="6037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948" y="0"/>
            <a:ext cx="11906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Em chọn chữ (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b="1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hay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</a:t>
            </a:r>
            <a:r>
              <a:rPr lang="vi-VN" sz="2800" b="1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phù hợp với ô trống. Giúp bạn Nam tìm đường về làng, biết rằng đường về làng được đánh dấu bằng các tiếng có chữ 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b="1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đứng cuối.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191663">
            <a:off x="1706250" y="2945255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05525">
            <a:off x="8550109" y="3010711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831283">
            <a:off x="1508287" y="4435149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065979">
            <a:off x="4066065" y="3967796"/>
            <a:ext cx="476844" cy="45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329969">
            <a:off x="8012782" y="2189867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329969">
            <a:off x="6890768" y="3965623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329969">
            <a:off x="5714038" y="5008752"/>
            <a:ext cx="4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0947" y="5813941"/>
            <a:ext cx="51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5318" y="3150156"/>
            <a:ext cx="865802" cy="893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7607" y="4026773"/>
            <a:ext cx="1250115" cy="169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95439" y="4262160"/>
            <a:ext cx="150678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691646" y="4262161"/>
            <a:ext cx="1036057" cy="243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836087" y="4669341"/>
            <a:ext cx="891616" cy="4494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490823" y="5224090"/>
            <a:ext cx="1613115" cy="154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083013" y="5316718"/>
            <a:ext cx="1102532" cy="294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706814" y="5346206"/>
            <a:ext cx="1840964" cy="291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67662" y="5813941"/>
            <a:ext cx="580870" cy="234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871943" y="6044773"/>
            <a:ext cx="141805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8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8FBEC1-28E4-4BC3-950A-1B06DC1E6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3119E704-7B6D-41A3-B72F-4D73A9A03C0D}"/>
              </a:ext>
            </a:extLst>
          </p:cNvPr>
          <p:cNvSpPr txBox="1"/>
          <p:nvPr/>
        </p:nvSpPr>
        <p:spPr>
          <a:xfrm>
            <a:off x="3433255" y="1813462"/>
            <a:ext cx="53254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ACF4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2" charset="0"/>
                <a:ea typeface="字魂27号-布丁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ACF4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771CE74-E84D-443E-AD73-3C4FB49B6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59570" r="71165" b="28969"/>
          <a:stretch/>
        </p:blipFill>
        <p:spPr>
          <a:xfrm rot="855887">
            <a:off x="302738" y="3928180"/>
            <a:ext cx="4416874" cy="29180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77F2A8-C6CE-4A85-AEA1-A9555C97A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10148" r="62473" b="77211"/>
          <a:stretch/>
        </p:blipFill>
        <p:spPr>
          <a:xfrm>
            <a:off x="9273964" y="3688335"/>
            <a:ext cx="2929361" cy="3169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C0D14A-833C-4ADC-8F26-9A114606C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6" t="10148" r="40661" b="77211"/>
          <a:stretch/>
        </p:blipFill>
        <p:spPr>
          <a:xfrm>
            <a:off x="5708884" y="5273167"/>
            <a:ext cx="1472092" cy="14291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F706AE-6948-4218-8D95-8BE1FC9513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>
            <a:off x="-710040" y="598148"/>
            <a:ext cx="2241658" cy="17788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E7D709-F3DF-4897-8994-AB082C1CB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>
            <a:off x="1834653" y="2275127"/>
            <a:ext cx="1353044" cy="14727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6106045-0A46-4CEE-9AC2-B0B14E92E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5" t="62069" r="51569" b="19298"/>
          <a:stretch/>
        </p:blipFill>
        <p:spPr>
          <a:xfrm rot="20023160">
            <a:off x="11489346" y="1193593"/>
            <a:ext cx="981002" cy="216306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8B3EAA-882F-4C6C-B6BF-E3A53D8D3C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23783" r="62949" b="6482"/>
          <a:stretch/>
        </p:blipFill>
        <p:spPr>
          <a:xfrm>
            <a:off x="8236294" y="3462049"/>
            <a:ext cx="1857805" cy="181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CA65F0F-DD1E-4822-9965-B6A3E4AE84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23036" r="26231" b="20023"/>
          <a:stretch/>
        </p:blipFill>
        <p:spPr>
          <a:xfrm>
            <a:off x="4747528" y="4555829"/>
            <a:ext cx="1857805" cy="20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88347F6-2DD5-48D0-B258-FFC94271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3" t="67971" r="629" b="1"/>
          <a:stretch/>
        </p:blipFill>
        <p:spPr>
          <a:xfrm>
            <a:off x="8916887" y="3443909"/>
            <a:ext cx="3275113" cy="34140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640FB5-96EA-478E-802B-199E46869E15}"/>
              </a:ext>
            </a:extLst>
          </p:cNvPr>
          <p:cNvSpPr/>
          <p:nvPr/>
        </p:nvSpPr>
        <p:spPr>
          <a:xfrm>
            <a:off x="489974" y="51106"/>
            <a:ext cx="98629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các tiếng:</a:t>
            </a:r>
          </a:p>
          <a:p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Bắt đầu bằng 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hoặc 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nghĩa như sau: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94" y="885733"/>
            <a:ext cx="98629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 ngược với chặt (chặt chẽ).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dùng, thường bằng lá, để gội đầu, che mưa nắng.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dùng bằng đất hoặc kim loại, có lòng sâu, để nấu cơm hoặc thức ăn.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047251" y="1245826"/>
            <a:ext cx="348792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6043" y="1036765"/>
            <a:ext cx="28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9721211" y="1906957"/>
            <a:ext cx="348792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40930" y="1695868"/>
            <a:ext cx="28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790592" y="3114922"/>
            <a:ext cx="348792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5566" y="2952940"/>
            <a:ext cx="28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9974" y="3369170"/>
            <a:ext cx="79279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Có vần uôc hoặc uôt, có nghĩa như sau: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cảm giác đau nhói hoặc rất rét.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 được chế biến dùng để chữa bệnh (bằng cách uống, tiêm,...).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chín thức ăn trong nước sôi.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6656619" y="4365835"/>
            <a:ext cx="301237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34761" y="4136406"/>
            <a:ext cx="13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buốt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5762" y="5463239"/>
            <a:ext cx="122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207708" y="5625221"/>
            <a:ext cx="301237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6706237" y="6203434"/>
            <a:ext cx="301237" cy="199255"/>
          </a:xfrm>
          <a:prstGeom prst="rightArrow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rows2" panose="020B0603050302020204" pitchFamily="34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7856" y="6013469"/>
            <a:ext cx="13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1" grpId="0" animBg="1"/>
      <p:bldP spid="22" grpId="0"/>
      <p:bldP spid="23" grpId="0"/>
      <p:bldP spid="24" grpId="0" animBg="1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1">
            <a:extLst>
              <a:ext uri="{FF2B5EF4-FFF2-40B4-BE49-F238E27FC236}">
                <a16:creationId xmlns:a16="http://schemas.microsoft.com/office/drawing/2014/main" id="{E78FC0FD-43B8-4F42-BD29-BB416AF52DCD}"/>
              </a:ext>
            </a:extLst>
          </p:cNvPr>
          <p:cNvSpPr/>
          <p:nvPr/>
        </p:nvSpPr>
        <p:spPr>
          <a:xfrm>
            <a:off x="6037023" y="1709530"/>
            <a:ext cx="5333342" cy="3458817"/>
          </a:xfrm>
          <a:prstGeom prst="cloud">
            <a:avLst/>
          </a:prstGeom>
          <a:solidFill>
            <a:srgbClr val="F1E15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D38F43-5D00-4792-885B-0736A9DE0E7D}"/>
              </a:ext>
            </a:extLst>
          </p:cNvPr>
          <p:cNvSpPr txBox="1"/>
          <p:nvPr/>
        </p:nvSpPr>
        <p:spPr>
          <a:xfrm>
            <a:off x="6894041" y="2459504"/>
            <a:ext cx="3766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00458D"/>
                </a:solidFill>
                <a:latin typeface="iCiel Cadena" panose="02000503000000020004" pitchFamily="2" charset="0"/>
                <a:ea typeface="字魂27号-布丁体" panose="00000500000000000000" pitchFamily="2" charset="-122"/>
              </a:rPr>
              <a:t>CỦNG CỐ, DẶN DÒ</a:t>
            </a:r>
            <a:endParaRPr lang="zh-CN" altLang="en-US" sz="6000" dirty="0">
              <a:solidFill>
                <a:srgbClr val="00458D"/>
              </a:solidFill>
              <a:latin typeface="iCiel Cadena" panose="02000503000000020004" pitchFamily="2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116FB74-24BA-4B5D-8894-E130D5BB7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9" y="1638187"/>
            <a:ext cx="5123157" cy="52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908B2C-3C6A-42DE-92BB-B9A539C0A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B7A1B8A-AB7C-4FB9-89FD-77F2189712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3" t="67971" r="629" b="1"/>
          <a:stretch/>
        </p:blipFill>
        <p:spPr>
          <a:xfrm>
            <a:off x="6838186" y="1869729"/>
            <a:ext cx="4785213" cy="49882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86D4F6-DFAA-40FD-BCBE-D720DCDDF1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23783" r="62949" b="6482"/>
          <a:stretch/>
        </p:blipFill>
        <p:spPr>
          <a:xfrm>
            <a:off x="4591542" y="5042100"/>
            <a:ext cx="1857805" cy="1815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4D40A53-1DC9-435F-A860-FA439E8D83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3" t="83336" r="53284" b="2636"/>
          <a:stretch/>
        </p:blipFill>
        <p:spPr>
          <a:xfrm>
            <a:off x="11173692" y="0"/>
            <a:ext cx="1018308" cy="17208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C5DDAED-2E12-4DDA-BB8E-C3D6B6A538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23036" r="26231" b="20023"/>
          <a:stretch/>
        </p:blipFill>
        <p:spPr>
          <a:xfrm>
            <a:off x="133990" y="4325106"/>
            <a:ext cx="1857805" cy="202216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90F70DE-EE1F-4CAD-9A2C-C7CB1E5818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3" t="23885" r="8700" b="19174"/>
          <a:stretch/>
        </p:blipFill>
        <p:spPr>
          <a:xfrm>
            <a:off x="-361951" y="-77095"/>
            <a:ext cx="1857805" cy="202216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2A28C848-1FF5-4960-A651-BD9255BC807C}"/>
              </a:ext>
            </a:extLst>
          </p:cNvPr>
          <p:cNvSpPr txBox="1"/>
          <p:nvPr/>
        </p:nvSpPr>
        <p:spPr>
          <a:xfrm>
            <a:off x="1366252" y="1720850"/>
            <a:ext cx="5601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ACF47"/>
                </a:solidFill>
                <a:effectLst>
                  <a:outerShdw blurRad="50800" dist="38100" dir="8100000" algn="tr" rotWithShape="0">
                    <a:srgbClr val="00458D"/>
                  </a:outerShdw>
                </a:effectLst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CHÀO TẠM BIỆT VÀ HẸN GẶP LẠI!</a:t>
            </a:r>
            <a:endParaRPr lang="zh-CN" altLang="en-US" sz="6000" dirty="0">
              <a:solidFill>
                <a:srgbClr val="FACF47"/>
              </a:solidFill>
              <a:effectLst>
                <a:outerShdw blurRad="50800" dist="38100" dir="8100000" algn="tr" rotWithShape="0">
                  <a:srgbClr val="00458D"/>
                </a:outerShdw>
              </a:effectLst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0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39792" y="3986439"/>
            <a:ext cx="2305760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4939792" y="4055523"/>
            <a:ext cx="230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CH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9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0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12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13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  <p:sp>
        <p:nvSpPr>
          <p:cNvPr id="5" name="Arrow: Right 4">
            <a:hlinkClick r:id="rId8" action="ppaction://hlinksldjump"/>
            <a:extLst>
              <a:ext uri="{FF2B5EF4-FFF2-40B4-BE49-F238E27FC236}">
                <a16:creationId xmlns:a16="http://schemas.microsoft.com/office/drawing/2014/main" id="{9B2A32ED-765E-4730-8727-C34D44559738}"/>
              </a:ext>
            </a:extLst>
          </p:cNvPr>
          <p:cNvSpPr/>
          <p:nvPr/>
        </p:nvSpPr>
        <p:spPr>
          <a:xfrm>
            <a:off x="10575235" y="46012"/>
            <a:ext cx="1459089" cy="719301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iCiel Cadena" panose="02000503000000020004" pitchFamily="2" charset="0"/>
              </a:rPr>
              <a:t>HỌC TIẾP</a:t>
            </a:r>
            <a:endParaRPr lang="en-GB" sz="20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18810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nghĩ</a:t>
            </a:r>
            <a:r>
              <a:rPr lang="en-US" sz="4800" dirty="0">
                <a:solidFill>
                  <a:prstClr val="white"/>
                </a:solidFill>
                <a:latin typeface="iCiel Cadena" panose="02000503000000020004" pitchFamily="2" charset="0"/>
              </a:rPr>
              <a:t>a </a:t>
            </a:r>
            <a:r>
              <a:rPr lang="en-US" sz="4800" dirty="0" err="1">
                <a:solidFill>
                  <a:prstClr val="white"/>
                </a:solidFill>
                <a:latin typeface="iCiel Cadena" panose="02000503000000020004" pitchFamily="2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iCiel Cadena" panose="02000503000000020004" pitchFamily="2" charset="0"/>
              </a:rPr>
              <a:t>  ''</a:t>
            </a:r>
            <a:r>
              <a:rPr lang="en-US" sz="4800" dirty="0" err="1">
                <a:solidFill>
                  <a:prstClr val="white"/>
                </a:solidFill>
                <a:latin typeface="iCiel Cadena" panose="02000503000000020004" pitchFamily="2" charset="0"/>
              </a:rPr>
              <a:t>xanh</a:t>
            </a:r>
            <a:r>
              <a:rPr lang="en-US" sz="480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iCiel Cadena" panose="02000503000000020004" pitchFamily="2" charset="0"/>
              </a:rPr>
              <a:t>riết</a:t>
            </a:r>
            <a:r>
              <a:rPr lang="en-US" sz="4800" dirty="0">
                <a:solidFill>
                  <a:prstClr val="white"/>
                </a:solidFill>
                <a:latin typeface="iCiel Cadena" panose="02000503000000020004" pitchFamily="2" charset="0"/>
              </a:rPr>
              <a:t> ”?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1353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noProof="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iCiel Cadena" panose="02000503000000020004" pitchFamily="2" charset="0"/>
              </a:rPr>
              <a:t>màu</a:t>
            </a:r>
            <a:r>
              <a:rPr lang="en-GB" sz="3600" noProof="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iCiel Cadena" panose="02000503000000020004" pitchFamily="2" charset="0"/>
              </a:rPr>
              <a:t>xanh</a:t>
            </a:r>
            <a:r>
              <a:rPr lang="en-GB" sz="3600" noProof="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GB" sz="3600" noProof="0" dirty="0" err="1">
                <a:solidFill>
                  <a:prstClr val="white"/>
                </a:solidFill>
                <a:latin typeface="iCiel Cadena" panose="02000503000000020004" pitchFamily="2" charset="0"/>
              </a:rPr>
              <a:t>đậm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6597" y="4108095"/>
            <a:ext cx="4683803" cy="13533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non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2751" y="15835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6082" y="371440"/>
            <a:ext cx="10500851" cy="16826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iCiel Cadena" panose="02000503000000020004" pitchFamily="2" charset="0"/>
              </a:rPr>
              <a:t>Điền</a:t>
            </a:r>
            <a:r>
              <a:rPr lang="en-US" sz="360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iCiel Cadena" panose="02000503000000020004" pitchFamily="2" charset="0"/>
              </a:rPr>
              <a:t>vào</a:t>
            </a:r>
            <a:r>
              <a:rPr lang="en-US" sz="360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iCiel Cadena" panose="02000503000000020004" pitchFamily="2" charset="0"/>
              </a:rPr>
              <a:t>chỗ</a:t>
            </a:r>
            <a:r>
              <a:rPr lang="en-US" sz="3600" dirty="0">
                <a:solidFill>
                  <a:prstClr val="white"/>
                </a:solidFill>
                <a:latin typeface="iCiel Cadena" panose="02000503000000020004" pitchFamily="2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iCiel Cadena" panose="02000503000000020004" pitchFamily="2" charset="0"/>
              </a:rPr>
              <a:t>trống</a:t>
            </a:r>
            <a:endParaRPr lang="en-US" sz="3600" dirty="0">
              <a:solidFill>
                <a:prstClr val="white"/>
              </a:solidFill>
              <a:latin typeface="iCiel Cadena" panose="0200050300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prstClr val="white"/>
                </a:solidFill>
                <a:latin typeface="iCiel Cadena" panose="02000503000000020004" pitchFamily="2" charset="0"/>
              </a:rPr>
              <a:t>x...   </a:t>
            </a:r>
            <a:r>
              <a:rPr lang="en-GB" sz="3600" dirty="0" err="1">
                <a:solidFill>
                  <a:prstClr val="white"/>
                </a:solidFill>
                <a:latin typeface="iCiel Cadena" panose="02000503000000020004" pitchFamily="2" charset="0"/>
              </a:rPr>
              <a:t>vòng</a:t>
            </a:r>
            <a:endParaRPr lang="en-US" sz="3600" dirty="0"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9028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oay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9028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ay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3742" y="42422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491" y="242548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1218784"/>
            <a:ext cx="10500851" cy="19605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iCiel Cadena" panose="02000503000000020004" pitchFamily="2" charset="0"/>
              </a:rPr>
              <a:t>x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s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4936" y="364457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123C59A-0783-4E6B-AA22-2958C8B6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59570" r="71165" b="28969"/>
          <a:stretch/>
        </p:blipFill>
        <p:spPr>
          <a:xfrm rot="855887">
            <a:off x="141943" y="4771632"/>
            <a:ext cx="3056297" cy="2019150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:a16="http://schemas.microsoft.com/office/drawing/2014/main" id="{D1FCC49B-790F-419E-A064-4114F41F277F}"/>
              </a:ext>
            </a:extLst>
          </p:cNvPr>
          <p:cNvSpPr txBox="1"/>
          <p:nvPr/>
        </p:nvSpPr>
        <p:spPr>
          <a:xfrm>
            <a:off x="3866819" y="1004754"/>
            <a:ext cx="39116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5641">
              <a:defRPr/>
            </a:pP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3:</a:t>
            </a: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87BE1CFA-29FA-4A9C-928F-24DEF42E4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28084"/>
            <a:ext cx="7315200" cy="1052596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defTabSz="457200"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defTabSz="457200"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defTabSz="457200"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GB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Nhớ</a:t>
            </a:r>
            <a:r>
              <a:rPr lang="en-GB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 </a:t>
            </a:r>
            <a:r>
              <a:rPr lang="en-GB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viết</a:t>
            </a:r>
            <a:r>
              <a:rPr lang="en-GB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: </a:t>
            </a:r>
            <a:r>
              <a:rPr lang="en-GB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Trên</a:t>
            </a:r>
            <a:r>
              <a:rPr lang="en-GB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 </a:t>
            </a:r>
            <a:r>
              <a:rPr lang="en-GB" altLang="zh-CN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hồ</a:t>
            </a:r>
            <a:r>
              <a:rPr lang="en-GB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 </a:t>
            </a:r>
            <a:r>
              <a:rPr lang="en-GB" altLang="zh-CN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字魂189号-星岩乐黑体" panose="00000500000000000000" charset="-122"/>
                <a:cs typeface="字魂189号-星岩乐黑体" panose="00000500000000000000" charset="-122"/>
              </a:rPr>
              <a:t>Ba Bể</a:t>
            </a:r>
            <a:endParaRPr lang="en-US" altLang="zh-CN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ea typeface="字魂189号-星岩乐黑体" panose="00000500000000000000" charset="-122"/>
              <a:cs typeface="字魂189号-星岩乐黑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38777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669</Words>
  <Application>Microsoft Office PowerPoint</Application>
  <PresentationFormat>Widescreen</PresentationFormat>
  <Paragraphs>122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.VnBlack</vt:lpstr>
      <vt:lpstr>Arial</vt:lpstr>
      <vt:lpstr>Arial-Rounded</vt:lpstr>
      <vt:lpstr>Arrows2</vt:lpstr>
      <vt:lpstr>Calibri</vt:lpstr>
      <vt:lpstr>Calibri Light</vt:lpstr>
      <vt:lpstr>HP001 4 hàng</vt:lpstr>
      <vt:lpstr>HP001 4 hang 1 ô ly</vt:lpstr>
      <vt:lpstr>iCiel Cadena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Hà Nguyễn Thị Thu</cp:lastModifiedBy>
  <cp:revision>270</cp:revision>
  <dcterms:created xsi:type="dcterms:W3CDTF">2019-12-16T01:39:15Z</dcterms:created>
  <dcterms:modified xsi:type="dcterms:W3CDTF">2023-01-29T06:00:04Z</dcterms:modified>
</cp:coreProperties>
</file>