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75" r:id="rId2"/>
    <p:sldId id="1297" r:id="rId3"/>
    <p:sldId id="1262" r:id="rId4"/>
    <p:sldId id="1263" r:id="rId5"/>
    <p:sldId id="1264" r:id="rId6"/>
    <p:sldId id="1265" r:id="rId7"/>
    <p:sldId id="1266" r:id="rId8"/>
    <p:sldId id="1267" r:id="rId9"/>
    <p:sldId id="1248" r:id="rId10"/>
    <p:sldId id="1281" r:id="rId11"/>
    <p:sldId id="1280" r:id="rId12"/>
    <p:sldId id="1283" r:id="rId13"/>
    <p:sldId id="1303" r:id="rId14"/>
    <p:sldId id="1295" r:id="rId15"/>
    <p:sldId id="1292" r:id="rId16"/>
    <p:sldId id="1282" r:id="rId17"/>
    <p:sldId id="1301" r:id="rId18"/>
    <p:sldId id="1298" r:id="rId19"/>
    <p:sldId id="1273" r:id="rId20"/>
    <p:sldId id="1302" r:id="rId21"/>
    <p:sldId id="1304" r:id="rId22"/>
    <p:sldId id="1251" r:id="rId23"/>
    <p:sldId id="1286" r:id="rId24"/>
    <p:sldId id="1305" r:id="rId25"/>
    <p:sldId id="1291" r:id="rId26"/>
    <p:sldId id="1288" r:id="rId27"/>
    <p:sldId id="1287" r:id="rId28"/>
    <p:sldId id="1307"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1A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39" autoAdjust="0"/>
  </p:normalViewPr>
  <p:slideViewPr>
    <p:cSldViewPr snapToGrid="0" showGuides="1">
      <p:cViewPr varScale="1">
        <p:scale>
          <a:sx n="51" d="100"/>
          <a:sy n="51" d="100"/>
        </p:scale>
        <p:origin x="1256" y="48"/>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CD68D-2474-4EA9-8395-5F46EF719BEA}" type="datetimeFigureOut">
              <a:rPr lang="zh-CN" altLang="en-US" smtClean="0"/>
              <a:t>2023/2/26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FA19B-4A31-4E9C-B842-D62233C7D988}" type="slidenum">
              <a:rPr lang="zh-CN" altLang="en-US" smtClean="0"/>
              <a:t>‹#›</a:t>
            </a:fld>
            <a:endParaRPr lang="zh-CN" altLang="en-US"/>
          </a:p>
        </p:txBody>
      </p:sp>
    </p:spTree>
    <p:extLst>
      <p:ext uri="{BB962C8B-B14F-4D97-AF65-F5344CB8AC3E}">
        <p14:creationId xmlns:p14="http://schemas.microsoft.com/office/powerpoint/2010/main" val="408651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2</a:t>
            </a:fld>
            <a:endParaRPr lang="zh-CN" altLang="en-US">
              <a:solidFill>
                <a:prstClr val="black"/>
              </a:solidFill>
            </a:endParaRPr>
          </a:p>
        </p:txBody>
      </p:sp>
    </p:spTree>
    <p:extLst>
      <p:ext uri="{BB962C8B-B14F-4D97-AF65-F5344CB8AC3E}">
        <p14:creationId xmlns:p14="http://schemas.microsoft.com/office/powerpoint/2010/main" val="2980511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095500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DA2C7BB-6C52-4B00-8942-105A1C7416B8}"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53072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19</a:t>
            </a:fld>
            <a:endParaRPr lang="zh-CN" altLang="en-US">
              <a:solidFill>
                <a:prstClr val="black"/>
              </a:solidFill>
            </a:endParaRPr>
          </a:p>
        </p:txBody>
      </p:sp>
    </p:spTree>
    <p:extLst>
      <p:ext uri="{BB962C8B-B14F-4D97-AF65-F5344CB8AC3E}">
        <p14:creationId xmlns:p14="http://schemas.microsoft.com/office/powerpoint/2010/main" val="256561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1059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283209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3884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25</a:t>
            </a:fld>
            <a:endParaRPr lang="en-US"/>
          </a:p>
        </p:txBody>
      </p:sp>
    </p:spTree>
    <p:extLst>
      <p:ext uri="{BB962C8B-B14F-4D97-AF65-F5344CB8AC3E}">
        <p14:creationId xmlns:p14="http://schemas.microsoft.com/office/powerpoint/2010/main" val="3728073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26</a:t>
            </a:fld>
            <a:endParaRPr lang="en-US"/>
          </a:p>
        </p:txBody>
      </p:sp>
    </p:spTree>
    <p:extLst>
      <p:ext uri="{BB962C8B-B14F-4D97-AF65-F5344CB8AC3E}">
        <p14:creationId xmlns:p14="http://schemas.microsoft.com/office/powerpoint/2010/main" val="148809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27</a:t>
            </a:fld>
            <a:endParaRPr lang="en-US"/>
          </a:p>
        </p:txBody>
      </p:sp>
    </p:spTree>
    <p:extLst>
      <p:ext uri="{BB962C8B-B14F-4D97-AF65-F5344CB8AC3E}">
        <p14:creationId xmlns:p14="http://schemas.microsoft.com/office/powerpoint/2010/main" val="494110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28</a:t>
            </a:fld>
            <a:endParaRPr lang="zh-CN" altLang="en-US">
              <a:solidFill>
                <a:prstClr val="black"/>
              </a:solidFill>
            </a:endParaRPr>
          </a:p>
        </p:txBody>
      </p:sp>
    </p:spTree>
    <p:extLst>
      <p:ext uri="{BB962C8B-B14F-4D97-AF65-F5344CB8AC3E}">
        <p14:creationId xmlns:p14="http://schemas.microsoft.com/office/powerpoint/2010/main" val="27716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8415" marR="46990" algn="just">
              <a:lnSpc>
                <a:spcPct val="115000"/>
              </a:lnSpc>
              <a:spcBef>
                <a:spcPts val="0"/>
              </a:spcBef>
              <a:spcAft>
                <a:spcPts val="0"/>
              </a:spcAft>
              <a:tabLst>
                <a:tab pos="162560" algn="l"/>
              </a:tabLst>
            </a:pPr>
            <a:endParaRPr lang="en-US" dirty="0"/>
          </a:p>
        </p:txBody>
      </p:sp>
      <p:sp>
        <p:nvSpPr>
          <p:cNvPr id="4" name="Slide Number Placeholder 3"/>
          <p:cNvSpPr>
            <a:spLocks noGrp="1"/>
          </p:cNvSpPr>
          <p:nvPr>
            <p:ph type="sldNum" sz="quarter" idx="5"/>
          </p:nvPr>
        </p:nvSpPr>
        <p:spPr/>
        <p:txBody>
          <a:bodyPr/>
          <a:lstStyle/>
          <a:p>
            <a:fld id="{0ED40AF1-241F-463A-8508-92C4EB2DF3E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6265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8</a:t>
            </a:fld>
            <a:endParaRPr lang="en-US"/>
          </a:p>
        </p:txBody>
      </p:sp>
    </p:spTree>
    <p:extLst>
      <p:ext uri="{BB962C8B-B14F-4D97-AF65-F5344CB8AC3E}">
        <p14:creationId xmlns:p14="http://schemas.microsoft.com/office/powerpoint/2010/main" val="277874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28320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12</a:t>
            </a:fld>
            <a:endParaRPr lang="zh-CN" altLang="en-US">
              <a:solidFill>
                <a:prstClr val="black"/>
              </a:solidFill>
              <a:ea typeface="宋体"/>
            </a:endParaRPr>
          </a:p>
        </p:txBody>
      </p:sp>
    </p:spTree>
    <p:extLst>
      <p:ext uri="{BB962C8B-B14F-4D97-AF65-F5344CB8AC3E}">
        <p14:creationId xmlns:p14="http://schemas.microsoft.com/office/powerpoint/2010/main" val="249191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363096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803479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2014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82677399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13076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2023/2/26</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78988946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4829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75" tIns="121575" rIns="121575" bIns="1215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1237300" y="695500"/>
            <a:ext cx="7631200" cy="7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63958" y="782623"/>
            <a:ext cx="215885" cy="194556"/>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sp>
        <p:nvSpPr>
          <p:cNvPr id="1234" name="Google Shape;1234;p6"/>
          <p:cNvSpPr/>
          <p:nvPr/>
        </p:nvSpPr>
        <p:spPr>
          <a:xfrm flipH="1">
            <a:off x="-338725" y="6246036"/>
            <a:ext cx="5634107"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75" tIns="121575" rIns="121575" bIns="1215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35" name="Google Shape;1235;p6"/>
          <p:cNvSpPr/>
          <p:nvPr/>
        </p:nvSpPr>
        <p:spPr>
          <a:xfrm>
            <a:off x="9160548" y="-41333"/>
            <a:ext cx="3378535"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75" tIns="121575" rIns="121575" bIns="12157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nvGrpSpPr>
          <p:cNvPr id="1236" name="Google Shape;1236;p6"/>
          <p:cNvGrpSpPr/>
          <p:nvPr/>
        </p:nvGrpSpPr>
        <p:grpSpPr>
          <a:xfrm rot="-3170136">
            <a:off x="242144" y="-709867"/>
            <a:ext cx="577543" cy="1497249"/>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245" name="Google Shape;1245;p6"/>
          <p:cNvGrpSpPr/>
          <p:nvPr/>
        </p:nvGrpSpPr>
        <p:grpSpPr>
          <a:xfrm rot="-3170136">
            <a:off x="248890" y="-413522"/>
            <a:ext cx="584625" cy="1582298"/>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273" name="Google Shape;1273;p6"/>
          <p:cNvGrpSpPr/>
          <p:nvPr/>
        </p:nvGrpSpPr>
        <p:grpSpPr>
          <a:xfrm rot="-2429099" flipH="1">
            <a:off x="-579332" y="5446965"/>
            <a:ext cx="1543248" cy="987465"/>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282" name="Google Shape;1282;p6"/>
          <p:cNvGrpSpPr/>
          <p:nvPr/>
        </p:nvGrpSpPr>
        <p:grpSpPr>
          <a:xfrm rot="5400000">
            <a:off x="574519" y="5944390"/>
            <a:ext cx="480533" cy="1301625"/>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307" name="Google Shape;1307;p6"/>
          <p:cNvGrpSpPr/>
          <p:nvPr/>
        </p:nvGrpSpPr>
        <p:grpSpPr>
          <a:xfrm rot="-5400000" flipH="1">
            <a:off x="-275035" y="6058847"/>
            <a:ext cx="1244629" cy="729685"/>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315" name="Google Shape;1315;p6"/>
          <p:cNvGrpSpPr/>
          <p:nvPr/>
        </p:nvGrpSpPr>
        <p:grpSpPr>
          <a:xfrm>
            <a:off x="11139411" y="601088"/>
            <a:ext cx="1167003" cy="884567"/>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336" name="Google Shape;1336;p6"/>
          <p:cNvGrpSpPr/>
          <p:nvPr/>
        </p:nvGrpSpPr>
        <p:grpSpPr>
          <a:xfrm flipH="1">
            <a:off x="11079523" y="5714165"/>
            <a:ext cx="1133098" cy="1103024"/>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351" name="Google Shape;1351;p6"/>
          <p:cNvGrpSpPr/>
          <p:nvPr/>
        </p:nvGrpSpPr>
        <p:grpSpPr>
          <a:xfrm>
            <a:off x="10884266" y="-41321"/>
            <a:ext cx="1131343" cy="1160228"/>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413" name="Google Shape;1413;p6"/>
          <p:cNvGrpSpPr/>
          <p:nvPr/>
        </p:nvGrpSpPr>
        <p:grpSpPr>
          <a:xfrm rot="-5400000" flipH="1">
            <a:off x="11275943" y="5993513"/>
            <a:ext cx="444265" cy="1203385"/>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438" name="Google Shape;1438;p6"/>
          <p:cNvGrpSpPr/>
          <p:nvPr/>
        </p:nvGrpSpPr>
        <p:grpSpPr>
          <a:xfrm rot="-5400000">
            <a:off x="10679051" y="425461"/>
            <a:ext cx="215885" cy="194555"/>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442" name="Google Shape;1442;p6"/>
          <p:cNvGrpSpPr/>
          <p:nvPr/>
        </p:nvGrpSpPr>
        <p:grpSpPr>
          <a:xfrm>
            <a:off x="11614958" y="5902956"/>
            <a:ext cx="215885" cy="194556"/>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grpSp>
        <p:nvGrpSpPr>
          <p:cNvPr id="1446" name="Google Shape;1446;p6"/>
          <p:cNvGrpSpPr/>
          <p:nvPr/>
        </p:nvGrpSpPr>
        <p:grpSpPr>
          <a:xfrm>
            <a:off x="10863658" y="5995890"/>
            <a:ext cx="215885" cy="194556"/>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8"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8782928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56261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2"/>
        <p:cNvGrpSpPr/>
        <p:nvPr/>
      </p:nvGrpSpPr>
      <p:grpSpPr>
        <a:xfrm>
          <a:off x="0" y="0"/>
          <a:ext cx="0" cy="0"/>
          <a:chOff x="0" y="0"/>
          <a:chExt cx="0" cy="0"/>
        </a:xfrm>
      </p:grpSpPr>
      <p:sp>
        <p:nvSpPr>
          <p:cNvPr id="314" name="Google Shape;314;p14"/>
          <p:cNvSpPr txBox="1">
            <a:spLocks noGrp="1"/>
          </p:cNvSpPr>
          <p:nvPr>
            <p:ph type="title"/>
          </p:nvPr>
        </p:nvSpPr>
        <p:spPr>
          <a:xfrm>
            <a:off x="2628600" y="4002484"/>
            <a:ext cx="6934800" cy="7636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24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2628600" y="2091917"/>
            <a:ext cx="6934800" cy="19104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32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72941155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2023/2/26</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pic>
        <p:nvPicPr>
          <p:cNvPr id="7" name="Picture 6"/>
          <p:cNvPicPr>
            <a:picLocks noChangeAspect="1"/>
          </p:cNvPicPr>
          <p:nvPr userDrawn="1"/>
        </p:nvPicPr>
        <p:blipFill>
          <a:blip r:embed="rId9"/>
          <a:stretch>
            <a:fillRect/>
          </a:stretch>
        </p:blipFill>
        <p:spPr>
          <a:xfrm>
            <a:off x="0" y="-1"/>
            <a:ext cx="12277817" cy="6858001"/>
          </a:xfrm>
          <a:prstGeom prst="rect">
            <a:avLst/>
          </a:prstGeom>
        </p:spPr>
      </p:pic>
    </p:spTree>
    <p:extLst>
      <p:ext uri="{BB962C8B-B14F-4D97-AF65-F5344CB8AC3E}">
        <p14:creationId xmlns:p14="http://schemas.microsoft.com/office/powerpoint/2010/main" val="234269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85" r:id="rId4"/>
    <p:sldLayoutId id="2147483689" r:id="rId5"/>
    <p:sldLayoutId id="2147483690" r:id="rId6"/>
    <p:sldLayoutId id="2147483691" r:id="rId7"/>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2.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mp3"/><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2.xml"/><Relationship Id="rId10" Type="http://schemas.openxmlformats.org/officeDocument/2006/relationships/image" Target="../media/image12.png"/><Relationship Id="rId4" Type="http://schemas.openxmlformats.org/officeDocument/2006/relationships/slideLayout" Target="../slideLayouts/slideLayout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NULL"/><Relationship Id="rId3" Type="http://schemas.openxmlformats.org/officeDocument/2006/relationships/slideLayout" Target="../slideLayouts/slideLayout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NULL"/><Relationship Id="rId3" Type="http://schemas.openxmlformats.org/officeDocument/2006/relationships/slideLayout" Target="../slideLayouts/slideLayout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7.gif"/><Relationship Id="rId3" Type="http://schemas.openxmlformats.org/officeDocument/2006/relationships/slideLayout" Target="../slideLayouts/slideLayout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26.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 Id="rId22" Type="http://schemas.openxmlformats.org/officeDocument/2006/relationships/audio"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NULL"/><Relationship Id="rId3" Type="http://schemas.openxmlformats.org/officeDocument/2006/relationships/slideLayout" Target="../slideLayouts/slideLayout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9.png"/><Relationship Id="rId2" Type="http://schemas.openxmlformats.org/officeDocument/2006/relationships/audio" Target="../media/media2.mp3"/><Relationship Id="rId16" Type="http://schemas.openxmlformats.org/officeDocument/2006/relationships/image" Target="../media/image28.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7"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9" y="1291071"/>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9" y="837111"/>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93396" y="4515581"/>
            <a:ext cx="7032048"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sp>
        <p:nvSpPr>
          <p:cNvPr id="3131" name="Google Shape;3131;p23"/>
          <p:cNvSpPr txBox="1"/>
          <p:nvPr/>
        </p:nvSpPr>
        <p:spPr>
          <a:xfrm>
            <a:off x="1510520" y="1295401"/>
            <a:ext cx="9170964" cy="1015622"/>
          </a:xfrm>
          <a:prstGeom prst="rect">
            <a:avLst/>
          </a:prstGeom>
          <a:noFill/>
          <a:ln>
            <a:noFill/>
          </a:ln>
        </p:spPr>
        <p:txBody>
          <a:bodyPr spcFirstLastPara="1" wrap="square" lIns="91425" tIns="45700" rIns="91425" bIns="45700" anchor="t" anchorCtr="0">
            <a:spAutoFit/>
          </a:bodyPr>
          <a:lstStyle/>
          <a:p>
            <a:pPr algn="ctr"/>
            <a:r>
              <a:rPr lang="vi-VN" sz="6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LẮNG NGHE ĐỌC MẪU</a:t>
            </a:r>
            <a:endParaRPr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1724755"/>
            <a:ext cx="6350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37173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772378" y="593969"/>
            <a:ext cx="6530622" cy="2415288"/>
            <a:chOff x="695888" y="2997382"/>
            <a:chExt cx="10446274" cy="3864458"/>
          </a:xfrm>
        </p:grpSpPr>
        <p:sp>
          <p:nvSpPr>
            <p:cNvPr id="8"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76187" tIns="38094" rIns="76187" bIns="38094" anchor="ctr">
              <a:sp3d/>
            </a:bodyPr>
            <a:lstStyle/>
            <a:p>
              <a:pPr marL="0" lvl="2" algn="ctr" defTabSz="428425" eaLnBrk="0" fontAlgn="ctr" hangingPunct="0">
                <a:buClr>
                  <a:srgbClr val="FF0000"/>
                </a:buClr>
                <a:buSzPct val="70000"/>
                <a:tabLst>
                  <a:tab pos="85277" algn="l"/>
                </a:tabLst>
                <a:defRPr/>
              </a:pPr>
              <a:r>
                <a:rPr lang="nl-NL" sz="3200" b="1" dirty="0"/>
                <a:t>Đọc trôi chảy toàn bài. Phát âm đúng các từ khó.</a:t>
              </a:r>
              <a:endParaRPr lang="zh-CN" altLang="en-US" sz="32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76188" tIns="76188" rIns="76188" bIns="7618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28425"/>
              <a:endParaRPr sz="1167" kern="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Flowchart: Document 13"/>
          <p:cNvSpPr/>
          <p:nvPr/>
        </p:nvSpPr>
        <p:spPr>
          <a:xfrm>
            <a:off x="4957940" y="3547872"/>
            <a:ext cx="5760160" cy="2675128"/>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6188" tIns="38093" rIns="76188" bIns="38093" spcCol="0" rtlCol="0" anchor="ctr"/>
          <a:lstStyle/>
          <a:p>
            <a:r>
              <a:rPr lang="en-US" sz="4400" b="1" i="1" u="sng" dirty="0" err="1">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Lưu</a:t>
            </a:r>
            <a:r>
              <a:rPr lang="en-US" sz="4400" b="1"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ý:</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nl-NL" sz="3200" b="1" dirty="0">
                <a:solidFill>
                  <a:srgbClr val="002060"/>
                </a:solidFill>
              </a:rPr>
              <a:t>Ngắt nghỉ hơi đúng giữa các cụm từ, các câu. Biết thể hiện tình cảm, cảm xúc qua giọng đọc. </a:t>
            </a:r>
            <a:endParaRPr lang="en-US" sz="3200" b="1" dirty="0">
              <a:solidFill>
                <a:srgbClr val="002060"/>
              </a:solidFill>
            </a:endParaRPr>
          </a:p>
        </p:txBody>
      </p:sp>
      <p:sp>
        <p:nvSpPr>
          <p:cNvPr id="9" name="圆角矩形 4"/>
          <p:cNvSpPr/>
          <p:nvPr/>
        </p:nvSpPr>
        <p:spPr bwMode="auto">
          <a:xfrm>
            <a:off x="6545439" y="243352"/>
            <a:ext cx="2984500" cy="783296"/>
          </a:xfrm>
          <a:prstGeom prst="roundRect">
            <a:avLst>
              <a:gd name="adj" fmla="val 0"/>
            </a:avLst>
          </a:prstGeom>
          <a:solidFill>
            <a:srgbClr val="FFFF99"/>
          </a:solidFill>
          <a:ln w="38100" cap="flat" cmpd="sng" algn="ctr">
            <a:noFill/>
            <a:prstDash val="dash"/>
            <a:miter lim="800000"/>
          </a:ln>
          <a:effectLst/>
        </p:spPr>
        <p:txBody>
          <a:bodyPr lIns="76181" tIns="38092" rIns="76181" bIns="38092" anchor="ctr">
            <a:sp3d/>
          </a:bodyPr>
          <a:lstStyle/>
          <a:p>
            <a:pPr marL="0" lvl="2" algn="ctr" defTabSz="428425" eaLnBrk="0" fontAlgn="ctr" hangingPunct="0">
              <a:buClr>
                <a:srgbClr val="FF0000"/>
              </a:buClr>
              <a:buSzPct val="70000"/>
              <a:tabLst>
                <a:tab pos="85277" algn="l"/>
              </a:tabLst>
              <a:defRPr/>
            </a:pPr>
            <a:r>
              <a:rPr lang="en-US" sz="4500" b="1" u="sng" kern="0" dirty="0" err="1">
                <a:solidFill>
                  <a:srgbClr val="FF0000"/>
                </a:solidFill>
                <a:ea typeface="Arial-Rounded" pitchFamily="34" charset="0"/>
                <a:cs typeface="Arial-Rounded" pitchFamily="34" charset="0"/>
              </a:rPr>
              <a:t>Giọng</a:t>
            </a:r>
            <a:r>
              <a:rPr lang="en-US" sz="4500" b="1" u="sng" kern="0" dirty="0">
                <a:solidFill>
                  <a:srgbClr val="FF0000"/>
                </a:solidFill>
                <a:ea typeface="Arial-Rounded" pitchFamily="34" charset="0"/>
                <a:cs typeface="Arial-Rounded" pitchFamily="34" charset="0"/>
              </a:rPr>
              <a:t> </a:t>
            </a:r>
            <a:r>
              <a:rPr lang="en-US" sz="4500" b="1" u="sng" kern="0" dirty="0" err="1">
                <a:solidFill>
                  <a:srgbClr val="FF0000"/>
                </a:solidFill>
                <a:ea typeface="Arial-Rounded" pitchFamily="34" charset="0"/>
                <a:cs typeface="Arial-Rounded" pitchFamily="34" charset="0"/>
              </a:rPr>
              <a:t>đọc</a:t>
            </a:r>
            <a:endParaRPr lang="en-US" sz="4500" b="1" u="sng" kern="0" dirty="0">
              <a:solidFill>
                <a:srgbClr val="FF0000"/>
              </a:solidFill>
              <a:ea typeface="Arial-Rounded" pitchFamily="34" charset="0"/>
              <a:cs typeface="Arial-Rounded" pitchFamily="34" charset="0"/>
            </a:endParaRPr>
          </a:p>
        </p:txBody>
      </p:sp>
      <p:grpSp>
        <p:nvGrpSpPr>
          <p:cNvPr id="3" name="Group 2"/>
          <p:cNvGrpSpPr/>
          <p:nvPr/>
        </p:nvGrpSpPr>
        <p:grpSpPr>
          <a:xfrm>
            <a:off x="196364" y="1490472"/>
            <a:ext cx="5299180" cy="4261081"/>
            <a:chOff x="520706" y="1883664"/>
            <a:chExt cx="4675324" cy="3218665"/>
          </a:xfrm>
        </p:grpSpPr>
        <p:pic>
          <p:nvPicPr>
            <p:cNvPr id="13"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7" b="98500" l="0" r="100000"/>
                      </a14:imgEffect>
                    </a14:imgLayer>
                  </a14:imgProps>
                </a:ext>
                <a:ext uri="{28A0092B-C50C-407E-A947-70E740481C1C}">
                  <a14:useLocalDpi xmlns:a14="http://schemas.microsoft.com/office/drawing/2010/main" val="0"/>
                </a:ext>
              </a:extLst>
            </a:blip>
            <a:srcRect l="5311" t="36515" r="63526"/>
            <a:stretch/>
          </p:blipFill>
          <p:spPr>
            <a:xfrm>
              <a:off x="520706" y="1883664"/>
              <a:ext cx="2167629" cy="3218665"/>
            </a:xfrm>
            <a:prstGeom prst="rect">
              <a:avLst/>
            </a:prstGeom>
          </p:spPr>
        </p:pic>
        <p:pic>
          <p:nvPicPr>
            <p:cNvPr id="15" name="Picture 1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7" b="98500" l="0" r="100000"/>
                      </a14:imgEffect>
                    </a14:imgLayer>
                  </a14:imgProps>
                </a:ext>
                <a:ext uri="{28A0092B-C50C-407E-A947-70E740481C1C}">
                  <a14:useLocalDpi xmlns:a14="http://schemas.microsoft.com/office/drawing/2010/main" val="0"/>
                </a:ext>
              </a:extLst>
            </a:blip>
            <a:srcRect l="65510" t="39577" r="-169" b="7841"/>
            <a:stretch/>
          </p:blipFill>
          <p:spPr>
            <a:xfrm>
              <a:off x="2688335" y="1902340"/>
              <a:ext cx="2507695" cy="2793480"/>
            </a:xfrm>
            <a:prstGeom prst="rect">
              <a:avLst/>
            </a:prstGeom>
          </p:spPr>
        </p:pic>
      </p:grpSp>
    </p:spTree>
    <p:extLst>
      <p:ext uri="{BB962C8B-B14F-4D97-AF65-F5344CB8AC3E}">
        <p14:creationId xmlns:p14="http://schemas.microsoft.com/office/powerpoint/2010/main" val="366517393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204" y="-74082"/>
            <a:ext cx="1577308" cy="147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6124058B-859B-4F12-A5FD-FCDC126D9A64}"/>
              </a:ext>
            </a:extLst>
          </p:cNvPr>
          <p:cNvGrpSpPr/>
          <p:nvPr/>
        </p:nvGrpSpPr>
        <p:grpSpPr>
          <a:xfrm>
            <a:off x="1260251" y="3458992"/>
            <a:ext cx="4594900" cy="1401107"/>
            <a:chOff x="2840399" y="343910"/>
            <a:chExt cx="3062901" cy="1233031"/>
          </a:xfrm>
        </p:grpSpPr>
        <p:sp>
          <p:nvSpPr>
            <p:cNvPr id="22"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3" name="Google Shape;5317;p41">
              <a:extLst>
                <a:ext uri="{FF2B5EF4-FFF2-40B4-BE49-F238E27FC236}">
                  <a16:creationId xmlns:a16="http://schemas.microsoft.com/office/drawing/2014/main" id="{D594DCEE-5922-45FC-B551-33A5AD2F0EBC}"/>
                </a:ext>
              </a:extLst>
            </p:cNvPr>
            <p:cNvSpPr txBox="1">
              <a:spLocks/>
            </p:cNvSpPr>
            <p:nvPr/>
          </p:nvSpPr>
          <p:spPr>
            <a:xfrm>
              <a:off x="2840399" y="439046"/>
              <a:ext cx="2952044" cy="106563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vi-VN" altLang="vi-VN" sz="320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altLang="vi-VN" sz="3200" i="0" u="none" strike="noStrike" kern="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Một</a:t>
              </a:r>
              <a:r>
                <a:rPr kumimoji="0" lang="en-GB" altLang="vi-VN" sz="3200" i="0" u="none" strike="noStrike" kern="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altLang="vi-VN" sz="3200" i="0" u="none" strike="noStrike" kern="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nước</a:t>
              </a:r>
              <a:r>
                <a:rPr kumimoji="0" lang="en-GB" altLang="vi-VN" sz="3200" i="0" u="none" strike="noStrike" kern="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altLang="vi-VN" sz="3200" i="0" u="none" strike="noStrike" kern="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Châu</a:t>
              </a:r>
              <a:r>
                <a:rPr kumimoji="0" lang="en-GB" altLang="vi-VN" sz="3200" i="0" u="none" strike="noStrike" kern="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Á, </a:t>
              </a:r>
              <a:r>
                <a:rPr kumimoji="0" lang="en-GB" altLang="vi-VN" sz="3200" i="0" u="none" strike="noStrike" kern="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có</a:t>
              </a:r>
              <a:r>
                <a:rPr kumimoji="0" lang="en-GB" altLang="vi-VN" sz="3200" i="0" u="none" strike="noStrike" kern="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altLang="vi-VN" sz="3200" i="0" u="none" strike="noStrike" kern="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thủ</a:t>
              </a:r>
              <a:r>
                <a:rPr kumimoji="0" lang="en-GB" altLang="vi-VN" sz="3200" i="0" u="none" strike="noStrike" kern="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altLang="vi-VN" sz="3200" i="0" u="none" strike="noStrike" kern="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đô</a:t>
              </a:r>
              <a:r>
                <a:rPr kumimoji="0" lang="en-GB" altLang="vi-VN" sz="3200" i="0" u="none" strike="noStrike" kern="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altLang="vi-VN" sz="3200" i="0" u="none" strike="noStrike" kern="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Xơ</a:t>
              </a:r>
              <a:r>
                <a:rPr kumimoji="0" lang="en-GB" altLang="vi-VN" sz="3200" i="0" u="none" strike="noStrike" kern="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un</a:t>
              </a:r>
              <a:endParaRPr kumimoji="0" lang="en-US" altLang="vi-VN" sz="320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5" name="Group 24">
            <a:extLst>
              <a:ext uri="{FF2B5EF4-FFF2-40B4-BE49-F238E27FC236}">
                <a16:creationId xmlns:a16="http://schemas.microsoft.com/office/drawing/2014/main" id="{3DBF9704-87D5-4C97-AE8E-D8AF7F9E713E}"/>
              </a:ext>
            </a:extLst>
          </p:cNvPr>
          <p:cNvGrpSpPr/>
          <p:nvPr/>
        </p:nvGrpSpPr>
        <p:grpSpPr>
          <a:xfrm>
            <a:off x="247247" y="1228902"/>
            <a:ext cx="4621082" cy="1203306"/>
            <a:chOff x="-1971768" y="3680456"/>
            <a:chExt cx="3778010" cy="1812194"/>
          </a:xfrm>
        </p:grpSpPr>
        <p:grpSp>
          <p:nvGrpSpPr>
            <p:cNvPr id="26" name="Group 25">
              <a:extLst>
                <a:ext uri="{FF2B5EF4-FFF2-40B4-BE49-F238E27FC236}">
                  <a16:creationId xmlns:a16="http://schemas.microsoft.com/office/drawing/2014/main" id="{67D81EDD-220A-4145-A185-DDF451EF67BE}"/>
                </a:ext>
              </a:extLst>
            </p:cNvPr>
            <p:cNvGrpSpPr/>
            <p:nvPr/>
          </p:nvGrpSpPr>
          <p:grpSpPr>
            <a:xfrm>
              <a:off x="-1358164" y="4457000"/>
              <a:ext cx="3164406" cy="1035650"/>
              <a:chOff x="2873171" y="343910"/>
              <a:chExt cx="2636925" cy="918817"/>
            </a:xfrm>
          </p:grpSpPr>
          <p:sp>
            <p:nvSpPr>
              <p:cNvPr id="28" name="îṥḷíďê">
                <a:extLst>
                  <a:ext uri="{FF2B5EF4-FFF2-40B4-BE49-F238E27FC236}">
                    <a16:creationId xmlns:a16="http://schemas.microsoft.com/office/drawing/2014/main" id="{9D12DA63-739E-4E30-B465-9CB11EA72755}"/>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9" name="Google Shape;5317;p41">
                <a:extLst>
                  <a:ext uri="{FF2B5EF4-FFF2-40B4-BE49-F238E27FC236}">
                    <a16:creationId xmlns:a16="http://schemas.microsoft.com/office/drawing/2014/main" id="{9D48688C-02FE-4E18-AFBF-AB5BB65111DA}"/>
                  </a:ext>
                </a:extLst>
              </p:cNvPr>
              <p:cNvSpPr txBox="1">
                <a:spLocks/>
              </p:cNvSpPr>
              <p:nvPr/>
            </p:nvSpPr>
            <p:spPr>
              <a:xfrm>
                <a:off x="3181814" y="395680"/>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Hàn</a:t>
                </a:r>
                <a:r>
                  <a:rPr kumimoji="0" lang="en-GB" sz="360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Quốc</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27"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33" name="Picture 32"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2589639" y="2316402"/>
            <a:ext cx="1201643" cy="1206771"/>
          </a:xfrm>
          <a:prstGeom prst="rect">
            <a:avLst/>
          </a:prstGeom>
        </p:spPr>
      </p:pic>
      <p:grpSp>
        <p:nvGrpSpPr>
          <p:cNvPr id="34" name="Group 33">
            <a:extLst>
              <a:ext uri="{FF2B5EF4-FFF2-40B4-BE49-F238E27FC236}">
                <a16:creationId xmlns:a16="http://schemas.microsoft.com/office/drawing/2014/main" id="{6124058B-859B-4F12-A5FD-FCDC126D9A64}"/>
              </a:ext>
            </a:extLst>
          </p:cNvPr>
          <p:cNvGrpSpPr/>
          <p:nvPr/>
        </p:nvGrpSpPr>
        <p:grpSpPr>
          <a:xfrm>
            <a:off x="6434711" y="3416017"/>
            <a:ext cx="4659311" cy="1063151"/>
            <a:chOff x="2797463" y="343910"/>
            <a:chExt cx="3105837" cy="1339578"/>
          </a:xfrm>
        </p:grpSpPr>
        <p:sp>
          <p:nvSpPr>
            <p:cNvPr id="35"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36" name="Google Shape;5317;p41">
              <a:extLst>
                <a:ext uri="{FF2B5EF4-FFF2-40B4-BE49-F238E27FC236}">
                  <a16:creationId xmlns:a16="http://schemas.microsoft.com/office/drawing/2014/main" id="{D594DCEE-5922-45FC-B551-33A5AD2F0EBC}"/>
                </a:ext>
              </a:extLst>
            </p:cNvPr>
            <p:cNvSpPr txBox="1">
              <a:spLocks/>
            </p:cNvSpPr>
            <p:nvPr/>
          </p:nvSpPr>
          <p:spPr>
            <a:xfrm>
              <a:off x="2797463" y="617852"/>
              <a:ext cx="2952044" cy="106563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Yên</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ả</a:t>
              </a:r>
              <a:endParaRPr kumimoji="0" lang="en-US" altLang="vi-VN" sz="320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7" name="Group 36">
            <a:extLst>
              <a:ext uri="{FF2B5EF4-FFF2-40B4-BE49-F238E27FC236}">
                <a16:creationId xmlns:a16="http://schemas.microsoft.com/office/drawing/2014/main" id="{3DBF9704-87D5-4C97-AE8E-D8AF7F9E713E}"/>
              </a:ext>
            </a:extLst>
          </p:cNvPr>
          <p:cNvGrpSpPr/>
          <p:nvPr/>
        </p:nvGrpSpPr>
        <p:grpSpPr>
          <a:xfrm>
            <a:off x="5486120" y="1228902"/>
            <a:ext cx="4428594" cy="1203306"/>
            <a:chOff x="-1971768" y="3680456"/>
            <a:chExt cx="3778010" cy="1812194"/>
          </a:xfrm>
        </p:grpSpPr>
        <p:grpSp>
          <p:nvGrpSpPr>
            <p:cNvPr id="38" name="Group 37">
              <a:extLst>
                <a:ext uri="{FF2B5EF4-FFF2-40B4-BE49-F238E27FC236}">
                  <a16:creationId xmlns:a16="http://schemas.microsoft.com/office/drawing/2014/main" id="{67D81EDD-220A-4145-A185-DDF451EF67BE}"/>
                </a:ext>
              </a:extLst>
            </p:cNvPr>
            <p:cNvGrpSpPr/>
            <p:nvPr/>
          </p:nvGrpSpPr>
          <p:grpSpPr>
            <a:xfrm>
              <a:off x="-1358164" y="4457000"/>
              <a:ext cx="3164406" cy="1035650"/>
              <a:chOff x="2873171" y="343910"/>
              <a:chExt cx="2636925" cy="918817"/>
            </a:xfrm>
          </p:grpSpPr>
          <p:sp>
            <p:nvSpPr>
              <p:cNvPr id="40" name="îṥḷíďê">
                <a:extLst>
                  <a:ext uri="{FF2B5EF4-FFF2-40B4-BE49-F238E27FC236}">
                    <a16:creationId xmlns:a16="http://schemas.microsoft.com/office/drawing/2014/main" id="{9D12DA63-739E-4E30-B465-9CB11EA72755}"/>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1" name="Google Shape;5317;p41">
                <a:extLst>
                  <a:ext uri="{FF2B5EF4-FFF2-40B4-BE49-F238E27FC236}">
                    <a16:creationId xmlns:a16="http://schemas.microsoft.com/office/drawing/2014/main" id="{9D48688C-02FE-4E18-AFBF-AB5BB65111DA}"/>
                  </a:ext>
                </a:extLst>
              </p:cNvPr>
              <p:cNvSpPr txBox="1">
                <a:spLocks/>
              </p:cNvSpPr>
              <p:nvPr/>
            </p:nvSpPr>
            <p:spPr>
              <a:xfrm>
                <a:off x="3181814" y="395680"/>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Thanh</a:t>
                </a:r>
                <a:r>
                  <a:rPr kumimoji="0" lang="en-GB"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Bình</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39"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42" name="Picture 41"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7828511" y="2316403"/>
            <a:ext cx="1201643" cy="1206771"/>
          </a:xfrm>
          <a:prstGeom prst="rect">
            <a:avLst/>
          </a:prstGeom>
        </p:spPr>
      </p:pic>
      <p:pic>
        <p:nvPicPr>
          <p:cNvPr id="3" name="Picture 2"/>
          <p:cNvPicPr>
            <a:picLocks noChangeAspect="1"/>
          </p:cNvPicPr>
          <p:nvPr/>
        </p:nvPicPr>
        <p:blipFill>
          <a:blip r:embed="rId6"/>
          <a:stretch>
            <a:fillRect/>
          </a:stretch>
        </p:blipFill>
        <p:spPr>
          <a:xfrm>
            <a:off x="286951" y="267074"/>
            <a:ext cx="3401863" cy="896190"/>
          </a:xfrm>
          <a:prstGeom prst="rect">
            <a:avLst/>
          </a:prstGeom>
        </p:spPr>
      </p:pic>
    </p:spTree>
    <p:extLst>
      <p:ext uri="{BB962C8B-B14F-4D97-AF65-F5344CB8AC3E}">
        <p14:creationId xmlns:p14="http://schemas.microsoft.com/office/powerpoint/2010/main" val="26849014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204" y="-74082"/>
            <a:ext cx="1577308" cy="147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6124058B-859B-4F12-A5FD-FCDC126D9A64}"/>
              </a:ext>
            </a:extLst>
          </p:cNvPr>
          <p:cNvGrpSpPr/>
          <p:nvPr/>
        </p:nvGrpSpPr>
        <p:grpSpPr>
          <a:xfrm>
            <a:off x="923489" y="2947436"/>
            <a:ext cx="4690365" cy="1078126"/>
            <a:chOff x="2776763" y="218495"/>
            <a:chExt cx="3126537" cy="1358446"/>
          </a:xfrm>
        </p:grpSpPr>
        <p:sp>
          <p:nvSpPr>
            <p:cNvPr id="22"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3" name="Google Shape;5317;p41">
              <a:extLst>
                <a:ext uri="{FF2B5EF4-FFF2-40B4-BE49-F238E27FC236}">
                  <a16:creationId xmlns:a16="http://schemas.microsoft.com/office/drawing/2014/main" id="{D594DCEE-5922-45FC-B551-33A5AD2F0EBC}"/>
                </a:ext>
              </a:extLst>
            </p:cNvPr>
            <p:cNvSpPr txBox="1">
              <a:spLocks/>
            </p:cNvSpPr>
            <p:nvPr/>
          </p:nvSpPr>
          <p:spPr>
            <a:xfrm>
              <a:off x="2776763" y="218495"/>
              <a:ext cx="2952044" cy="106563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Làm</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cống</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bê</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tông</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để</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che</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kín</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dòng</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kênh</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vi-VN" sz="320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5" name="Group 24">
            <a:extLst>
              <a:ext uri="{FF2B5EF4-FFF2-40B4-BE49-F238E27FC236}">
                <a16:creationId xmlns:a16="http://schemas.microsoft.com/office/drawing/2014/main" id="{3DBF9704-87D5-4C97-AE8E-D8AF7F9E713E}"/>
              </a:ext>
            </a:extLst>
          </p:cNvPr>
          <p:cNvGrpSpPr/>
          <p:nvPr/>
        </p:nvGrpSpPr>
        <p:grpSpPr>
          <a:xfrm>
            <a:off x="180263" y="922811"/>
            <a:ext cx="4041008" cy="1203306"/>
            <a:chOff x="-1971768" y="3680456"/>
            <a:chExt cx="3778010" cy="1812194"/>
          </a:xfrm>
        </p:grpSpPr>
        <p:grpSp>
          <p:nvGrpSpPr>
            <p:cNvPr id="26" name="Group 25">
              <a:extLst>
                <a:ext uri="{FF2B5EF4-FFF2-40B4-BE49-F238E27FC236}">
                  <a16:creationId xmlns:a16="http://schemas.microsoft.com/office/drawing/2014/main" id="{67D81EDD-220A-4145-A185-DDF451EF67BE}"/>
                </a:ext>
              </a:extLst>
            </p:cNvPr>
            <p:cNvGrpSpPr/>
            <p:nvPr/>
          </p:nvGrpSpPr>
          <p:grpSpPr>
            <a:xfrm>
              <a:off x="-1358164" y="4457000"/>
              <a:ext cx="3164406" cy="1035650"/>
              <a:chOff x="2873171" y="343910"/>
              <a:chExt cx="2636925" cy="918817"/>
            </a:xfrm>
          </p:grpSpPr>
          <p:sp>
            <p:nvSpPr>
              <p:cNvPr id="28" name="îṥḷíďê">
                <a:extLst>
                  <a:ext uri="{FF2B5EF4-FFF2-40B4-BE49-F238E27FC236}">
                    <a16:creationId xmlns:a16="http://schemas.microsoft.com/office/drawing/2014/main" id="{9D12DA63-739E-4E30-B465-9CB11EA72755}"/>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9" name="Google Shape;5317;p41">
                <a:extLst>
                  <a:ext uri="{FF2B5EF4-FFF2-40B4-BE49-F238E27FC236}">
                    <a16:creationId xmlns:a16="http://schemas.microsoft.com/office/drawing/2014/main" id="{9D48688C-02FE-4E18-AFBF-AB5BB65111DA}"/>
                  </a:ext>
                </a:extLst>
              </p:cNvPr>
              <p:cNvSpPr txBox="1">
                <a:spLocks/>
              </p:cNvSpPr>
              <p:nvPr/>
            </p:nvSpPr>
            <p:spPr>
              <a:xfrm>
                <a:off x="3181814" y="395680"/>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Cống</a:t>
                </a:r>
                <a:r>
                  <a:rPr kumimoji="0" lang="en-GB" sz="360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hóa</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27"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33" name="Picture 32"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2364880" y="1931446"/>
            <a:ext cx="1201643" cy="1206771"/>
          </a:xfrm>
          <a:prstGeom prst="rect">
            <a:avLst/>
          </a:prstGeom>
        </p:spPr>
      </p:pic>
      <p:grpSp>
        <p:nvGrpSpPr>
          <p:cNvPr id="34" name="Group 33">
            <a:extLst>
              <a:ext uri="{FF2B5EF4-FFF2-40B4-BE49-F238E27FC236}">
                <a16:creationId xmlns:a16="http://schemas.microsoft.com/office/drawing/2014/main" id="{6124058B-859B-4F12-A5FD-FCDC126D9A64}"/>
              </a:ext>
            </a:extLst>
          </p:cNvPr>
          <p:cNvGrpSpPr/>
          <p:nvPr/>
        </p:nvGrpSpPr>
        <p:grpSpPr>
          <a:xfrm>
            <a:off x="6522096" y="2157261"/>
            <a:ext cx="4951568" cy="1603155"/>
            <a:chOff x="2873171" y="343910"/>
            <a:chExt cx="3030129" cy="1233031"/>
          </a:xfrm>
        </p:grpSpPr>
        <p:sp>
          <p:nvSpPr>
            <p:cNvPr id="35"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36" name="Google Shape;5317;p41">
              <a:extLst>
                <a:ext uri="{FF2B5EF4-FFF2-40B4-BE49-F238E27FC236}">
                  <a16:creationId xmlns:a16="http://schemas.microsoft.com/office/drawing/2014/main" id="{D594DCEE-5922-45FC-B551-33A5AD2F0EBC}"/>
                </a:ext>
              </a:extLst>
            </p:cNvPr>
            <p:cNvSpPr txBox="1">
              <a:spLocks/>
            </p:cNvSpPr>
            <p:nvPr/>
          </p:nvSpPr>
          <p:spPr>
            <a:xfrm>
              <a:off x="2897652" y="350520"/>
              <a:ext cx="2952044" cy="106563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Đường</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dành</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riêng</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cho</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xe</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cơ</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giới</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chạy</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với</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tốc</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độ</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GB" altLang="vi-VN" sz="3200" kern="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cao</a:t>
              </a:r>
              <a:r>
                <a:rPr lang="en-GB" altLang="vi-VN" sz="3200" kern="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vi-VN" sz="3200" i="0" u="none" strike="noStrike" kern="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7" name="Group 36">
            <a:extLst>
              <a:ext uri="{FF2B5EF4-FFF2-40B4-BE49-F238E27FC236}">
                <a16:creationId xmlns:a16="http://schemas.microsoft.com/office/drawing/2014/main" id="{3DBF9704-87D5-4C97-AE8E-D8AF7F9E713E}"/>
              </a:ext>
            </a:extLst>
          </p:cNvPr>
          <p:cNvGrpSpPr/>
          <p:nvPr/>
        </p:nvGrpSpPr>
        <p:grpSpPr>
          <a:xfrm>
            <a:off x="5115241" y="118219"/>
            <a:ext cx="4705164" cy="1203306"/>
            <a:chOff x="-1971768" y="3680456"/>
            <a:chExt cx="3778010" cy="1812194"/>
          </a:xfrm>
        </p:grpSpPr>
        <p:grpSp>
          <p:nvGrpSpPr>
            <p:cNvPr id="38" name="Group 37">
              <a:extLst>
                <a:ext uri="{FF2B5EF4-FFF2-40B4-BE49-F238E27FC236}">
                  <a16:creationId xmlns:a16="http://schemas.microsoft.com/office/drawing/2014/main" id="{67D81EDD-220A-4145-A185-DDF451EF67BE}"/>
                </a:ext>
              </a:extLst>
            </p:cNvPr>
            <p:cNvGrpSpPr/>
            <p:nvPr/>
          </p:nvGrpSpPr>
          <p:grpSpPr>
            <a:xfrm>
              <a:off x="-1358164" y="4457000"/>
              <a:ext cx="3164406" cy="1035650"/>
              <a:chOff x="2873171" y="343910"/>
              <a:chExt cx="2636925" cy="918817"/>
            </a:xfrm>
          </p:grpSpPr>
          <p:sp>
            <p:nvSpPr>
              <p:cNvPr id="40" name="îṥḷíďê">
                <a:extLst>
                  <a:ext uri="{FF2B5EF4-FFF2-40B4-BE49-F238E27FC236}">
                    <a16:creationId xmlns:a16="http://schemas.microsoft.com/office/drawing/2014/main" id="{9D12DA63-739E-4E30-B465-9CB11EA72755}"/>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1" name="Google Shape;5317;p41">
                <a:extLst>
                  <a:ext uri="{FF2B5EF4-FFF2-40B4-BE49-F238E27FC236}">
                    <a16:creationId xmlns:a16="http://schemas.microsoft.com/office/drawing/2014/main" id="{9D48688C-02FE-4E18-AFBF-AB5BB65111DA}"/>
                  </a:ext>
                </a:extLst>
              </p:cNvPr>
              <p:cNvSpPr txBox="1">
                <a:spLocks/>
              </p:cNvSpPr>
              <p:nvPr/>
            </p:nvSpPr>
            <p:spPr>
              <a:xfrm>
                <a:off x="2925150" y="381049"/>
                <a:ext cx="253296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lang="en-GB" sz="36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GB"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GB"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tốc</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39"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42" name="Picture 41"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6877585" y="1205719"/>
            <a:ext cx="1201643" cy="1206771"/>
          </a:xfrm>
          <a:prstGeom prst="rect">
            <a:avLst/>
          </a:prstGeom>
        </p:spPr>
      </p:pic>
      <p:pic>
        <p:nvPicPr>
          <p:cNvPr id="3" name="Picture 2"/>
          <p:cNvPicPr>
            <a:picLocks noChangeAspect="1"/>
          </p:cNvPicPr>
          <p:nvPr/>
        </p:nvPicPr>
        <p:blipFill>
          <a:blip r:embed="rId6"/>
          <a:stretch>
            <a:fillRect/>
          </a:stretch>
        </p:blipFill>
        <p:spPr>
          <a:xfrm>
            <a:off x="513948" y="213364"/>
            <a:ext cx="3401863" cy="896190"/>
          </a:xfrm>
          <a:prstGeom prst="rect">
            <a:avLst/>
          </a:prstGeom>
        </p:spPr>
      </p:pic>
      <p:pic>
        <p:nvPicPr>
          <p:cNvPr id="1026" name="Picture 2" descr="Hình ảnh đẹp về cao tốc dài nhất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1164" y="3488105"/>
            <a:ext cx="4762500" cy="265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Đơn vị thi công cống thoát nước chuyên nghiệp giá rẻ - Xây dựng Đăng Phá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667" y="4377063"/>
            <a:ext cx="3999832" cy="21113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929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49477" y="818386"/>
            <a:ext cx="4468934" cy="1369621"/>
            <a:chOff x="8857468" y="1810434"/>
            <a:chExt cx="4022040" cy="1329789"/>
          </a:xfrm>
        </p:grpSpPr>
        <p:grpSp>
          <p:nvGrpSpPr>
            <p:cNvPr id="13"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15"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16"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17" name="Google Shape;159;p10">
                <a:extLst>
                  <a:ext uri="{FF2B5EF4-FFF2-40B4-BE49-F238E27FC236}">
                    <a16:creationId xmlns:a16="http://schemas.microsoft.com/office/drawing/2014/main" id="{ECAF73BE-6A27-4EE3-B497-68C29B85A35E}"/>
                  </a:ext>
                </a:extLst>
              </p:cNvPr>
              <p:cNvSpPr txBox="1"/>
              <p:nvPr/>
            </p:nvSpPr>
            <p:spPr>
              <a:xfrm>
                <a:off x="5807968" y="1816964"/>
                <a:ext cx="6141045" cy="507852"/>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14" name="TextBox 13"/>
            <p:cNvSpPr txBox="1"/>
            <p:nvPr/>
          </p:nvSpPr>
          <p:spPr>
            <a:xfrm>
              <a:off x="9456481" y="2197864"/>
              <a:ext cx="3423027" cy="816773"/>
            </a:xfrm>
            <a:prstGeom prst="rect">
              <a:avLst/>
            </a:prstGeom>
            <a:noFill/>
          </p:spPr>
          <p:txBody>
            <a:bodyPr wrap="square" lIns="101584" tIns="50791" rIns="101584" bIns="50791" rtlCol="0">
              <a:spAutoFit/>
            </a:bodyPr>
            <a:lstStyle/>
            <a:p>
              <a:pPr defTabSz="1219170">
                <a:buClr>
                  <a:srgbClr val="000000"/>
                </a:buClr>
              </a:pPr>
              <a:r>
                <a:rPr lang="vi-VN" sz="4800" dirty="0"/>
                <a:t>Xơ –un </a:t>
              </a:r>
              <a:endParaRPr lang="en-US" sz="4444" b="1" kern="0" dirty="0">
                <a:solidFill>
                  <a:srgbClr val="C00000"/>
                </a:solidFill>
                <a:cs typeface="Arial"/>
                <a:sym typeface="Arial"/>
              </a:endParaRPr>
            </a:p>
          </p:txBody>
        </p:sp>
      </p:grpSp>
      <p:grpSp>
        <p:nvGrpSpPr>
          <p:cNvPr id="27" name="Group 26"/>
          <p:cNvGrpSpPr/>
          <p:nvPr/>
        </p:nvGrpSpPr>
        <p:grpSpPr>
          <a:xfrm>
            <a:off x="685132" y="2002993"/>
            <a:ext cx="4309052" cy="1338584"/>
            <a:chOff x="8857468" y="1810434"/>
            <a:chExt cx="3878147" cy="1329789"/>
          </a:xfrm>
        </p:grpSpPr>
        <p:grpSp>
          <p:nvGrpSpPr>
            <p:cNvPr id="28"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30"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31"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32" name="Google Shape;159;p10">
                <a:extLst>
                  <a:ext uri="{FF2B5EF4-FFF2-40B4-BE49-F238E27FC236}">
                    <a16:creationId xmlns:a16="http://schemas.microsoft.com/office/drawing/2014/main" id="{ECAF73BE-6A27-4EE3-B497-68C29B85A35E}"/>
                  </a:ext>
                </a:extLst>
              </p:cNvPr>
              <p:cNvSpPr txBox="1"/>
              <p:nvPr/>
            </p:nvSpPr>
            <p:spPr>
              <a:xfrm>
                <a:off x="5807968" y="1816965"/>
                <a:ext cx="6141045" cy="519627"/>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29" name="TextBox 28"/>
            <p:cNvSpPr txBox="1"/>
            <p:nvPr/>
          </p:nvSpPr>
          <p:spPr>
            <a:xfrm>
              <a:off x="9312586" y="2194926"/>
              <a:ext cx="3423029" cy="835711"/>
            </a:xfrm>
            <a:prstGeom prst="rect">
              <a:avLst/>
            </a:prstGeom>
            <a:noFill/>
          </p:spPr>
          <p:txBody>
            <a:bodyPr wrap="square" lIns="101584" tIns="50791" rIns="101584" bIns="50791" rtlCol="0">
              <a:spAutoFit/>
            </a:bodyPr>
            <a:lstStyle/>
            <a:p>
              <a:pPr defTabSz="1219170">
                <a:buClr>
                  <a:srgbClr val="000000"/>
                </a:buClr>
              </a:pPr>
              <a:r>
                <a:rPr lang="vi-VN" sz="4800" dirty="0"/>
                <a:t>phát triển </a:t>
              </a:r>
              <a:endParaRPr lang="en-US" sz="4800" kern="0" dirty="0">
                <a:solidFill>
                  <a:srgbClr val="000000"/>
                </a:solidFill>
                <a:cs typeface="Arial"/>
                <a:sym typeface="Arial"/>
              </a:endParaRPr>
            </a:p>
          </p:txBody>
        </p:sp>
      </p:grpSp>
      <p:grpSp>
        <p:nvGrpSpPr>
          <p:cNvPr id="33" name="Group 32"/>
          <p:cNvGrpSpPr/>
          <p:nvPr/>
        </p:nvGrpSpPr>
        <p:grpSpPr>
          <a:xfrm>
            <a:off x="1271808" y="3221778"/>
            <a:ext cx="4409816" cy="1269217"/>
            <a:chOff x="4453297" y="3768192"/>
            <a:chExt cx="3307362" cy="1113150"/>
          </a:xfrm>
        </p:grpSpPr>
        <p:grpSp>
          <p:nvGrpSpPr>
            <p:cNvPr id="20" name="Group 19"/>
            <p:cNvGrpSpPr/>
            <p:nvPr/>
          </p:nvGrpSpPr>
          <p:grpSpPr>
            <a:xfrm>
              <a:off x="4453297" y="3768192"/>
              <a:ext cx="3307362" cy="1113150"/>
              <a:chOff x="8857468" y="1810434"/>
              <a:chExt cx="3951037" cy="1329789"/>
            </a:xfrm>
          </p:grpSpPr>
          <p:grpSp>
            <p:nvGrpSpPr>
              <p:cNvPr id="21"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23"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24"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25" name="Google Shape;159;p10">
                  <a:extLst>
                    <a:ext uri="{FF2B5EF4-FFF2-40B4-BE49-F238E27FC236}">
                      <a16:creationId xmlns:a16="http://schemas.microsoft.com/office/drawing/2014/main" id="{ECAF73BE-6A27-4EE3-B497-68C29B85A35E}"/>
                    </a:ext>
                  </a:extLst>
                </p:cNvPr>
                <p:cNvSpPr txBox="1"/>
                <p:nvPr/>
              </p:nvSpPr>
              <p:spPr>
                <a:xfrm>
                  <a:off x="5807967" y="1816964"/>
                  <a:ext cx="6141046" cy="548026"/>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22" name="TextBox 21"/>
              <p:cNvSpPr txBox="1"/>
              <p:nvPr/>
            </p:nvSpPr>
            <p:spPr>
              <a:xfrm>
                <a:off x="9390086" y="2301548"/>
                <a:ext cx="3418419" cy="824012"/>
              </a:xfrm>
              <a:prstGeom prst="rect">
                <a:avLst/>
              </a:prstGeom>
              <a:noFill/>
            </p:spPr>
            <p:txBody>
              <a:bodyPr wrap="square" lIns="101584" tIns="50791" rIns="101584" bIns="50791" rtlCol="0">
                <a:spAutoFit/>
              </a:bodyPr>
              <a:lstStyle/>
              <a:p>
                <a:pPr defTabSz="1219170">
                  <a:buClr>
                    <a:srgbClr val="000000"/>
                  </a:buClr>
                </a:pPr>
                <a:endParaRPr lang="en-US" sz="4444" b="1" kern="0" dirty="0">
                  <a:solidFill>
                    <a:srgbClr val="C00000"/>
                  </a:solidFill>
                  <a:cs typeface="Arial"/>
                  <a:sym typeface="Arial"/>
                </a:endParaRPr>
              </a:p>
            </p:txBody>
          </p:sp>
        </p:grpSp>
        <p:sp>
          <p:nvSpPr>
            <p:cNvPr id="18" name="Rectangle 17"/>
            <p:cNvSpPr/>
            <p:nvPr/>
          </p:nvSpPr>
          <p:spPr>
            <a:xfrm>
              <a:off x="4511745" y="4102312"/>
              <a:ext cx="2735626" cy="728815"/>
            </a:xfrm>
            <a:prstGeom prst="rect">
              <a:avLst/>
            </a:prstGeom>
          </p:spPr>
          <p:txBody>
            <a:bodyPr wrap="square">
              <a:spAutoFit/>
            </a:bodyPr>
            <a:lstStyle/>
            <a:p>
              <a:pPr defTabSz="1219170">
                <a:buClr>
                  <a:srgbClr val="000000"/>
                </a:buClr>
              </a:pPr>
              <a:r>
                <a:rPr lang="vi-VN" sz="4800" dirty="0"/>
                <a:t>chuyển đi </a:t>
              </a:r>
              <a:endParaRPr lang="en-US" sz="4800" kern="0" dirty="0">
                <a:solidFill>
                  <a:srgbClr val="000000"/>
                </a:solidFill>
                <a:cs typeface="Arial"/>
                <a:sym typeface="Arial"/>
              </a:endParaRPr>
            </a:p>
          </p:txBody>
        </p:sp>
      </p:grpSp>
      <p:grpSp>
        <p:nvGrpSpPr>
          <p:cNvPr id="36" name="Group 35"/>
          <p:cNvGrpSpPr/>
          <p:nvPr/>
        </p:nvGrpSpPr>
        <p:grpSpPr>
          <a:xfrm>
            <a:off x="1804553" y="4364594"/>
            <a:ext cx="4409816" cy="1306438"/>
            <a:chOff x="4453297" y="3768193"/>
            <a:chExt cx="3307362" cy="1113150"/>
          </a:xfrm>
        </p:grpSpPr>
        <p:grpSp>
          <p:nvGrpSpPr>
            <p:cNvPr id="37" name="Group 36"/>
            <p:cNvGrpSpPr/>
            <p:nvPr/>
          </p:nvGrpSpPr>
          <p:grpSpPr>
            <a:xfrm>
              <a:off x="4453297" y="3768193"/>
              <a:ext cx="3307362" cy="1113150"/>
              <a:chOff x="8857468" y="1810434"/>
              <a:chExt cx="3951037" cy="1329789"/>
            </a:xfrm>
          </p:grpSpPr>
          <p:grpSp>
            <p:nvGrpSpPr>
              <p:cNvPr id="39"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41"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42"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43" name="Google Shape;159;p10">
                  <a:extLst>
                    <a:ext uri="{FF2B5EF4-FFF2-40B4-BE49-F238E27FC236}">
                      <a16:creationId xmlns:a16="http://schemas.microsoft.com/office/drawing/2014/main" id="{ECAF73BE-6A27-4EE3-B497-68C29B85A35E}"/>
                    </a:ext>
                  </a:extLst>
                </p:cNvPr>
                <p:cNvSpPr txBox="1"/>
                <p:nvPr/>
              </p:nvSpPr>
              <p:spPr>
                <a:xfrm>
                  <a:off x="5807967" y="1816964"/>
                  <a:ext cx="6141046" cy="532413"/>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40" name="TextBox 39"/>
              <p:cNvSpPr txBox="1"/>
              <p:nvPr/>
            </p:nvSpPr>
            <p:spPr>
              <a:xfrm>
                <a:off x="9390086" y="2301549"/>
                <a:ext cx="3418419" cy="800536"/>
              </a:xfrm>
              <a:prstGeom prst="rect">
                <a:avLst/>
              </a:prstGeom>
              <a:noFill/>
            </p:spPr>
            <p:txBody>
              <a:bodyPr wrap="square" lIns="101584" tIns="50791" rIns="101584" bIns="50791" rtlCol="0">
                <a:spAutoFit/>
              </a:bodyPr>
              <a:lstStyle/>
              <a:p>
                <a:pPr defTabSz="1219170">
                  <a:buClr>
                    <a:srgbClr val="000000"/>
                  </a:buClr>
                </a:pPr>
                <a:endParaRPr lang="en-US" sz="4444" b="1" kern="0" dirty="0">
                  <a:solidFill>
                    <a:srgbClr val="C00000"/>
                  </a:solidFill>
                  <a:cs typeface="Arial"/>
                  <a:sym typeface="Arial"/>
                </a:endParaRPr>
              </a:p>
            </p:txBody>
          </p:sp>
        </p:grpSp>
        <p:sp>
          <p:nvSpPr>
            <p:cNvPr id="38" name="Rectangle 37"/>
            <p:cNvSpPr/>
            <p:nvPr/>
          </p:nvSpPr>
          <p:spPr>
            <a:xfrm>
              <a:off x="4699146" y="4125278"/>
              <a:ext cx="2411879" cy="708051"/>
            </a:xfrm>
            <a:prstGeom prst="rect">
              <a:avLst/>
            </a:prstGeom>
          </p:spPr>
          <p:txBody>
            <a:bodyPr wrap="square">
              <a:spAutoFit/>
            </a:bodyPr>
            <a:lstStyle/>
            <a:p>
              <a:pPr defTabSz="1219170">
                <a:buClr>
                  <a:srgbClr val="000000"/>
                </a:buClr>
              </a:pPr>
              <a:r>
                <a:rPr lang="vi-VN" sz="4800" dirty="0"/>
                <a:t>thiên nhiên </a:t>
              </a:r>
              <a:endParaRPr lang="en-US" sz="4800" kern="0" dirty="0">
                <a:solidFill>
                  <a:srgbClr val="000000"/>
                </a:solidFill>
                <a:cs typeface="Arial"/>
                <a:sym typeface="Arial"/>
              </a:endParaRPr>
            </a:p>
          </p:txBody>
        </p:sp>
      </p:grpSp>
      <p:pic>
        <p:nvPicPr>
          <p:cNvPr id="45" name="Picture 44"/>
          <p:cNvPicPr>
            <a:picLocks noChangeAspect="1"/>
          </p:cNvPicPr>
          <p:nvPr/>
        </p:nvPicPr>
        <p:blipFill>
          <a:blip r:embed="rId3"/>
          <a:stretch>
            <a:fillRect/>
          </a:stretch>
        </p:blipFill>
        <p:spPr>
          <a:xfrm>
            <a:off x="2491003" y="327675"/>
            <a:ext cx="5505165" cy="646232"/>
          </a:xfrm>
          <a:prstGeom prst="rect">
            <a:avLst/>
          </a:prstGeom>
        </p:spPr>
      </p:pic>
      <p:pic>
        <p:nvPicPr>
          <p:cNvPr id="46" name="Picture 2" descr="https://o.remove.bg/downloads/c1dfc026-79f9-40b7-949d-d6e7b0b8d50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865" y="1243201"/>
            <a:ext cx="5057775" cy="447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0344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20427" y="1592346"/>
            <a:ext cx="4305547" cy="1958724"/>
          </a:xfrm>
          <a:prstGeom prst="rect">
            <a:avLst/>
          </a:prstGeom>
        </p:spPr>
      </p:pic>
      <p:sp>
        <p:nvSpPr>
          <p:cNvPr id="15" name="TextBox 14"/>
          <p:cNvSpPr txBox="1"/>
          <p:nvPr/>
        </p:nvSpPr>
        <p:spPr>
          <a:xfrm>
            <a:off x="322245" y="657098"/>
            <a:ext cx="6939689" cy="1213112"/>
          </a:xfrm>
          <a:prstGeom prst="rect">
            <a:avLst/>
          </a:prstGeom>
          <a:noFill/>
        </p:spPr>
        <p:txBody>
          <a:bodyPr wrap="square" lIns="104098" tIns="52050" rIns="104098" bIns="52050" rtlCol="0">
            <a:spAutoFit/>
          </a:bodyPr>
          <a:lstStyle/>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t>Giữa thủ đô Xơ –un của Hàn Quốc có một con kênh rất thanh bình. Ít ai biết là nó đã từng bị ô nhiễm nặng.</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stretch>
            <a:fillRect/>
          </a:stretch>
        </p:blipFill>
        <p:spPr>
          <a:xfrm>
            <a:off x="632211" y="36815"/>
            <a:ext cx="7245901" cy="702713"/>
          </a:xfrm>
          <a:prstGeom prst="rect">
            <a:avLst/>
          </a:prstGeom>
        </p:spPr>
      </p:pic>
      <p:sp>
        <p:nvSpPr>
          <p:cNvPr id="3" name="TextBox 2"/>
          <p:cNvSpPr txBox="1"/>
          <p:nvPr/>
        </p:nvSpPr>
        <p:spPr>
          <a:xfrm>
            <a:off x="5125974" y="2060013"/>
            <a:ext cx="6965412" cy="1200329"/>
          </a:xfrm>
          <a:prstGeom prst="rect">
            <a:avLst/>
          </a:prstGeom>
          <a:noFill/>
        </p:spPr>
        <p:txBody>
          <a:bodyPr wrap="square" rtlCol="0">
            <a:spAutoFit/>
          </a:bodyPr>
          <a:lstStyle/>
          <a:p>
            <a:r>
              <a:rPr lang="en-GB" sz="2400" dirty="0"/>
              <a:t>    </a:t>
            </a:r>
            <a:r>
              <a:rPr lang="vi-VN" sz="2400" dirty="0"/>
              <a:t>Để hạn chế mùi hôi từ con kênh và để phát triển giao thông, năm 1977, con kênh được cống hóa. Trên mặt cống là hệ thống đường cao tốc nhiều tầng.</a:t>
            </a:r>
            <a:endParaRPr lang="en-US" sz="2400" dirty="0"/>
          </a:p>
        </p:txBody>
      </p:sp>
      <p:sp>
        <p:nvSpPr>
          <p:cNvPr id="4" name="TextBox 3"/>
          <p:cNvSpPr txBox="1"/>
          <p:nvPr/>
        </p:nvSpPr>
        <p:spPr>
          <a:xfrm>
            <a:off x="419899" y="3420166"/>
            <a:ext cx="7170098" cy="3046988"/>
          </a:xfrm>
          <a:prstGeom prst="rect">
            <a:avLst/>
          </a:prstGeom>
          <a:noFill/>
        </p:spPr>
        <p:txBody>
          <a:bodyPr wrap="square" rtlCol="0">
            <a:spAutoFit/>
          </a:bodyPr>
          <a:lstStyle/>
          <a:p>
            <a:r>
              <a:rPr lang="en-GB" sz="2400" dirty="0"/>
              <a:t>    </a:t>
            </a:r>
            <a:r>
              <a:rPr lang="vi-VN" sz="2400" dirty="0"/>
              <a:t>Đến năm 2003, thành phố cho dỡ đường cao tốc, làm sống lại con kênh xưa. Con đường dẫn nước thải được chuyển đi hướng khác. Người ta bơm nước sạch vào, biến dòng nước đen ngòm thành con kênh xanh dài gần 6 km. Hai bên bờ kênh trở thành công viên. Con kênh đã góp phần thay đổi bộ mặt đô thị, tạo điều kiện để người dân tận hưởng vẻ đẹp thiên nhiên giữa lòng thành </a:t>
            </a:r>
            <a:r>
              <a:rPr lang="vi-VN" sz="2400"/>
              <a:t>phố.</a:t>
            </a:r>
            <a:endParaRPr lang="vi-VN" sz="2400" dirty="0"/>
          </a:p>
        </p:txBody>
      </p:sp>
      <p:pic>
        <p:nvPicPr>
          <p:cNvPr id="5" name="Picture 4"/>
          <p:cNvPicPr>
            <a:picLocks noChangeAspect="1"/>
          </p:cNvPicPr>
          <p:nvPr/>
        </p:nvPicPr>
        <p:blipFill>
          <a:blip r:embed="rId5"/>
          <a:stretch>
            <a:fillRect/>
          </a:stretch>
        </p:blipFill>
        <p:spPr>
          <a:xfrm>
            <a:off x="7636007" y="431454"/>
            <a:ext cx="3414496" cy="1707682"/>
          </a:xfrm>
          <a:prstGeom prst="rect">
            <a:avLst/>
          </a:prstGeom>
        </p:spPr>
      </p:pic>
      <p:pic>
        <p:nvPicPr>
          <p:cNvPr id="7" name="Picture 6"/>
          <p:cNvPicPr>
            <a:picLocks noChangeAspect="1"/>
          </p:cNvPicPr>
          <p:nvPr/>
        </p:nvPicPr>
        <p:blipFill>
          <a:blip r:embed="rId6"/>
          <a:stretch>
            <a:fillRect/>
          </a:stretch>
        </p:blipFill>
        <p:spPr>
          <a:xfrm>
            <a:off x="7572036" y="3960733"/>
            <a:ext cx="3782298" cy="1857375"/>
          </a:xfrm>
          <a:prstGeom prst="rect">
            <a:avLst/>
          </a:prstGeom>
        </p:spPr>
      </p:pic>
      <p:grpSp>
        <p:nvGrpSpPr>
          <p:cNvPr id="12" name="Group 11">
            <a:extLst>
              <a:ext uri="{FF2B5EF4-FFF2-40B4-BE49-F238E27FC236}">
                <a16:creationId xmlns:a16="http://schemas.microsoft.com/office/drawing/2014/main" id="{860CFDE3-AE3F-4C4A-A9F9-A7ABA774BFDC}"/>
              </a:ext>
            </a:extLst>
          </p:cNvPr>
          <p:cNvGrpSpPr/>
          <p:nvPr/>
        </p:nvGrpSpPr>
        <p:grpSpPr>
          <a:xfrm>
            <a:off x="20494" y="577364"/>
            <a:ext cx="611717" cy="561398"/>
            <a:chOff x="-28110" y="914314"/>
            <a:chExt cx="851094" cy="600425"/>
          </a:xfrm>
        </p:grpSpPr>
        <p:pic>
          <p:nvPicPr>
            <p:cNvPr id="13" name="Picture 12">
              <a:extLst>
                <a:ext uri="{FF2B5EF4-FFF2-40B4-BE49-F238E27FC236}">
                  <a16:creationId xmlns:a16="http://schemas.microsoft.com/office/drawing/2014/main" id="{35B57650-C006-41EB-95E9-0C9B29AAD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buClr>
                  <a:srgbClr val="000000"/>
                </a:buClr>
                <a:buFont typeface="Arial"/>
                <a:buNone/>
              </a:pPr>
              <a:r>
                <a:rPr lang="en-GB"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rPr>
                <a:t>1</a:t>
              </a:r>
              <a:endParaRPr lang="en-US"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endParaRPr>
            </a:p>
          </p:txBody>
        </p:sp>
      </p:grpSp>
      <p:grpSp>
        <p:nvGrpSpPr>
          <p:cNvPr id="17" name="Group 16">
            <a:extLst>
              <a:ext uri="{FF2B5EF4-FFF2-40B4-BE49-F238E27FC236}">
                <a16:creationId xmlns:a16="http://schemas.microsoft.com/office/drawing/2014/main" id="{860CFDE3-AE3F-4C4A-A9F9-A7ABA774BFDC}"/>
              </a:ext>
            </a:extLst>
          </p:cNvPr>
          <p:cNvGrpSpPr/>
          <p:nvPr/>
        </p:nvGrpSpPr>
        <p:grpSpPr>
          <a:xfrm>
            <a:off x="4914785" y="2075354"/>
            <a:ext cx="611717" cy="561398"/>
            <a:chOff x="-28110" y="914314"/>
            <a:chExt cx="851094" cy="600425"/>
          </a:xfrm>
        </p:grpSpPr>
        <p:pic>
          <p:nvPicPr>
            <p:cNvPr id="18" name="Picture 17">
              <a:extLst>
                <a:ext uri="{FF2B5EF4-FFF2-40B4-BE49-F238E27FC236}">
                  <a16:creationId xmlns:a16="http://schemas.microsoft.com/office/drawing/2014/main" id="{35B57650-C006-41EB-95E9-0C9B29AAD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buClr>
                  <a:srgbClr val="000000"/>
                </a:buClr>
                <a:buFont typeface="Arial"/>
                <a:buNone/>
              </a:pPr>
              <a:r>
                <a:rPr lang="vi-VN"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rPr>
                <a:t>2</a:t>
              </a:r>
              <a:endParaRPr lang="en-US"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endParaRPr>
            </a:p>
          </p:txBody>
        </p:sp>
      </p:grpSp>
      <p:grpSp>
        <p:nvGrpSpPr>
          <p:cNvPr id="20" name="Group 19">
            <a:extLst>
              <a:ext uri="{FF2B5EF4-FFF2-40B4-BE49-F238E27FC236}">
                <a16:creationId xmlns:a16="http://schemas.microsoft.com/office/drawing/2014/main" id="{860CFDE3-AE3F-4C4A-A9F9-A7ABA774BFDC}"/>
              </a:ext>
            </a:extLst>
          </p:cNvPr>
          <p:cNvGrpSpPr/>
          <p:nvPr/>
        </p:nvGrpSpPr>
        <p:grpSpPr>
          <a:xfrm>
            <a:off x="20494" y="3270371"/>
            <a:ext cx="611717" cy="561398"/>
            <a:chOff x="-28110" y="914314"/>
            <a:chExt cx="851094" cy="600425"/>
          </a:xfrm>
        </p:grpSpPr>
        <p:pic>
          <p:nvPicPr>
            <p:cNvPr id="21" name="Picture 20">
              <a:extLst>
                <a:ext uri="{FF2B5EF4-FFF2-40B4-BE49-F238E27FC236}">
                  <a16:creationId xmlns:a16="http://schemas.microsoft.com/office/drawing/2014/main" id="{35B57650-C006-41EB-95E9-0C9B29AAD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2" name="TextBox 21">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buClr>
                  <a:srgbClr val="000000"/>
                </a:buClr>
                <a:buFont typeface="Arial"/>
                <a:buNone/>
              </a:pPr>
              <a:r>
                <a:rPr lang="en-GB"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rPr>
                <a:t>3</a:t>
              </a:r>
              <a:endParaRPr lang="en-US"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endParaRPr>
            </a:p>
          </p:txBody>
        </p:sp>
      </p:grpSp>
    </p:spTree>
    <p:extLst>
      <p:ext uri="{BB962C8B-B14F-4D97-AF65-F5344CB8AC3E}">
        <p14:creationId xmlns:p14="http://schemas.microsoft.com/office/powerpoint/2010/main" val="8753371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2761" y="1147916"/>
            <a:ext cx="11454063" cy="949347"/>
          </a:xfrm>
          <a:prstGeom prst="rect">
            <a:avLst/>
          </a:prstGeom>
          <a:noFill/>
        </p:spPr>
        <p:txBody>
          <a:bodyPr wrap="square" lIns="86725" tIns="43363" rIns="86725" bIns="43363" rtlCol="0">
            <a:spAutoFit/>
          </a:bodyPr>
          <a:lstStyle/>
          <a:p>
            <a:r>
              <a:rPr lang="en-GB" sz="2800" b="1" dirty="0">
                <a:latin typeface="Arial-Rounded" panose="020B0500000000000000" pitchFamily="34" charset="0"/>
                <a:ea typeface="Arial-Rounded" panose="020B0500000000000000" pitchFamily="34" charset="0"/>
                <a:cs typeface="Arial-Rounded" panose="020B0500000000000000" pitchFamily="34" charset="0"/>
              </a:rPr>
              <a:t>     </a:t>
            </a:r>
            <a:r>
              <a:rPr lang="vi-VN" sz="2800" b="1" dirty="0"/>
              <a:t>Để hạn chế mùi hôi từ con kênh và để phát triển giao thông, năm 1977, con kênh được cống hóa. </a:t>
            </a:r>
            <a:endParaRPr lang="vi-VN"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069" y="132168"/>
            <a:ext cx="2356433"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5229977" y="3751591"/>
            <a:ext cx="3663502" cy="1121033"/>
          </a:xfrm>
          <a:prstGeom prst="wedgeRoundRectCallout">
            <a:avLst>
              <a:gd name="adj1" fmla="val 58934"/>
              <a:gd name="adj2" fmla="val -951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667" b="1" dirty="0">
                <a:solidFill>
                  <a:srgbClr val="FF0000"/>
                </a:solidFill>
              </a:rPr>
              <a:t>Luyện </a:t>
            </a:r>
            <a:r>
              <a:rPr lang="en-US" sz="3667" b="1" dirty="0" err="1">
                <a:solidFill>
                  <a:srgbClr val="FF0000"/>
                </a:solidFill>
              </a:rPr>
              <a:t>đọc</a:t>
            </a:r>
            <a:r>
              <a:rPr lang="en-US" sz="3667" b="1" dirty="0">
                <a:solidFill>
                  <a:srgbClr val="FF0000"/>
                </a:solidFill>
              </a:rPr>
              <a:t> </a:t>
            </a:r>
            <a:r>
              <a:rPr lang="en-US" sz="3667" b="1" dirty="0" err="1">
                <a:solidFill>
                  <a:srgbClr val="FF0000"/>
                </a:solidFill>
              </a:rPr>
              <a:t>câu</a:t>
            </a:r>
            <a:r>
              <a:rPr lang="en-US" sz="3667" b="1" dirty="0">
                <a:solidFill>
                  <a:srgbClr val="FF0000"/>
                </a:solidFill>
              </a:rPr>
              <a:t>.</a:t>
            </a:r>
          </a:p>
        </p:txBody>
      </p:sp>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765" b="97941" l="10000" r="76765"/>
                    </a14:imgEffect>
                  </a14:imgLayer>
                </a14:imgProps>
              </a:ext>
            </a:extLst>
          </a:blip>
          <a:stretch>
            <a:fillRect/>
          </a:stretch>
        </p:blipFill>
        <p:spPr>
          <a:xfrm>
            <a:off x="8500227" y="2442723"/>
            <a:ext cx="4167484" cy="3845522"/>
          </a:xfrm>
          <a:prstGeom prst="rect">
            <a:avLst/>
          </a:prstGeom>
        </p:spPr>
      </p:pic>
      <p:pic>
        <p:nvPicPr>
          <p:cNvPr id="3" name="Picture 2"/>
          <p:cNvPicPr>
            <a:picLocks noChangeAspect="1"/>
          </p:cNvPicPr>
          <p:nvPr/>
        </p:nvPicPr>
        <p:blipFill>
          <a:blip r:embed="rId7"/>
          <a:stretch>
            <a:fillRect/>
          </a:stretch>
        </p:blipFill>
        <p:spPr>
          <a:xfrm>
            <a:off x="2008279" y="563973"/>
            <a:ext cx="8138865" cy="701101"/>
          </a:xfrm>
          <a:prstGeom prst="rect">
            <a:avLst/>
          </a:prstGeom>
        </p:spPr>
      </p:pic>
      <p:sp>
        <p:nvSpPr>
          <p:cNvPr id="5" name="TextBox 4"/>
          <p:cNvSpPr txBox="1"/>
          <p:nvPr/>
        </p:nvSpPr>
        <p:spPr>
          <a:xfrm>
            <a:off x="625819" y="2182233"/>
            <a:ext cx="10107548" cy="954107"/>
          </a:xfrm>
          <a:prstGeom prst="rect">
            <a:avLst/>
          </a:prstGeom>
          <a:noFill/>
        </p:spPr>
        <p:txBody>
          <a:bodyPr wrap="square" rtlCol="0">
            <a:spAutoFit/>
          </a:bodyPr>
          <a:lstStyle/>
          <a:p>
            <a:r>
              <a:rPr lang="en-GB" sz="2800" b="1" dirty="0"/>
              <a:t>   </a:t>
            </a:r>
            <a:r>
              <a:rPr lang="vi-VN" sz="2800" b="1" dirty="0"/>
              <a:t>Con kênh đã góp phần thay đổi bộ mặt đô thị, tạo điều kiện để người dân tận hưởng vẻ đẹp thiên nhiên giữa lòng thành phố.</a:t>
            </a:r>
          </a:p>
        </p:txBody>
      </p:sp>
      <p:grpSp>
        <p:nvGrpSpPr>
          <p:cNvPr id="20" name="Group 19"/>
          <p:cNvGrpSpPr/>
          <p:nvPr/>
        </p:nvGrpSpPr>
        <p:grpSpPr>
          <a:xfrm>
            <a:off x="6667396" y="1622589"/>
            <a:ext cx="180483" cy="416973"/>
            <a:chOff x="6790113" y="3886200"/>
            <a:chExt cx="216579" cy="500368"/>
          </a:xfrm>
        </p:grpSpPr>
        <p:cxnSp>
          <p:nvCxnSpPr>
            <p:cNvPr id="21" name="Straight Connector 20"/>
            <p:cNvCxnSpPr/>
            <p:nvPr/>
          </p:nvCxnSpPr>
          <p:spPr>
            <a:xfrm flipH="1">
              <a:off x="6790113" y="3886200"/>
              <a:ext cx="128358" cy="5003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878334" y="3886200"/>
              <a:ext cx="128358" cy="5003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11227130" y="1229329"/>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67997" y="1566982"/>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786514" y="2215567"/>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63286" y="2681206"/>
            <a:ext cx="61150" cy="475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500751" y="3093390"/>
            <a:ext cx="191023" cy="429877"/>
            <a:chOff x="3840378" y="3244021"/>
            <a:chExt cx="191023" cy="429877"/>
          </a:xfrm>
        </p:grpSpPr>
        <p:cxnSp>
          <p:nvCxnSpPr>
            <p:cNvPr id="31" name="Straight Connector 30"/>
            <p:cNvCxnSpPr/>
            <p:nvPr/>
          </p:nvCxnSpPr>
          <p:spPr>
            <a:xfrm flipH="1">
              <a:off x="3840378" y="3244021"/>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924436" y="3256925"/>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9875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par>
                                <p:cTn id="41" presetID="16" presetClass="entr" presetSubtype="21"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20427" y="1592346"/>
            <a:ext cx="4305547" cy="1958724"/>
          </a:xfrm>
          <a:prstGeom prst="rect">
            <a:avLst/>
          </a:prstGeom>
        </p:spPr>
      </p:pic>
      <p:sp>
        <p:nvSpPr>
          <p:cNvPr id="15" name="TextBox 14"/>
          <p:cNvSpPr txBox="1"/>
          <p:nvPr/>
        </p:nvSpPr>
        <p:spPr>
          <a:xfrm>
            <a:off x="322245" y="657098"/>
            <a:ext cx="6939689" cy="1213112"/>
          </a:xfrm>
          <a:prstGeom prst="rect">
            <a:avLst/>
          </a:prstGeom>
          <a:noFill/>
        </p:spPr>
        <p:txBody>
          <a:bodyPr wrap="square" lIns="104098" tIns="52050" rIns="104098" bIns="52050" rtlCol="0">
            <a:spAutoFit/>
          </a:bodyPr>
          <a:lstStyle/>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t>Giữa thủ đô Xơ –un của Hàn Quốc có một con kênh rất thanh bình. Ít ai biết là nó đã từng bị ô nhiễm nặng.</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a:xfrm>
            <a:off x="124984" y="17801"/>
            <a:ext cx="2518609"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ysClr val="windowText" lastClr="000000"/>
                </a:solidFill>
                <a:latin typeface="Arial-Rounded" pitchFamily="34" charset="0"/>
                <a:ea typeface="Arial-Rounded" pitchFamily="34" charset="0"/>
                <a:cs typeface="Arial-Rounded" pitchFamily="34" charset="0"/>
              </a:rPr>
              <a:t>Đọc</a:t>
            </a:r>
            <a:r>
              <a:rPr lang="en-US" sz="2400" b="1" kern="0" dirty="0">
                <a:solidFill>
                  <a:sysClr val="windowText" lastClr="000000"/>
                </a:solidFill>
                <a:latin typeface="Arial-Rounded" pitchFamily="34" charset="0"/>
                <a:ea typeface="Arial-Rounded" pitchFamily="34" charset="0"/>
                <a:cs typeface="Arial-Rounded" pitchFamily="34" charset="0"/>
              </a:rPr>
              <a:t> </a:t>
            </a:r>
            <a:r>
              <a:rPr lang="en-US" sz="2400" b="1" kern="0" dirty="0" err="1">
                <a:solidFill>
                  <a:sysClr val="windowText" lastClr="000000"/>
                </a:solidFill>
                <a:latin typeface="Arial-Rounded" pitchFamily="34" charset="0"/>
                <a:ea typeface="Arial-Rounded" pitchFamily="34" charset="0"/>
                <a:cs typeface="Arial-Rounded" pitchFamily="34" charset="0"/>
              </a:rPr>
              <a:t>toàn</a:t>
            </a:r>
            <a:r>
              <a:rPr lang="en-US" sz="2400" b="1" kern="0" dirty="0">
                <a:solidFill>
                  <a:sysClr val="windowText" lastClr="000000"/>
                </a:solidFill>
                <a:latin typeface="Arial-Rounded" pitchFamily="34" charset="0"/>
                <a:ea typeface="Arial-Rounded" pitchFamily="34" charset="0"/>
                <a:cs typeface="Arial-Rounded" pitchFamily="34" charset="0"/>
              </a:rPr>
              <a:t> </a:t>
            </a:r>
            <a:r>
              <a:rPr lang="en-US" sz="2400" b="1" kern="0" dirty="0" err="1">
                <a:solidFill>
                  <a:sysClr val="windowText" lastClr="000000"/>
                </a:solidFill>
                <a:latin typeface="Arial-Rounded" pitchFamily="34" charset="0"/>
                <a:ea typeface="Arial-Rounded" pitchFamily="34" charset="0"/>
                <a:cs typeface="Arial-Rounded" pitchFamily="34" charset="0"/>
              </a:rPr>
              <a:t>bài</a:t>
            </a:r>
            <a:r>
              <a:rPr lang="en-US" sz="2400" b="1" kern="0" dirty="0">
                <a:solidFill>
                  <a:sysClr val="windowText" lastClr="000000"/>
                </a:solidFill>
                <a:latin typeface="Arial-Rounded" pitchFamily="34" charset="0"/>
                <a:ea typeface="Arial-Rounded" pitchFamily="34" charset="0"/>
                <a:cs typeface="Arial-Rounded" pitchFamily="34" charset="0"/>
              </a:rPr>
              <a:t>.</a:t>
            </a:r>
            <a:endPar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4"/>
          <a:stretch>
            <a:fillRect/>
          </a:stretch>
        </p:blipFill>
        <p:spPr>
          <a:xfrm>
            <a:off x="2446332" y="17801"/>
            <a:ext cx="8138865" cy="701101"/>
          </a:xfrm>
          <a:prstGeom prst="rect">
            <a:avLst/>
          </a:prstGeom>
        </p:spPr>
      </p:pic>
      <p:sp>
        <p:nvSpPr>
          <p:cNvPr id="3" name="TextBox 2"/>
          <p:cNvSpPr txBox="1"/>
          <p:nvPr/>
        </p:nvSpPr>
        <p:spPr>
          <a:xfrm>
            <a:off x="5125974" y="2062871"/>
            <a:ext cx="6965412" cy="1200329"/>
          </a:xfrm>
          <a:prstGeom prst="rect">
            <a:avLst/>
          </a:prstGeom>
          <a:noFill/>
        </p:spPr>
        <p:txBody>
          <a:bodyPr wrap="square" rtlCol="0">
            <a:spAutoFit/>
          </a:bodyPr>
          <a:lstStyle/>
          <a:p>
            <a:r>
              <a:rPr lang="en-GB" sz="2400" dirty="0"/>
              <a:t>    </a:t>
            </a:r>
            <a:r>
              <a:rPr lang="vi-VN" sz="2400" dirty="0"/>
              <a:t>Để hạn chế mùi hôi từ con kênh và để phát triển giao thông, năm 1977, con kênh được cống hóa. Trên mặt cống là hệ thống đường cao tốc nhiều tầng.</a:t>
            </a:r>
            <a:endParaRPr lang="en-US" sz="2400" dirty="0"/>
          </a:p>
        </p:txBody>
      </p:sp>
      <p:sp>
        <p:nvSpPr>
          <p:cNvPr id="4" name="TextBox 3"/>
          <p:cNvSpPr txBox="1"/>
          <p:nvPr/>
        </p:nvSpPr>
        <p:spPr>
          <a:xfrm>
            <a:off x="419899" y="3420166"/>
            <a:ext cx="7170098" cy="3046988"/>
          </a:xfrm>
          <a:prstGeom prst="rect">
            <a:avLst/>
          </a:prstGeom>
          <a:noFill/>
        </p:spPr>
        <p:txBody>
          <a:bodyPr wrap="square" rtlCol="0">
            <a:spAutoFit/>
          </a:bodyPr>
          <a:lstStyle/>
          <a:p>
            <a:r>
              <a:rPr lang="en-GB" sz="2400" dirty="0"/>
              <a:t>    </a:t>
            </a:r>
            <a:r>
              <a:rPr lang="vi-VN" sz="2400" dirty="0"/>
              <a:t>Đến năm 2003, thành phố cho dỡ đường cao tốc, làm sống lại con kênh xưa. Con đường dẫn nước thải được chuyển đi hướng khác. Người ta bơm nước sạch vào, biến dòng nước đen ngòm thành con kênh xanh dài gần 6 km. Hai bên bờ kênh trở thành công viên. Con kênh đã góp phần thay đổi bộ mặt đô thị, tạo điều kiện để người dân tận hưởng vẻ đẹp thiên nhiên giữa lòng thành </a:t>
            </a:r>
            <a:r>
              <a:rPr lang="vi-VN" sz="2400"/>
              <a:t>phố.</a:t>
            </a:r>
            <a:endParaRPr lang="vi-VN" sz="2400" dirty="0"/>
          </a:p>
        </p:txBody>
      </p:sp>
      <p:pic>
        <p:nvPicPr>
          <p:cNvPr id="5" name="Picture 4"/>
          <p:cNvPicPr>
            <a:picLocks noChangeAspect="1"/>
          </p:cNvPicPr>
          <p:nvPr/>
        </p:nvPicPr>
        <p:blipFill>
          <a:blip r:embed="rId5"/>
          <a:stretch>
            <a:fillRect/>
          </a:stretch>
        </p:blipFill>
        <p:spPr>
          <a:xfrm>
            <a:off x="7724273" y="622995"/>
            <a:ext cx="3414496" cy="1549956"/>
          </a:xfrm>
          <a:prstGeom prst="rect">
            <a:avLst/>
          </a:prstGeom>
        </p:spPr>
      </p:pic>
      <p:pic>
        <p:nvPicPr>
          <p:cNvPr id="7" name="Picture 6"/>
          <p:cNvPicPr>
            <a:picLocks noChangeAspect="1"/>
          </p:cNvPicPr>
          <p:nvPr/>
        </p:nvPicPr>
        <p:blipFill>
          <a:blip r:embed="rId6"/>
          <a:stretch>
            <a:fillRect/>
          </a:stretch>
        </p:blipFill>
        <p:spPr>
          <a:xfrm>
            <a:off x="7572036" y="3960733"/>
            <a:ext cx="3782298" cy="1857375"/>
          </a:xfrm>
          <a:prstGeom prst="rect">
            <a:avLst/>
          </a:prstGeom>
        </p:spPr>
      </p:pic>
      <p:cxnSp>
        <p:nvCxnSpPr>
          <p:cNvPr id="12" name="Straight Connector 11"/>
          <p:cNvCxnSpPr/>
          <p:nvPr/>
        </p:nvCxnSpPr>
        <p:spPr>
          <a:xfrm>
            <a:off x="10160000" y="4038600"/>
            <a:ext cx="101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7317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D61416-9B2E-49D1-882D-CDA71F047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4" t="17838" r="16314" b="7092"/>
          <a:stretch/>
        </p:blipFill>
        <p:spPr>
          <a:xfrm>
            <a:off x="-12351" y="106014"/>
            <a:ext cx="12216702" cy="6751986"/>
          </a:xfrm>
          <a:prstGeom prst="rect">
            <a:avLst/>
          </a:prstGeom>
        </p:spPr>
      </p:pic>
      <p:pic>
        <p:nvPicPr>
          <p:cNvPr id="5" name="图片 4">
            <a:extLst>
              <a:ext uri="{FF2B5EF4-FFF2-40B4-BE49-F238E27FC236}">
                <a16:creationId xmlns:a16="http://schemas.microsoft.com/office/drawing/2014/main" id="{31C3E686-95AB-4BCD-B6AD-BAB3ADE2F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63" y="-432341"/>
            <a:ext cx="3998044" cy="7290341"/>
          </a:xfrm>
          <a:prstGeom prst="rect">
            <a:avLst/>
          </a:prstGeom>
        </p:spPr>
      </p:pic>
      <p:pic>
        <p:nvPicPr>
          <p:cNvPr id="6" name="图片 5">
            <a:extLst>
              <a:ext uri="{FF2B5EF4-FFF2-40B4-BE49-F238E27FC236}">
                <a16:creationId xmlns:a16="http://schemas.microsoft.com/office/drawing/2014/main" id="{73C6AFD5-2045-4249-9D81-6071414DE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520" y="925478"/>
            <a:ext cx="6633730" cy="3325091"/>
          </a:xfrm>
          <a:prstGeom prst="rect">
            <a:avLst/>
          </a:prstGeom>
        </p:spPr>
      </p:pic>
      <p:pic>
        <p:nvPicPr>
          <p:cNvPr id="7" name="图片 6">
            <a:extLst>
              <a:ext uri="{FF2B5EF4-FFF2-40B4-BE49-F238E27FC236}">
                <a16:creationId xmlns:a16="http://schemas.microsoft.com/office/drawing/2014/main" id="{6BA3B4B4-B639-4C85-9589-B57F3F17C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839" y="2754466"/>
            <a:ext cx="1853714" cy="3740727"/>
          </a:xfrm>
          <a:prstGeom prst="rect">
            <a:avLst/>
          </a:prstGeom>
        </p:spPr>
      </p:pic>
      <p:pic>
        <p:nvPicPr>
          <p:cNvPr id="8" name="图片 7">
            <a:extLst>
              <a:ext uri="{FF2B5EF4-FFF2-40B4-BE49-F238E27FC236}">
                <a16:creationId xmlns:a16="http://schemas.microsoft.com/office/drawing/2014/main" id="{5534077B-3DB1-498F-9536-53282CCFEC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9487" y="4396734"/>
            <a:ext cx="2700135" cy="2619297"/>
          </a:xfrm>
          <a:prstGeom prst="rect">
            <a:avLst/>
          </a:prstGeom>
        </p:spPr>
      </p:pic>
      <p:pic>
        <p:nvPicPr>
          <p:cNvPr id="10" name="图片 9">
            <a:extLst>
              <a:ext uri="{FF2B5EF4-FFF2-40B4-BE49-F238E27FC236}">
                <a16:creationId xmlns:a16="http://schemas.microsoft.com/office/drawing/2014/main" id="{9BFFE73B-EE14-4C53-AEEB-7652B38D2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4561" y="1395789"/>
            <a:ext cx="2700135" cy="1548245"/>
          </a:xfrm>
          <a:prstGeom prst="rect">
            <a:avLst/>
          </a:prstGeom>
        </p:spPr>
      </p:pic>
      <p:pic>
        <p:nvPicPr>
          <p:cNvPr id="3" name="图片 2">
            <a:extLst>
              <a:ext uri="{FF2B5EF4-FFF2-40B4-BE49-F238E27FC236}">
                <a16:creationId xmlns:a16="http://schemas.microsoft.com/office/drawing/2014/main" id="{9F1AE763-BE62-42E1-B69B-C94A146BC5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0391" y="438900"/>
            <a:ext cx="7540355" cy="6419101"/>
          </a:xfrm>
          <a:prstGeom prst="rect">
            <a:avLst/>
          </a:prstGeom>
        </p:spPr>
      </p:pic>
      <p:pic>
        <p:nvPicPr>
          <p:cNvPr id="12" name="图片 11">
            <a:extLst>
              <a:ext uri="{FF2B5EF4-FFF2-40B4-BE49-F238E27FC236}">
                <a16:creationId xmlns:a16="http://schemas.microsoft.com/office/drawing/2014/main" id="{8AA4C189-876E-46E7-B75D-20A3737B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56493" y="-795192"/>
            <a:ext cx="3998044" cy="7290341"/>
          </a:xfrm>
          <a:prstGeom prst="rect">
            <a:avLst/>
          </a:prstGeom>
        </p:spPr>
      </p:pic>
      <p:pic>
        <p:nvPicPr>
          <p:cNvPr id="2" name="Picture 1"/>
          <p:cNvPicPr>
            <a:picLocks noChangeAspect="1"/>
          </p:cNvPicPr>
          <p:nvPr/>
        </p:nvPicPr>
        <p:blipFill>
          <a:blip r:embed="rId10"/>
          <a:stretch>
            <a:fillRect/>
          </a:stretch>
        </p:blipFill>
        <p:spPr>
          <a:xfrm>
            <a:off x="3697016" y="1395789"/>
            <a:ext cx="4797968" cy="2609314"/>
          </a:xfrm>
          <a:prstGeom prst="rect">
            <a:avLst/>
          </a:prstGeom>
        </p:spPr>
      </p:pic>
    </p:spTree>
    <p:extLst>
      <p:ext uri="{BB962C8B-B14F-4D97-AF65-F5344CB8AC3E}">
        <p14:creationId xmlns:p14="http://schemas.microsoft.com/office/powerpoint/2010/main" val="397611786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35018" y="122196"/>
            <a:ext cx="10114157" cy="8041584"/>
          </a:xfrm>
          <a:prstGeom prst="rect">
            <a:avLst/>
          </a:prstGeom>
        </p:spPr>
      </p:pic>
      <p:pic>
        <p:nvPicPr>
          <p:cNvPr id="6"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8155" y="3429015"/>
            <a:ext cx="3797816" cy="3310135"/>
          </a:xfrm>
          <a:prstGeom prst="rect">
            <a:avLst/>
          </a:prstGeom>
        </p:spPr>
      </p:pic>
      <p:pic>
        <p:nvPicPr>
          <p:cNvPr id="7" name="图片 6">
            <a:extLst>
              <a:ext uri="{FF2B5EF4-FFF2-40B4-BE49-F238E27FC236}">
                <a16:creationId xmlns:a16="http://schemas.microsoft.com/office/drawing/2014/main" id="{67AAA53E-E867-425F-8008-71166613BD98}"/>
              </a:ext>
            </a:extLst>
          </p:cNvPr>
          <p:cNvPicPr>
            <a:picLocks noChangeAspect="1"/>
          </p:cNvPicPr>
          <p:nvPr/>
        </p:nvPicPr>
        <p:blipFill>
          <a:blip r:embed="rId5"/>
          <a:stretch>
            <a:fillRect/>
          </a:stretch>
        </p:blipFill>
        <p:spPr>
          <a:xfrm>
            <a:off x="914400" y="1325412"/>
            <a:ext cx="1767592" cy="1082193"/>
          </a:xfrm>
          <a:prstGeom prst="rect">
            <a:avLst/>
          </a:prstGeom>
        </p:spPr>
      </p:pic>
      <p:pic>
        <p:nvPicPr>
          <p:cNvPr id="2" name="Picture 1"/>
          <p:cNvPicPr>
            <a:picLocks noChangeAspect="1"/>
          </p:cNvPicPr>
          <p:nvPr/>
        </p:nvPicPr>
        <p:blipFill>
          <a:blip r:embed="rId6"/>
          <a:stretch>
            <a:fillRect/>
          </a:stretch>
        </p:blipFill>
        <p:spPr>
          <a:xfrm>
            <a:off x="1974388" y="2004385"/>
            <a:ext cx="5895343" cy="3139712"/>
          </a:xfrm>
          <a:prstGeom prst="rect">
            <a:avLst/>
          </a:prstGeom>
        </p:spPr>
      </p:pic>
    </p:spTree>
    <p:extLst>
      <p:ext uri="{BB962C8B-B14F-4D97-AF65-F5344CB8AC3E}">
        <p14:creationId xmlns:p14="http://schemas.microsoft.com/office/powerpoint/2010/main" val="116981590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031011" y="-209992"/>
            <a:ext cx="10089135" cy="8021689"/>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31" y="1414765"/>
            <a:ext cx="6218086" cy="6218086"/>
          </a:xfrm>
          <a:prstGeom prst="rect">
            <a:avLst/>
          </a:prstGeom>
        </p:spPr>
      </p:pic>
      <p:sp>
        <p:nvSpPr>
          <p:cNvPr id="7" name="文本框 6">
            <a:extLst>
              <a:ext uri="{FF2B5EF4-FFF2-40B4-BE49-F238E27FC236}">
                <a16:creationId xmlns:a16="http://schemas.microsoft.com/office/drawing/2014/main" id="{F9BC79E7-211D-47E8-8406-EC83B2CA42AF}"/>
              </a:ext>
            </a:extLst>
          </p:cNvPr>
          <p:cNvSpPr txBox="1"/>
          <p:nvPr/>
        </p:nvSpPr>
        <p:spPr>
          <a:xfrm>
            <a:off x="5823657" y="2945073"/>
            <a:ext cx="4934383" cy="1320163"/>
          </a:xfrm>
          <a:prstGeom prst="rect">
            <a:avLst/>
          </a:prstGeom>
          <a:noFill/>
        </p:spPr>
        <p:txBody>
          <a:bodyPr wrap="square" lIns="91202" tIns="45606" rIns="91202" bIns="45606"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55">
              <a:lnSpc>
                <a:spcPct val="100000"/>
              </a:lnSpc>
              <a:defRPr/>
            </a:pPr>
            <a:r>
              <a:rPr lang="en-US" altLang="zh-CN" sz="798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Khởi</a:t>
            </a:r>
            <a:r>
              <a:rPr lang="en-US" altLang="zh-CN"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98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động</a:t>
            </a:r>
            <a:endParaRPr lang="zh-CN" altLang="en-US"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5265248" y="3625730"/>
            <a:ext cx="985233" cy="1091560"/>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181458" flipH="1">
            <a:off x="9966803" y="2281655"/>
            <a:ext cx="985233" cy="1091560"/>
          </a:xfrm>
          <a:prstGeom prst="rect">
            <a:avLst/>
          </a:prstGeom>
        </p:spPr>
      </p:pic>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38383" y="2165968"/>
            <a:ext cx="776848" cy="487494"/>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606918" y="498469"/>
            <a:ext cx="1046651" cy="656804"/>
          </a:xfrm>
          <a:prstGeom prst="rect">
            <a:avLst/>
          </a:prstGeom>
        </p:spPr>
      </p:pic>
    </p:spTree>
    <p:extLst>
      <p:ext uri="{BB962C8B-B14F-4D97-AF65-F5344CB8AC3E}">
        <p14:creationId xmlns:p14="http://schemas.microsoft.com/office/powerpoint/2010/main" val="18304468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20427" y="1592346"/>
            <a:ext cx="4305547" cy="1958724"/>
          </a:xfrm>
          <a:prstGeom prst="rect">
            <a:avLst/>
          </a:prstGeom>
        </p:spPr>
      </p:pic>
      <p:sp>
        <p:nvSpPr>
          <p:cNvPr id="15" name="TextBox 14"/>
          <p:cNvSpPr txBox="1"/>
          <p:nvPr/>
        </p:nvSpPr>
        <p:spPr>
          <a:xfrm>
            <a:off x="322245" y="657098"/>
            <a:ext cx="6939689" cy="1213112"/>
          </a:xfrm>
          <a:prstGeom prst="rect">
            <a:avLst/>
          </a:prstGeom>
          <a:noFill/>
        </p:spPr>
        <p:txBody>
          <a:bodyPr wrap="square" lIns="104098" tIns="52050" rIns="104098" bIns="52050" rtlCol="0">
            <a:spAutoFit/>
          </a:bodyPr>
          <a:lstStyle/>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t>Giữa thủ đô Xơ –un của Hàn Quốc có một con kênh rất thanh bình. Ít ai biết là nó đã từng bị ô nhiễm nặng.</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stretch>
            <a:fillRect/>
          </a:stretch>
        </p:blipFill>
        <p:spPr>
          <a:xfrm>
            <a:off x="2446332" y="17801"/>
            <a:ext cx="8138865" cy="701101"/>
          </a:xfrm>
          <a:prstGeom prst="rect">
            <a:avLst/>
          </a:prstGeom>
        </p:spPr>
      </p:pic>
      <p:sp>
        <p:nvSpPr>
          <p:cNvPr id="3" name="TextBox 2"/>
          <p:cNvSpPr txBox="1"/>
          <p:nvPr/>
        </p:nvSpPr>
        <p:spPr>
          <a:xfrm>
            <a:off x="5125974" y="1974899"/>
            <a:ext cx="6965412" cy="1200329"/>
          </a:xfrm>
          <a:prstGeom prst="rect">
            <a:avLst/>
          </a:prstGeom>
          <a:noFill/>
        </p:spPr>
        <p:txBody>
          <a:bodyPr wrap="square" rtlCol="0">
            <a:spAutoFit/>
          </a:bodyPr>
          <a:lstStyle/>
          <a:p>
            <a:r>
              <a:rPr lang="en-GB" sz="2400" dirty="0"/>
              <a:t>    </a:t>
            </a:r>
            <a:r>
              <a:rPr lang="vi-VN" sz="2400" dirty="0"/>
              <a:t>Để hạn chế mùi hôi từ con kênh và để phát triển giao thông, năm 1977, con kênh được cống hóa. Trên mặt cống là hệ thống đường cao tốc nhiều tầng.</a:t>
            </a:r>
            <a:endParaRPr lang="en-US" sz="2400" dirty="0"/>
          </a:p>
        </p:txBody>
      </p:sp>
      <p:sp>
        <p:nvSpPr>
          <p:cNvPr id="4" name="TextBox 3"/>
          <p:cNvSpPr txBox="1"/>
          <p:nvPr/>
        </p:nvSpPr>
        <p:spPr>
          <a:xfrm>
            <a:off x="419899" y="3420166"/>
            <a:ext cx="7170098" cy="3046988"/>
          </a:xfrm>
          <a:prstGeom prst="rect">
            <a:avLst/>
          </a:prstGeom>
          <a:noFill/>
        </p:spPr>
        <p:txBody>
          <a:bodyPr wrap="square" rtlCol="0">
            <a:spAutoFit/>
          </a:bodyPr>
          <a:lstStyle/>
          <a:p>
            <a:r>
              <a:rPr lang="en-GB" sz="2400" dirty="0"/>
              <a:t>    </a:t>
            </a:r>
            <a:r>
              <a:rPr lang="vi-VN" sz="2400" dirty="0"/>
              <a:t>Đến năm 2003, thành phố cho dỡ đường cao tốc, làm sống lại con kênh xưa. Con đường dẫn nước thải được chuyển đi hướng khác. Người ta bơm nước sạch vào, biến dòng nước đen ngòm thành con kênh xanh dài gần 6 km. Hai bên bờ kênh trở thành công viên. Con kênh đã góp phần thay đổi bộ mặt đô thị, tạo điều kiện để người dân tận hưởng vẻ đẹp thiên nhiên giữa lòng thành </a:t>
            </a:r>
            <a:r>
              <a:rPr lang="vi-VN" sz="2400"/>
              <a:t>phố.</a:t>
            </a:r>
            <a:endParaRPr lang="vi-VN" sz="2400" dirty="0"/>
          </a:p>
        </p:txBody>
      </p:sp>
      <p:pic>
        <p:nvPicPr>
          <p:cNvPr id="5" name="Picture 4"/>
          <p:cNvPicPr>
            <a:picLocks noChangeAspect="1"/>
          </p:cNvPicPr>
          <p:nvPr/>
        </p:nvPicPr>
        <p:blipFill>
          <a:blip r:embed="rId5"/>
          <a:stretch>
            <a:fillRect/>
          </a:stretch>
        </p:blipFill>
        <p:spPr>
          <a:xfrm>
            <a:off x="7447322" y="565192"/>
            <a:ext cx="3414496" cy="1549956"/>
          </a:xfrm>
          <a:prstGeom prst="rect">
            <a:avLst/>
          </a:prstGeom>
        </p:spPr>
      </p:pic>
      <p:pic>
        <p:nvPicPr>
          <p:cNvPr id="7" name="Picture 6"/>
          <p:cNvPicPr>
            <a:picLocks noChangeAspect="1"/>
          </p:cNvPicPr>
          <p:nvPr/>
        </p:nvPicPr>
        <p:blipFill>
          <a:blip r:embed="rId6"/>
          <a:stretch>
            <a:fillRect/>
          </a:stretch>
        </p:blipFill>
        <p:spPr>
          <a:xfrm>
            <a:off x="7572036" y="3960733"/>
            <a:ext cx="3782298" cy="1857375"/>
          </a:xfrm>
          <a:prstGeom prst="rect">
            <a:avLst/>
          </a:prstGeom>
        </p:spPr>
      </p:pic>
      <p:cxnSp>
        <p:nvCxnSpPr>
          <p:cNvPr id="12" name="Straight Connector 11"/>
          <p:cNvCxnSpPr/>
          <p:nvPr/>
        </p:nvCxnSpPr>
        <p:spPr>
          <a:xfrm>
            <a:off x="10160000" y="4038600"/>
            <a:ext cx="101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91173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8334" y="273614"/>
            <a:ext cx="9496510" cy="523220"/>
          </a:xfrm>
          <a:prstGeom prst="rect">
            <a:avLst/>
          </a:prstGeom>
        </p:spPr>
        <p:txBody>
          <a:bodyPr wrap="none">
            <a:spAutoFit/>
          </a:bodyPr>
          <a:lstStyle/>
          <a:p>
            <a:r>
              <a:rPr lang="en-GB" sz="2800" b="1" dirty="0">
                <a:solidFill>
                  <a:srgbClr val="000000"/>
                </a:solidFill>
              </a:rPr>
              <a:t>1. </a:t>
            </a:r>
            <a:r>
              <a:rPr lang="vi-VN" sz="2800" b="1" dirty="0">
                <a:solidFill>
                  <a:srgbClr val="000000"/>
                </a:solidFill>
              </a:rPr>
              <a:t>Những thông tin sau được nêu ở đoạn văn nào?</a:t>
            </a:r>
            <a:r>
              <a:rPr lang="en-GB" sz="2800" b="1" dirty="0">
                <a:solidFill>
                  <a:srgbClr val="000000"/>
                </a:solidFill>
              </a:rPr>
              <a:t> </a:t>
            </a:r>
            <a:r>
              <a:rPr lang="en-GB" sz="2800" b="1" dirty="0" err="1">
                <a:solidFill>
                  <a:srgbClr val="000000"/>
                </a:solidFill>
              </a:rPr>
              <a:t>Ghép</a:t>
            </a:r>
            <a:r>
              <a:rPr lang="en-GB" sz="2800" b="1" dirty="0">
                <a:solidFill>
                  <a:srgbClr val="000000"/>
                </a:solidFill>
              </a:rPr>
              <a:t> </a:t>
            </a:r>
            <a:r>
              <a:rPr lang="en-GB" sz="2800" b="1" dirty="0" err="1">
                <a:solidFill>
                  <a:srgbClr val="000000"/>
                </a:solidFill>
              </a:rPr>
              <a:t>đúng</a:t>
            </a:r>
            <a:r>
              <a:rPr lang="en-GB" sz="2800" b="1" dirty="0">
                <a:solidFill>
                  <a:srgbClr val="000000"/>
                </a:solidFill>
              </a:rPr>
              <a:t>:</a:t>
            </a:r>
            <a:endParaRPr lang="en-US" sz="2800" b="1" dirty="0"/>
          </a:p>
        </p:txBody>
      </p:sp>
      <p:pic>
        <p:nvPicPr>
          <p:cNvPr id="3" name="Picture 2"/>
          <p:cNvPicPr>
            <a:picLocks noChangeAspect="1"/>
          </p:cNvPicPr>
          <p:nvPr/>
        </p:nvPicPr>
        <p:blipFill>
          <a:blip r:embed="rId2"/>
          <a:stretch>
            <a:fillRect/>
          </a:stretch>
        </p:blipFill>
        <p:spPr>
          <a:xfrm>
            <a:off x="970739" y="1113918"/>
            <a:ext cx="9258300" cy="3209925"/>
          </a:xfrm>
          <a:prstGeom prst="rect">
            <a:avLst/>
          </a:prstGeom>
        </p:spPr>
      </p:pic>
      <p:cxnSp>
        <p:nvCxnSpPr>
          <p:cNvPr id="5" name="Straight Arrow Connector 4"/>
          <p:cNvCxnSpPr/>
          <p:nvPr/>
        </p:nvCxnSpPr>
        <p:spPr>
          <a:xfrm>
            <a:off x="6828817" y="1585609"/>
            <a:ext cx="1352145" cy="97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828817" y="2798324"/>
            <a:ext cx="1352145" cy="9468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28816" y="2798324"/>
            <a:ext cx="1352146" cy="937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6919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16083" y="911841"/>
            <a:ext cx="6643482" cy="54201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GB" sz="2800" b="1" dirty="0" err="1">
                <a:solidFill>
                  <a:prstClr val="black"/>
                </a:solidFill>
                <a:latin typeface="Arial-Rounded" pitchFamily="34" charset="0"/>
                <a:ea typeface="Arial-Rounded" pitchFamily="34" charset="0"/>
                <a:cs typeface="Arial-Rounded" pitchFamily="34" charset="0"/>
              </a:rPr>
              <a:t>Em</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đọc</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lại</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đoạn</a:t>
            </a:r>
            <a:r>
              <a:rPr lang="en-GB" sz="2800" b="1" dirty="0">
                <a:solidFill>
                  <a:prstClr val="black"/>
                </a:solidFill>
                <a:latin typeface="Arial-Rounded" pitchFamily="34" charset="0"/>
                <a:ea typeface="Arial-Rounded" pitchFamily="34" charset="0"/>
                <a:cs typeface="Arial-Rounded" pitchFamily="34" charset="0"/>
              </a:rPr>
              <a:t> 3 </a:t>
            </a:r>
            <a:r>
              <a:rPr lang="en-GB" sz="2800" b="1" dirty="0" err="1">
                <a:solidFill>
                  <a:prstClr val="black"/>
                </a:solidFill>
                <a:latin typeface="Arial-Rounded" pitchFamily="34" charset="0"/>
                <a:ea typeface="Arial-Rounded" pitchFamily="34" charset="0"/>
                <a:cs typeface="Arial-Rounded" pitchFamily="34" charset="0"/>
              </a:rPr>
              <a:t>để</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tìm</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câu</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trả</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lời</a:t>
            </a:r>
            <a:r>
              <a:rPr lang="en-GB" sz="2800" b="1" dirty="0">
                <a:solidFill>
                  <a:prstClr val="black"/>
                </a:solidFill>
                <a:latin typeface="Arial-Rounded" pitchFamily="34" charset="0"/>
                <a:ea typeface="Arial-Rounded" pitchFamily="34" charset="0"/>
                <a:cs typeface="Arial-Rounded" pitchFamily="34" charset="0"/>
              </a:rPr>
              <a:t>.</a:t>
            </a:r>
            <a:endParaRPr lang="en-US" sz="2800" b="1" dirty="0">
              <a:solidFill>
                <a:prstClr val="black"/>
              </a:solidFill>
              <a:latin typeface="Arial-Rounded" pitchFamily="34" charset="0"/>
              <a:ea typeface="Arial-Rounded" pitchFamily="34" charset="0"/>
              <a:cs typeface="Arial-Rounded" pitchFamily="34" charset="0"/>
            </a:endParaRPr>
          </a:p>
        </p:txBody>
      </p:sp>
      <p:sp>
        <p:nvSpPr>
          <p:cNvPr id="28" name="Speech Bubble: Rectangle with Corners Rounded 7">
            <a:extLst>
              <a:ext uri="{FF2B5EF4-FFF2-40B4-BE49-F238E27FC236}">
                <a16:creationId xmlns:a16="http://schemas.microsoft.com/office/drawing/2014/main" id="{35111695-4F00-4F13-8399-433CE41B326F}"/>
              </a:ext>
            </a:extLst>
          </p:cNvPr>
          <p:cNvSpPr/>
          <p:nvPr/>
        </p:nvSpPr>
        <p:spPr>
          <a:xfrm>
            <a:off x="3682821" y="3874132"/>
            <a:ext cx="6139477" cy="1837823"/>
          </a:xfrm>
          <a:prstGeom prst="wedgeRoundRectCallout">
            <a:avLst>
              <a:gd name="adj1" fmla="val 56965"/>
              <a:gd name="adj2" fmla="val -56042"/>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3790" fontAlgn="base">
              <a:spcBef>
                <a:spcPct val="0"/>
              </a:spcBef>
              <a:spcAft>
                <a:spcPct val="0"/>
              </a:spcAft>
              <a:defRPr/>
            </a:pP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pPr defTabSz="683790" fontAlgn="base">
              <a:spcBef>
                <a:spcPct val="0"/>
              </a:spcBef>
              <a:spcAft>
                <a:spcPct val="0"/>
              </a:spcAft>
              <a:defRPr/>
            </a:pP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a:solidFill>
                  <a:srgbClr val="C00000"/>
                </a:solidFill>
              </a:rPr>
              <a:t> </a:t>
            </a:r>
            <a:r>
              <a:rPr lang="vi-VN" sz="2400" b="1" dirty="0">
                <a:solidFill>
                  <a:srgbClr val="C00000"/>
                </a:solidFill>
              </a:rPr>
              <a:t> Hai bên bờ sông trở thành công viên, con kênh đã góp phần thay đổi bộ mặt đô thị, tạo điều kiện để người dân được tận hưởng vẻ đẹp thiên nhiên giữa lòng thành phố. </a:t>
            </a:r>
            <a:br>
              <a:rPr lang="vi-VN" sz="2400" b="1" dirty="0">
                <a:solidFill>
                  <a:srgbClr val="C00000"/>
                </a:solidFill>
              </a:rPr>
            </a:b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ounded Rectangular Callout 1"/>
          <p:cNvSpPr/>
          <p:nvPr/>
        </p:nvSpPr>
        <p:spPr>
          <a:xfrm>
            <a:off x="3682821" y="2111911"/>
            <a:ext cx="6643482" cy="852257"/>
          </a:xfrm>
          <a:prstGeom prst="wedgeRoundRectCallout">
            <a:avLst>
              <a:gd name="adj1" fmla="val -61863"/>
              <a:gd name="adj2" fmla="val 937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3790" fontAlgn="base">
              <a:spcBef>
                <a:spcPct val="0"/>
              </a:spcBef>
              <a:spcAft>
                <a:spcPct val="0"/>
              </a:spcAft>
              <a:defRPr/>
            </a:pPr>
            <a:r>
              <a:rPr lang="en-US" altLang="zh-CN" sz="2800" b="1" dirty="0">
                <a:solidFill>
                  <a:srgbClr val="002060"/>
                </a:solidFill>
                <a:ea typeface="Arial-Rounded" panose="020B0500000000000000" pitchFamily="34" charset="0"/>
                <a:cs typeface="Arial-Rounded" panose="020B0500000000000000" pitchFamily="34" charset="0"/>
                <a:sym typeface="+mn-lt"/>
              </a:rPr>
              <a:t>2. </a:t>
            </a:r>
            <a:r>
              <a:rPr lang="vi-VN" sz="2800" b="1" dirty="0">
                <a:solidFill>
                  <a:srgbClr val="002060"/>
                </a:solidFill>
              </a:rPr>
              <a:t>Người dân được hưởng lợi ích gì khi con kênh ô nhiễm được cải tạo?</a:t>
            </a:r>
            <a:endParaRPr lang="vi-VN" sz="2800" b="1" dirty="0">
              <a:solidFill>
                <a:srgbClr val="002060"/>
              </a:solidFill>
              <a:ea typeface="Arial-Rounded" panose="020B0500000000000000" pitchFamily="34" charset="0"/>
              <a:cs typeface="Arial-Rounded" panose="020B0500000000000000" pitchFamily="34" charset="0"/>
            </a:endParaRPr>
          </a:p>
        </p:txBody>
      </p:sp>
      <p:pic>
        <p:nvPicPr>
          <p:cNvPr id="12" name="Picture 2" descr="✓ Happy cute kid boy and girl dialog premium vector in Adobe Illustrator ai  ( .ai ) format, Encapsulated PostScript eps ( .eps )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27659" t="30312" r="47276" b="4885"/>
          <a:stretch/>
        </p:blipFill>
        <p:spPr bwMode="auto">
          <a:xfrm>
            <a:off x="7873" y="2363821"/>
            <a:ext cx="2822875" cy="4858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914334" y="-122365"/>
            <a:ext cx="8138865" cy="701101"/>
          </a:xfrm>
          <a:prstGeom prst="rect">
            <a:avLst/>
          </a:prstGeom>
        </p:spPr>
      </p:pic>
      <p:pic>
        <p:nvPicPr>
          <p:cNvPr id="10" name="Picture 9">
            <a:extLst>
              <a:ext uri="{FF2B5EF4-FFF2-40B4-BE49-F238E27FC236}">
                <a16:creationId xmlns:a16="http://schemas.microsoft.com/office/drawing/2014/main" id="{E9759DF5-1CDD-40F3-A9D3-B12E61C3590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176" t="2633" r="32330" b="9269"/>
          <a:stretch/>
        </p:blipFill>
        <p:spPr>
          <a:xfrm flipH="1">
            <a:off x="9822298" y="2363821"/>
            <a:ext cx="2532435" cy="4243776"/>
          </a:xfrm>
          <a:prstGeom prst="rect">
            <a:avLst/>
          </a:prstGeom>
        </p:spPr>
      </p:pic>
    </p:spTree>
    <p:extLst>
      <p:ext uri="{BB962C8B-B14F-4D97-AF65-F5344CB8AC3E}">
        <p14:creationId xmlns:p14="http://schemas.microsoft.com/office/powerpoint/2010/main" val="30093566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4172509" y="1143469"/>
            <a:ext cx="3289896" cy="593969"/>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58" tIns="37985" rIns="75958" bIns="37985" rtlCol="0" anchor="ctr"/>
          <a:lstStyle/>
          <a:p>
            <a:pPr algn="ctr"/>
            <a:r>
              <a:rPr lang="en-US" sz="2667" b="1" dirty="0" err="1">
                <a:solidFill>
                  <a:schemeClr val="tx1"/>
                </a:solidFill>
              </a:rPr>
              <a:t>Đọc</a:t>
            </a:r>
            <a:r>
              <a:rPr lang="en-US" sz="2667" b="1" dirty="0">
                <a:solidFill>
                  <a:schemeClr val="tx1"/>
                </a:solidFill>
              </a:rPr>
              <a:t> </a:t>
            </a:r>
            <a:r>
              <a:rPr lang="en-US" sz="2667" b="1" dirty="0" err="1">
                <a:solidFill>
                  <a:schemeClr val="tx1"/>
                </a:solidFill>
              </a:rPr>
              <a:t>lại</a:t>
            </a:r>
            <a:r>
              <a:rPr lang="en-US" sz="2667" b="1" dirty="0">
                <a:solidFill>
                  <a:schemeClr val="tx1"/>
                </a:solidFill>
              </a:rPr>
              <a:t> </a:t>
            </a:r>
            <a:r>
              <a:rPr lang="en-US" sz="2667" b="1" dirty="0" err="1">
                <a:solidFill>
                  <a:schemeClr val="tx1"/>
                </a:solidFill>
              </a:rPr>
              <a:t>đoạn</a:t>
            </a:r>
            <a:r>
              <a:rPr lang="en-US" sz="2667" b="1" dirty="0">
                <a:solidFill>
                  <a:schemeClr val="tx1"/>
                </a:solidFill>
              </a:rPr>
              <a:t> 3.</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9360" y="2565970"/>
            <a:ext cx="4207599" cy="3915627"/>
          </a:xfrm>
          <a:prstGeom prst="rect">
            <a:avLst/>
          </a:prstGeom>
        </p:spPr>
      </p:pic>
      <p:sp>
        <p:nvSpPr>
          <p:cNvPr id="22" name="Rounded Rectangular Callout 21"/>
          <p:cNvSpPr/>
          <p:nvPr/>
        </p:nvSpPr>
        <p:spPr>
          <a:xfrm>
            <a:off x="4329696" y="3159761"/>
            <a:ext cx="7425424" cy="1866720"/>
          </a:xfrm>
          <a:prstGeom prst="wedgeRoundRectCallout">
            <a:avLst>
              <a:gd name="adj1" fmla="val -67540"/>
              <a:gd name="adj2" fmla="val -1259"/>
              <a:gd name="adj3" fmla="val 16667"/>
            </a:avLst>
          </a:prstGeom>
          <a:solidFill>
            <a:sysClr val="window" lastClr="FFFFFF"/>
          </a:solidFill>
          <a:ln w="12700" cap="flat" cmpd="sng" algn="ctr">
            <a:solidFill>
              <a:sysClr val="windowText" lastClr="000000">
                <a:lumMod val="50000"/>
                <a:lumOff val="50000"/>
              </a:sysClr>
            </a:solidFill>
            <a:prstDash val="solid"/>
            <a:miter lim="800000"/>
          </a:ln>
          <a:effectLst>
            <a:outerShdw blurRad="50800" dist="38100" dir="5400000" algn="t" rotWithShape="0">
              <a:prstClr val="black">
                <a:alpha val="40000"/>
              </a:prstClr>
            </a:outerShdw>
          </a:effectLst>
        </p:spPr>
        <p:txBody>
          <a:bodyPr rtlCol="0" anchor="ctr"/>
          <a:lstStyle/>
          <a:p>
            <a:pPr lvl="0">
              <a:spcAft>
                <a:spcPts val="1200"/>
              </a:spcAft>
              <a:defRPr/>
            </a:pPr>
            <a:endParaRPr lang="en-GB" sz="3200" b="1" dirty="0"/>
          </a:p>
          <a:p>
            <a:pPr lvl="0">
              <a:spcAft>
                <a:spcPts val="1200"/>
              </a:spcAft>
              <a:defRPr/>
            </a:pPr>
            <a:r>
              <a:rPr lang="en-GB" sz="3200" b="1" dirty="0"/>
              <a:t>     </a:t>
            </a:r>
            <a:r>
              <a:rPr lang="vi-VN" sz="3200" b="1" dirty="0"/>
              <a:t>Lợi ích này vô cùng quan trọng bởi nếu con kênh bị ô nhiễm vẫn còn nó sẽ ảnh hưởng đến sức khỏe của người dân. </a:t>
            </a:r>
            <a:br>
              <a:rPr lang="vi-VN" sz="3200" b="1" dirty="0"/>
            </a:br>
            <a:endParaRPr lang="vi-VN" sz="3200" b="1" kern="0" dirty="0">
              <a:solidFill>
                <a:sysClr val="windowText" lastClr="000000"/>
              </a:solidFill>
              <a:latin typeface="Arial-Rounded"/>
            </a:endParaRPr>
          </a:p>
        </p:txBody>
      </p:sp>
      <p:sp>
        <p:nvSpPr>
          <p:cNvPr id="23" name="TextBox 22"/>
          <p:cNvSpPr txBox="1"/>
          <p:nvPr/>
        </p:nvSpPr>
        <p:spPr>
          <a:xfrm>
            <a:off x="2062228" y="1955796"/>
            <a:ext cx="7774539" cy="523220"/>
          </a:xfrm>
          <a:prstGeom prst="rect">
            <a:avLst/>
          </a:prstGeom>
          <a:noFill/>
        </p:spPr>
        <p:txBody>
          <a:bodyPr wrap="square" rtlCol="0">
            <a:spAutoFit/>
          </a:bodyPr>
          <a:lstStyle/>
          <a:p>
            <a:r>
              <a:rPr lang="en-GB" sz="2800" b="1" dirty="0"/>
              <a:t>3. </a:t>
            </a:r>
            <a:r>
              <a:rPr lang="vi-VN" sz="2800" b="1" dirty="0"/>
              <a:t> </a:t>
            </a:r>
            <a:r>
              <a:rPr lang="en-US" sz="2800" b="1" dirty="0"/>
              <a:t> Theo </a:t>
            </a:r>
            <a:r>
              <a:rPr lang="en-US" sz="2800" b="1" dirty="0" err="1"/>
              <a:t>em</a:t>
            </a:r>
            <a:r>
              <a:rPr lang="en-US" sz="2800" b="1" dirty="0"/>
              <a:t>, </a:t>
            </a:r>
            <a:r>
              <a:rPr lang="en-US" sz="2800" b="1" dirty="0" err="1"/>
              <a:t>lợi</a:t>
            </a:r>
            <a:r>
              <a:rPr lang="en-US" sz="2800" b="1" dirty="0"/>
              <a:t> </a:t>
            </a:r>
            <a:r>
              <a:rPr lang="en-US" sz="2800" b="1" dirty="0" err="1"/>
              <a:t>ích</a:t>
            </a:r>
            <a:r>
              <a:rPr lang="en-US" sz="2800" b="1" dirty="0"/>
              <a:t> </a:t>
            </a:r>
            <a:r>
              <a:rPr lang="en-US" sz="2800" b="1" dirty="0" err="1"/>
              <a:t>đó</a:t>
            </a:r>
            <a:r>
              <a:rPr lang="en-US" sz="2800" b="1" dirty="0"/>
              <a:t> </a:t>
            </a:r>
            <a:r>
              <a:rPr lang="en-US" sz="2800" b="1" dirty="0" err="1"/>
              <a:t>quan</a:t>
            </a:r>
            <a:r>
              <a:rPr lang="en-US" sz="2800" b="1" dirty="0"/>
              <a:t> </a:t>
            </a:r>
            <a:r>
              <a:rPr lang="en-US" sz="2800" b="1" dirty="0" err="1"/>
              <a:t>trọng</a:t>
            </a:r>
            <a:r>
              <a:rPr lang="en-US" sz="2800" b="1" dirty="0"/>
              <a:t> </a:t>
            </a:r>
            <a:r>
              <a:rPr lang="en-US" sz="2800" b="1" dirty="0" err="1"/>
              <a:t>không</a:t>
            </a:r>
            <a:r>
              <a:rPr lang="en-US" sz="2800" b="1" dirty="0"/>
              <a:t>? </a:t>
            </a:r>
            <a:r>
              <a:rPr lang="en-US" sz="2800" b="1" dirty="0" err="1"/>
              <a:t>Vì</a:t>
            </a:r>
            <a:r>
              <a:rPr lang="en-US" sz="2800" b="1" dirty="0"/>
              <a:t> </a:t>
            </a:r>
            <a:r>
              <a:rPr lang="en-US" sz="2800" b="1" dirty="0" err="1"/>
              <a:t>sao</a:t>
            </a:r>
            <a:r>
              <a:rPr lang="en-US" sz="2800" b="1" dirty="0"/>
              <a:t>?</a:t>
            </a:r>
          </a:p>
        </p:txBody>
      </p:sp>
      <p:pic>
        <p:nvPicPr>
          <p:cNvPr id="2" name="Picture 1"/>
          <p:cNvPicPr>
            <a:picLocks noChangeAspect="1"/>
          </p:cNvPicPr>
          <p:nvPr/>
        </p:nvPicPr>
        <p:blipFill>
          <a:blip r:embed="rId4"/>
          <a:stretch>
            <a:fillRect/>
          </a:stretch>
        </p:blipFill>
        <p:spPr>
          <a:xfrm>
            <a:off x="1594439" y="418733"/>
            <a:ext cx="8138865" cy="701101"/>
          </a:xfrm>
          <a:prstGeom prst="rect">
            <a:avLst/>
          </a:prstGeom>
        </p:spPr>
      </p:pic>
    </p:spTree>
    <p:extLst>
      <p:ext uri="{BB962C8B-B14F-4D97-AF65-F5344CB8AC3E}">
        <p14:creationId xmlns:p14="http://schemas.microsoft.com/office/powerpoint/2010/main" val="23155779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2"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5762" y="728619"/>
            <a:ext cx="10904705" cy="3323987"/>
          </a:xfrm>
          <a:prstGeom prst="rect">
            <a:avLst/>
          </a:prstGeom>
        </p:spPr>
        <p:txBody>
          <a:bodyPr wrap="square">
            <a:spAutoFit/>
          </a:bodyPr>
          <a:lstStyle/>
          <a:p>
            <a:pPr algn="just">
              <a:lnSpc>
                <a:spcPct val="150000"/>
              </a:lnSpc>
            </a:pPr>
            <a:r>
              <a:rPr lang="en-GB"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đọc gợi cho em suy nghĩ gì? Chọn ý em thích:</a:t>
            </a:r>
          </a:p>
          <a:p>
            <a:pPr algn="just">
              <a:lnSpc>
                <a:spcPct val="150000"/>
              </a:lnSpc>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Cần giữ cho môi trường đô thị luôn xanh, sạch, đẹp.</a:t>
            </a:r>
          </a:p>
          <a:p>
            <a:pPr algn="just">
              <a:lnSpc>
                <a:spcPct val="150000"/>
              </a:lnSpc>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Cần làm sạch kênh rạch để hạn chế ô nhiễm mạch nước ngầm.</a:t>
            </a:r>
          </a:p>
          <a:p>
            <a:pPr algn="just">
              <a:lnSpc>
                <a:spcPct val="150000"/>
              </a:lnSpc>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Em mong con kênh (dòng sông) nơi em ở cũng được cải tạo sạch đẹp.</a:t>
            </a:r>
          </a:p>
          <a:p>
            <a:pPr algn="just">
              <a:lnSpc>
                <a:spcPct val="150000"/>
              </a:lnSpc>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 Suy nghĩ khác (nêu cụ thể suy nghĩ đó). </a:t>
            </a:r>
          </a:p>
        </p:txBody>
      </p:sp>
      <p:sp>
        <p:nvSpPr>
          <p:cNvPr id="3" name="Oval 2"/>
          <p:cNvSpPr/>
          <p:nvPr/>
        </p:nvSpPr>
        <p:spPr>
          <a:xfrm>
            <a:off x="826851" y="1536970"/>
            <a:ext cx="476655" cy="4863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057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A175E782-AD01-4DF9-825B-469E3A90E0B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19172" y="140902"/>
            <a:ext cx="9467361" cy="7556567"/>
          </a:xfrm>
          <a:prstGeom prst="rect">
            <a:avLst/>
          </a:prstGeom>
        </p:spPr>
      </p:pic>
      <p:pic>
        <p:nvPicPr>
          <p:cNvPr id="3" name="图片 8">
            <a:extLst>
              <a:ext uri="{FF2B5EF4-FFF2-40B4-BE49-F238E27FC236}">
                <a16:creationId xmlns:a16="http://schemas.microsoft.com/office/drawing/2014/main" id="{B3CD408B-C7EF-4F8E-A3EB-9EECD5681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64" y="205385"/>
            <a:ext cx="1288180" cy="1210489"/>
          </a:xfrm>
          <a:prstGeom prst="rect">
            <a:avLst/>
          </a:prstGeom>
        </p:spPr>
      </p:pic>
      <p:sp>
        <p:nvSpPr>
          <p:cNvPr id="5" name="TextBox 4"/>
          <p:cNvSpPr txBox="1"/>
          <p:nvPr/>
        </p:nvSpPr>
        <p:spPr>
          <a:xfrm rot="21432807">
            <a:off x="3173906" y="3279747"/>
            <a:ext cx="6007525" cy="2061871"/>
          </a:xfrm>
          <a:prstGeom prst="rect">
            <a:avLst/>
          </a:prstGeom>
          <a:noFill/>
        </p:spPr>
        <p:txBody>
          <a:bodyPr wrap="square" lIns="91196" tIns="45605" rIns="91196" bIns="45605" rtlCol="0">
            <a:spAutoFit/>
          </a:bodyPr>
          <a:lstStyle/>
          <a:p>
            <a:r>
              <a:rPr lang="nl-NL" sz="3200" b="1" dirty="0">
                <a:solidFill>
                  <a:srgbClr val="C00000"/>
                </a:solidFill>
              </a:rPr>
              <a:t>    Ca ngợi những việc làm thiết thực của con người để góp phần làm cho môi trường sống thêm xanh, sạch, đẹp.</a:t>
            </a:r>
            <a:endParaRPr lang="en-US" sz="3200" b="1" dirty="0">
              <a:solidFill>
                <a:srgbClr val="C00000"/>
              </a:solidFill>
            </a:endParaRPr>
          </a:p>
        </p:txBody>
      </p:sp>
      <p:sp>
        <p:nvSpPr>
          <p:cNvPr id="7" name="Rectangle 2"/>
          <p:cNvSpPr>
            <a:spLocks noChangeArrowheads="1"/>
          </p:cNvSpPr>
          <p:nvPr/>
        </p:nvSpPr>
        <p:spPr bwMode="auto">
          <a:xfrm>
            <a:off x="369415" y="-56369"/>
            <a:ext cx="89805" cy="3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15082" y="-11499"/>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15082" y="-96138"/>
            <a:ext cx="6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sz="1100">
                <a:latin typeface="Arial" panose="020B0604020202020204" pitchFamily="34" charset="0"/>
              </a:rPr>
            </a:br>
            <a:endParaRPr lang="en-US">
              <a:latin typeface="Arial" panose="020B0604020202020204" pitchFamily="34" charset="0"/>
            </a:endParaRPr>
          </a:p>
        </p:txBody>
      </p:sp>
      <p:sp>
        <p:nvSpPr>
          <p:cNvPr id="12" name="Rectangle 8"/>
          <p:cNvSpPr>
            <a:spLocks noChangeArrowheads="1"/>
          </p:cNvSpPr>
          <p:nvPr/>
        </p:nvSpPr>
        <p:spPr bwMode="auto">
          <a:xfrm>
            <a:off x="167482" y="-30969"/>
            <a:ext cx="89805" cy="3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167482" y="140902"/>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167482" y="56262"/>
            <a:ext cx="6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sz="1100">
                <a:latin typeface="Arial" panose="020B0604020202020204" pitchFamily="34" charset="0"/>
              </a:rPr>
            </a:br>
            <a:endParaRPr lang="en-US">
              <a:latin typeface="Arial" panose="020B0604020202020204" pitchFamily="34" charset="0"/>
            </a:endParaRPr>
          </a:p>
        </p:txBody>
      </p:sp>
      <p:sp>
        <p:nvSpPr>
          <p:cNvPr id="15" name="AutoShape 10" descr="blob:file:///acc8ab04-cb85-4d74-bf17-0fc561ef86a1"/>
          <p:cNvSpPr>
            <a:spLocks noChangeAspect="1" noChangeArrowheads="1"/>
          </p:cNvSpPr>
          <p:nvPr/>
        </p:nvSpPr>
        <p:spPr bwMode="auto">
          <a:xfrm>
            <a:off x="439264" y="264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2118282" y="417901"/>
            <a:ext cx="7760881" cy="707197"/>
          </a:xfrm>
          <a:prstGeom prst="rect">
            <a:avLst/>
          </a:prstGeom>
        </p:spPr>
      </p:pic>
    </p:spTree>
    <p:extLst>
      <p:ext uri="{BB962C8B-B14F-4D97-AF65-F5344CB8AC3E}">
        <p14:creationId xmlns:p14="http://schemas.microsoft.com/office/powerpoint/2010/main" val="34147306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9241" y="367412"/>
            <a:ext cx="6617077" cy="550884"/>
          </a:xfrm>
          <a:prstGeom prst="rect">
            <a:avLst/>
          </a:prstGeom>
          <a:noFill/>
        </p:spPr>
        <p:txBody>
          <a:bodyPr wrap="square" lIns="76167" tIns="38082" rIns="76167" bIns="38082" rtlCol="0">
            <a:spAutoFit/>
          </a:bodyPr>
          <a:lstStyle/>
          <a:p>
            <a:pPr>
              <a:lnSpc>
                <a:spcPct val="110000"/>
              </a:lnSpc>
            </a:pPr>
            <a:r>
              <a:rPr lang="en-GB" sz="2800" b="1" dirty="0">
                <a:solidFill>
                  <a:srgbClr val="002060"/>
                </a:solidFill>
              </a:rPr>
              <a:t> 1. </a:t>
            </a:r>
            <a:r>
              <a:rPr lang="en-GB" sz="2800" b="1" dirty="0" err="1">
                <a:solidFill>
                  <a:srgbClr val="002060"/>
                </a:solidFill>
              </a:rPr>
              <a:t>Xếp</a:t>
            </a:r>
            <a:r>
              <a:rPr lang="en-GB" sz="2800" b="1" dirty="0">
                <a:solidFill>
                  <a:srgbClr val="002060"/>
                </a:solidFill>
              </a:rPr>
              <a:t> </a:t>
            </a:r>
            <a:r>
              <a:rPr lang="en-GB" sz="2800" b="1" dirty="0" err="1">
                <a:solidFill>
                  <a:srgbClr val="002060"/>
                </a:solidFill>
              </a:rPr>
              <a:t>các</a:t>
            </a:r>
            <a:r>
              <a:rPr lang="en-GB" sz="2800" b="1" dirty="0">
                <a:solidFill>
                  <a:srgbClr val="002060"/>
                </a:solidFill>
              </a:rPr>
              <a:t> </a:t>
            </a:r>
            <a:r>
              <a:rPr lang="en-GB" sz="2800" b="1" dirty="0" err="1">
                <a:solidFill>
                  <a:srgbClr val="002060"/>
                </a:solidFill>
              </a:rPr>
              <a:t>từ</a:t>
            </a:r>
            <a:r>
              <a:rPr lang="en-GB" sz="2800" b="1" dirty="0">
                <a:solidFill>
                  <a:srgbClr val="002060"/>
                </a:solidFill>
              </a:rPr>
              <a:t> </a:t>
            </a:r>
            <a:r>
              <a:rPr lang="en-GB" sz="2800" b="1" dirty="0" err="1">
                <a:solidFill>
                  <a:srgbClr val="002060"/>
                </a:solidFill>
              </a:rPr>
              <a:t>sau</a:t>
            </a:r>
            <a:r>
              <a:rPr lang="en-GB" sz="2800" b="1" dirty="0">
                <a:solidFill>
                  <a:srgbClr val="002060"/>
                </a:solidFill>
              </a:rPr>
              <a:t> </a:t>
            </a:r>
            <a:r>
              <a:rPr lang="en-GB" sz="2800" b="1" dirty="0" err="1">
                <a:solidFill>
                  <a:srgbClr val="002060"/>
                </a:solidFill>
              </a:rPr>
              <a:t>vào</a:t>
            </a:r>
            <a:r>
              <a:rPr lang="en-GB" sz="2800" b="1" dirty="0">
                <a:solidFill>
                  <a:srgbClr val="002060"/>
                </a:solidFill>
              </a:rPr>
              <a:t> </a:t>
            </a:r>
            <a:r>
              <a:rPr lang="en-GB" sz="2800" b="1" dirty="0" err="1">
                <a:solidFill>
                  <a:srgbClr val="002060"/>
                </a:solidFill>
              </a:rPr>
              <a:t>nhóm</a:t>
            </a:r>
            <a:r>
              <a:rPr lang="en-GB" sz="2800" b="1" dirty="0">
                <a:solidFill>
                  <a:srgbClr val="002060"/>
                </a:solidFill>
              </a:rPr>
              <a:t> </a:t>
            </a:r>
            <a:r>
              <a:rPr lang="en-GB" sz="2800" b="1" dirty="0" err="1">
                <a:solidFill>
                  <a:srgbClr val="002060"/>
                </a:solidFill>
              </a:rPr>
              <a:t>thích</a:t>
            </a:r>
            <a:r>
              <a:rPr lang="en-GB" sz="2800" b="1" dirty="0">
                <a:solidFill>
                  <a:srgbClr val="002060"/>
                </a:solidFill>
              </a:rPr>
              <a:t> </a:t>
            </a:r>
            <a:r>
              <a:rPr lang="en-GB" sz="2800" b="1" dirty="0" err="1">
                <a:solidFill>
                  <a:srgbClr val="002060"/>
                </a:solidFill>
              </a:rPr>
              <a:t>hợp</a:t>
            </a:r>
            <a:r>
              <a:rPr lang="en-GB" sz="2800" b="1" dirty="0">
                <a:solidFill>
                  <a:srgbClr val="002060"/>
                </a:solidFill>
              </a:rPr>
              <a:t>.</a:t>
            </a:r>
            <a:endParaRPr lang="en-US" sz="2800" dirty="0">
              <a:solidFill>
                <a:srgbClr val="002060"/>
              </a:solidFill>
            </a:endParaRPr>
          </a:p>
        </p:txBody>
      </p:sp>
      <p:pic>
        <p:nvPicPr>
          <p:cNvPr id="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37776"/>
            <a:ext cx="3365500" cy="116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567052" y="3336630"/>
            <a:ext cx="1818640"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Thị</a:t>
            </a:r>
            <a:r>
              <a:rPr lang="en-GB" sz="2800" b="1" dirty="0">
                <a:solidFill>
                  <a:srgbClr val="002060"/>
                </a:solidFill>
              </a:rPr>
              <a:t> </a:t>
            </a:r>
            <a:r>
              <a:rPr lang="en-GB" sz="2800" b="1" dirty="0" err="1">
                <a:solidFill>
                  <a:srgbClr val="002060"/>
                </a:solidFill>
              </a:rPr>
              <a:t>trấn</a:t>
            </a:r>
            <a:endParaRPr lang="en-US" sz="2800" b="1" dirty="0">
              <a:solidFill>
                <a:srgbClr val="002060"/>
              </a:solidFill>
            </a:endParaRPr>
          </a:p>
        </p:txBody>
      </p:sp>
      <p:sp>
        <p:nvSpPr>
          <p:cNvPr id="14" name="Rounded Rectangle 13"/>
          <p:cNvSpPr/>
          <p:nvPr/>
        </p:nvSpPr>
        <p:spPr>
          <a:xfrm>
            <a:off x="2752702" y="3666830"/>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thanh</a:t>
            </a:r>
            <a:r>
              <a:rPr lang="en-GB" sz="2800" b="1" dirty="0">
                <a:solidFill>
                  <a:srgbClr val="002060"/>
                </a:solidFill>
              </a:rPr>
              <a:t> </a:t>
            </a:r>
            <a:r>
              <a:rPr lang="en-GB" sz="2800" b="1" dirty="0" err="1">
                <a:solidFill>
                  <a:srgbClr val="002060"/>
                </a:solidFill>
              </a:rPr>
              <a:t>bình</a:t>
            </a:r>
            <a:endParaRPr lang="en-US" sz="2800" b="1" dirty="0">
              <a:solidFill>
                <a:srgbClr val="002060"/>
              </a:solidFill>
            </a:endParaRPr>
          </a:p>
        </p:txBody>
      </p:sp>
      <p:sp>
        <p:nvSpPr>
          <p:cNvPr id="15" name="Rounded Rectangle 14"/>
          <p:cNvSpPr/>
          <p:nvPr/>
        </p:nvSpPr>
        <p:spPr>
          <a:xfrm>
            <a:off x="5092687" y="3631041"/>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thành</a:t>
            </a:r>
            <a:r>
              <a:rPr lang="en-GB" sz="2800" b="1" dirty="0">
                <a:solidFill>
                  <a:srgbClr val="002060"/>
                </a:solidFill>
              </a:rPr>
              <a:t> </a:t>
            </a:r>
            <a:r>
              <a:rPr lang="en-GB" sz="2800" b="1" dirty="0" err="1">
                <a:solidFill>
                  <a:srgbClr val="002060"/>
                </a:solidFill>
              </a:rPr>
              <a:t>phố</a:t>
            </a:r>
            <a:endParaRPr lang="en-US" sz="2800" b="1" dirty="0">
              <a:solidFill>
                <a:srgbClr val="002060"/>
              </a:solidFill>
            </a:endParaRPr>
          </a:p>
        </p:txBody>
      </p:sp>
      <p:sp>
        <p:nvSpPr>
          <p:cNvPr id="16" name="Rounded Rectangle 15"/>
          <p:cNvSpPr/>
          <p:nvPr/>
        </p:nvSpPr>
        <p:spPr>
          <a:xfrm>
            <a:off x="7361071" y="3631041"/>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hiện</a:t>
            </a:r>
            <a:r>
              <a:rPr lang="en-GB" sz="2800" b="1" dirty="0">
                <a:solidFill>
                  <a:srgbClr val="002060"/>
                </a:solidFill>
              </a:rPr>
              <a:t> </a:t>
            </a:r>
            <a:r>
              <a:rPr lang="en-GB" sz="2800" b="1" dirty="0" err="1">
                <a:solidFill>
                  <a:srgbClr val="002060"/>
                </a:solidFill>
              </a:rPr>
              <a:t>đại</a:t>
            </a:r>
            <a:endParaRPr lang="en-US" sz="2800" b="1" dirty="0">
              <a:solidFill>
                <a:srgbClr val="002060"/>
              </a:solidFill>
            </a:endParaRPr>
          </a:p>
        </p:txBody>
      </p:sp>
      <p:sp>
        <p:nvSpPr>
          <p:cNvPr id="17" name="Rounded Rectangle 16"/>
          <p:cNvSpPr/>
          <p:nvPr/>
        </p:nvSpPr>
        <p:spPr>
          <a:xfrm>
            <a:off x="9596751" y="3666830"/>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Công</a:t>
            </a:r>
            <a:r>
              <a:rPr lang="en-GB" sz="2800" b="1" dirty="0">
                <a:solidFill>
                  <a:srgbClr val="002060"/>
                </a:solidFill>
              </a:rPr>
              <a:t> </a:t>
            </a:r>
            <a:r>
              <a:rPr lang="en-GB" sz="2800" b="1" dirty="0" err="1">
                <a:solidFill>
                  <a:srgbClr val="002060"/>
                </a:solidFill>
              </a:rPr>
              <a:t>viên</a:t>
            </a:r>
            <a:endParaRPr lang="en-US" sz="2800" b="1" dirty="0">
              <a:solidFill>
                <a:srgbClr val="002060"/>
              </a:solidFill>
            </a:endParaRPr>
          </a:p>
        </p:txBody>
      </p:sp>
      <p:sp>
        <p:nvSpPr>
          <p:cNvPr id="18" name="Rounded Rectangle 17"/>
          <p:cNvSpPr/>
          <p:nvPr/>
        </p:nvSpPr>
        <p:spPr>
          <a:xfrm>
            <a:off x="2153934" y="4702223"/>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thị</a:t>
            </a:r>
            <a:r>
              <a:rPr lang="en-GB" sz="2800" b="1" dirty="0">
                <a:solidFill>
                  <a:srgbClr val="002060"/>
                </a:solidFill>
              </a:rPr>
              <a:t> </a:t>
            </a:r>
            <a:r>
              <a:rPr lang="en-GB" sz="2800" b="1" dirty="0" err="1">
                <a:solidFill>
                  <a:srgbClr val="002060"/>
                </a:solidFill>
              </a:rPr>
              <a:t>xã</a:t>
            </a:r>
            <a:endParaRPr lang="en-US" sz="2800" b="1" dirty="0">
              <a:solidFill>
                <a:srgbClr val="002060"/>
              </a:solidFill>
            </a:endParaRPr>
          </a:p>
        </p:txBody>
      </p:sp>
      <p:sp>
        <p:nvSpPr>
          <p:cNvPr id="19" name="Rounded Rectangle 18"/>
          <p:cNvSpPr/>
          <p:nvPr/>
        </p:nvSpPr>
        <p:spPr>
          <a:xfrm>
            <a:off x="4587867" y="4674030"/>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thuận</a:t>
            </a:r>
            <a:r>
              <a:rPr lang="en-GB" sz="2800" b="1" dirty="0">
                <a:solidFill>
                  <a:srgbClr val="002060"/>
                </a:solidFill>
              </a:rPr>
              <a:t> </a:t>
            </a:r>
            <a:r>
              <a:rPr lang="en-GB" sz="2800" b="1" dirty="0" err="1">
                <a:solidFill>
                  <a:srgbClr val="002060"/>
                </a:solidFill>
              </a:rPr>
              <a:t>tiện</a:t>
            </a:r>
            <a:endParaRPr lang="en-US" sz="2800" b="1" dirty="0">
              <a:solidFill>
                <a:srgbClr val="002060"/>
              </a:solidFill>
            </a:endParaRPr>
          </a:p>
        </p:txBody>
      </p:sp>
      <p:sp>
        <p:nvSpPr>
          <p:cNvPr id="20" name="Rounded Rectangle 19"/>
          <p:cNvSpPr/>
          <p:nvPr/>
        </p:nvSpPr>
        <p:spPr>
          <a:xfrm>
            <a:off x="6965282" y="4702223"/>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 </a:t>
            </a:r>
            <a:r>
              <a:rPr lang="en-GB" sz="2800" b="1" dirty="0" err="1">
                <a:solidFill>
                  <a:srgbClr val="002060"/>
                </a:solidFill>
              </a:rPr>
              <a:t>đô</a:t>
            </a:r>
            <a:r>
              <a:rPr lang="en-GB" sz="2800" b="1" dirty="0">
                <a:solidFill>
                  <a:srgbClr val="002060"/>
                </a:solidFill>
              </a:rPr>
              <a:t> </a:t>
            </a:r>
            <a:r>
              <a:rPr lang="en-GB" sz="2800" b="1" dirty="0" err="1">
                <a:solidFill>
                  <a:srgbClr val="002060"/>
                </a:solidFill>
              </a:rPr>
              <a:t>thị</a:t>
            </a:r>
            <a:endParaRPr lang="en-US" sz="2800" b="1" dirty="0">
              <a:solidFill>
                <a:srgbClr val="002060"/>
              </a:solidFill>
            </a:endParaRPr>
          </a:p>
        </p:txBody>
      </p:sp>
      <p:sp>
        <p:nvSpPr>
          <p:cNvPr id="21" name="Rounded Rectangle 20"/>
          <p:cNvSpPr/>
          <p:nvPr/>
        </p:nvSpPr>
        <p:spPr>
          <a:xfrm>
            <a:off x="9342697" y="4702223"/>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Ô </a:t>
            </a:r>
            <a:r>
              <a:rPr lang="en-GB" sz="2800" b="1" dirty="0" err="1">
                <a:solidFill>
                  <a:srgbClr val="002060"/>
                </a:solidFill>
              </a:rPr>
              <a:t>nhiễm</a:t>
            </a:r>
            <a:endParaRPr lang="en-US" sz="2800" b="1" dirty="0">
              <a:solidFill>
                <a:srgbClr val="002060"/>
              </a:solidFill>
            </a:endParaRPr>
          </a:p>
        </p:txBody>
      </p:sp>
      <p:sp>
        <p:nvSpPr>
          <p:cNvPr id="22" name="Rounded Rectangle 21"/>
          <p:cNvSpPr/>
          <p:nvPr/>
        </p:nvSpPr>
        <p:spPr>
          <a:xfrm>
            <a:off x="2793346" y="5584029"/>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 </a:t>
            </a:r>
            <a:r>
              <a:rPr lang="en-GB" sz="2800" b="1" dirty="0" err="1">
                <a:solidFill>
                  <a:srgbClr val="002060"/>
                </a:solidFill>
              </a:rPr>
              <a:t>phát</a:t>
            </a:r>
            <a:r>
              <a:rPr lang="en-GB" sz="2800" b="1" dirty="0">
                <a:solidFill>
                  <a:srgbClr val="002060"/>
                </a:solidFill>
              </a:rPr>
              <a:t> </a:t>
            </a:r>
            <a:r>
              <a:rPr lang="en-GB" sz="2800" b="1" dirty="0" err="1">
                <a:solidFill>
                  <a:srgbClr val="002060"/>
                </a:solidFill>
              </a:rPr>
              <a:t>triển</a:t>
            </a:r>
            <a:endParaRPr lang="en-US" sz="2800" b="1" dirty="0">
              <a:solidFill>
                <a:srgbClr val="002060"/>
              </a:solidFill>
            </a:endParaRPr>
          </a:p>
        </p:txBody>
      </p:sp>
      <p:sp>
        <p:nvSpPr>
          <p:cNvPr id="23" name="Rounded Rectangle 22"/>
          <p:cNvSpPr/>
          <p:nvPr/>
        </p:nvSpPr>
        <p:spPr>
          <a:xfrm>
            <a:off x="5351114" y="5575276"/>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giao</a:t>
            </a:r>
            <a:r>
              <a:rPr lang="en-GB" sz="2800" b="1" dirty="0">
                <a:solidFill>
                  <a:srgbClr val="002060"/>
                </a:solidFill>
              </a:rPr>
              <a:t> </a:t>
            </a:r>
            <a:r>
              <a:rPr lang="en-GB" sz="2800" b="1" dirty="0" err="1">
                <a:solidFill>
                  <a:srgbClr val="002060"/>
                </a:solidFill>
              </a:rPr>
              <a:t>thông</a:t>
            </a:r>
            <a:endParaRPr lang="en-US" sz="2800" b="1" dirty="0">
              <a:solidFill>
                <a:srgbClr val="002060"/>
              </a:solidFill>
            </a:endParaRPr>
          </a:p>
        </p:txBody>
      </p:sp>
      <p:sp>
        <p:nvSpPr>
          <p:cNvPr id="24" name="Rounded Rectangle 23"/>
          <p:cNvSpPr/>
          <p:nvPr/>
        </p:nvSpPr>
        <p:spPr>
          <a:xfrm>
            <a:off x="8117782" y="5572079"/>
            <a:ext cx="2073912" cy="660400"/>
          </a:xfrm>
          <a:prstGeom prst="roundRect">
            <a:avLst>
              <a:gd name="adj" fmla="val 4282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tráng</a:t>
            </a:r>
            <a:r>
              <a:rPr lang="en-GB" sz="2800" b="1" dirty="0">
                <a:solidFill>
                  <a:srgbClr val="002060"/>
                </a:solidFill>
              </a:rPr>
              <a:t> </a:t>
            </a:r>
            <a:r>
              <a:rPr lang="en-GB" sz="2800" b="1" dirty="0" err="1">
                <a:solidFill>
                  <a:srgbClr val="002060"/>
                </a:solidFill>
              </a:rPr>
              <a:t>lệ</a:t>
            </a:r>
            <a:r>
              <a:rPr lang="en-GB" sz="2800" b="1" dirty="0">
                <a:solidFill>
                  <a:srgbClr val="002060"/>
                </a:solidFill>
              </a:rPr>
              <a:t> </a:t>
            </a:r>
            <a:endParaRPr lang="en-US" sz="2800" b="1" dirty="0">
              <a:solidFill>
                <a:srgbClr val="002060"/>
              </a:solidFill>
            </a:endParaRPr>
          </a:p>
        </p:txBody>
      </p:sp>
      <p:sp>
        <p:nvSpPr>
          <p:cNvPr id="8" name="Heart 7"/>
          <p:cNvSpPr/>
          <p:nvPr/>
        </p:nvSpPr>
        <p:spPr>
          <a:xfrm>
            <a:off x="3248656" y="1392998"/>
            <a:ext cx="2618117" cy="1761662"/>
          </a:xfrm>
          <a:prstGeom prst="hear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Từ</a:t>
            </a: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chỉ</a:t>
            </a: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sự</a:t>
            </a: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vật</a:t>
            </a:r>
            <a:endParaRPr lang="en-US" sz="3200" b="1" dirty="0">
              <a:ln>
                <a:solidFill>
                  <a:srgbClr val="FF0000"/>
                </a:solidFill>
              </a:ln>
              <a:latin typeface="Coiny" panose="02000903060500060000" pitchFamily="2" charset="0"/>
            </a:endParaRPr>
          </a:p>
        </p:txBody>
      </p:sp>
      <p:sp>
        <p:nvSpPr>
          <p:cNvPr id="26" name="Heart 25"/>
          <p:cNvSpPr/>
          <p:nvPr/>
        </p:nvSpPr>
        <p:spPr>
          <a:xfrm>
            <a:off x="7514558" y="1474948"/>
            <a:ext cx="2618117" cy="1761662"/>
          </a:xfrm>
          <a:prstGeom prst="hear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Từ</a:t>
            </a: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chỉ</a:t>
            </a: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đặc</a:t>
            </a:r>
            <a:r>
              <a:rPr lang="en-GB" sz="3200" b="1" dirty="0">
                <a:ln>
                  <a:solidFill>
                    <a:srgbClr val="FF0000"/>
                  </a:solidFill>
                </a:ln>
                <a:latin typeface="Coiny" panose="02000903060500060000" pitchFamily="2" charset="0"/>
              </a:rPr>
              <a:t> </a:t>
            </a:r>
            <a:r>
              <a:rPr lang="en-GB" sz="3200" b="1" dirty="0" err="1">
                <a:ln>
                  <a:solidFill>
                    <a:srgbClr val="FF0000"/>
                  </a:solidFill>
                </a:ln>
                <a:latin typeface="Coiny" panose="02000903060500060000" pitchFamily="2" charset="0"/>
              </a:rPr>
              <a:t>điểm</a:t>
            </a:r>
            <a:endParaRPr lang="en-US" sz="3200" b="1" dirty="0">
              <a:ln>
                <a:solidFill>
                  <a:srgbClr val="FF0000"/>
                </a:solidFill>
              </a:ln>
              <a:latin typeface="Coiny" panose="02000903060500060000" pitchFamily="2" charset="0"/>
            </a:endParaRPr>
          </a:p>
        </p:txBody>
      </p:sp>
    </p:spTree>
    <p:extLst>
      <p:ext uri="{BB962C8B-B14F-4D97-AF65-F5344CB8AC3E}">
        <p14:creationId xmlns:p14="http://schemas.microsoft.com/office/powerpoint/2010/main" val="3628238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0612 -0.00301 L -0.25482 -0.0706 " pathEditMode="relative" rAng="0" ptsTypes="AA">
                                      <p:cBhvr>
                                        <p:cTn id="6" dur="2000" fill="hold"/>
                                        <p:tgtEl>
                                          <p:spTgt spid="8"/>
                                        </p:tgtEl>
                                        <p:attrNameLst>
                                          <p:attrName>ppt_x</p:attrName>
                                          <p:attrName>ppt_y</p:attrName>
                                        </p:attrNameLst>
                                      </p:cBhvr>
                                      <p:rCtr x="-12435" y="-338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2.08333E-6 1.48148E-6 L -0.61289 0.35787 " pathEditMode="relative" rAng="0" ptsTypes="AA">
                                      <p:cBhvr>
                                        <p:cTn id="10" dur="2000" fill="hold"/>
                                        <p:tgtEl>
                                          <p:spTgt spid="26"/>
                                        </p:tgtEl>
                                        <p:attrNameLst>
                                          <p:attrName>ppt_x</p:attrName>
                                          <p:attrName>ppt_y</p:attrName>
                                        </p:attrNameLst>
                                      </p:cBhvr>
                                      <p:rCtr x="-30651" y="17894"/>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grpId="0" nodeType="clickEffect">
                                  <p:stCondLst>
                                    <p:cond delay="0"/>
                                  </p:stCondLst>
                                  <p:childTnLst>
                                    <p:animMotion origin="layout" path="M 0.00651 0.02246 L 0.18802 -0.27708 " pathEditMode="relative" rAng="0" ptsTypes="AA">
                                      <p:cBhvr>
                                        <p:cTn id="14" dur="2000" fill="hold"/>
                                        <p:tgtEl>
                                          <p:spTgt spid="7"/>
                                        </p:tgtEl>
                                        <p:attrNameLst>
                                          <p:attrName>ppt_x</p:attrName>
                                          <p:attrName>ppt_y</p:attrName>
                                        </p:attrNameLst>
                                      </p:cBhvr>
                                      <p:rCtr x="9076" y="-14977"/>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4.375E-6 -0.00672 L -0.03684 -0.31991 " pathEditMode="relative" rAng="0" ptsTypes="AA">
                                      <p:cBhvr>
                                        <p:cTn id="18" dur="2000" fill="hold"/>
                                        <p:tgtEl>
                                          <p:spTgt spid="15"/>
                                        </p:tgtEl>
                                        <p:attrNameLst>
                                          <p:attrName>ppt_x</p:attrName>
                                          <p:attrName>ppt_y</p:attrName>
                                        </p:attrNameLst>
                                      </p:cBhvr>
                                      <p:rCtr x="-1849" y="-15671"/>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4.58333E-6 -3.7037E-7 L -0.21472 -0.32523 " pathEditMode="relative" rAng="0" ptsTypes="AA">
                                      <p:cBhvr>
                                        <p:cTn id="22" dur="2000" fill="hold"/>
                                        <p:tgtEl>
                                          <p:spTgt spid="17"/>
                                        </p:tgtEl>
                                        <p:attrNameLst>
                                          <p:attrName>ppt_x</p:attrName>
                                          <p:attrName>ppt_y</p:attrName>
                                        </p:attrNameLst>
                                      </p:cBhvr>
                                      <p:rCtr x="-10742" y="-16273"/>
                                    </p:animMotion>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grpId="0" nodeType="clickEffect">
                                  <p:stCondLst>
                                    <p:cond delay="0"/>
                                  </p:stCondLst>
                                  <p:childTnLst>
                                    <p:animMotion origin="layout" path="M 1.25E-6 3.7037E-6 L 0.55833 -0.47616 " pathEditMode="relative" rAng="0" ptsTypes="AA">
                                      <p:cBhvr>
                                        <p:cTn id="26" dur="2000" fill="hold"/>
                                        <p:tgtEl>
                                          <p:spTgt spid="18"/>
                                        </p:tgtEl>
                                        <p:attrNameLst>
                                          <p:attrName>ppt_x</p:attrName>
                                          <p:attrName>ppt_y</p:attrName>
                                        </p:attrNameLst>
                                      </p:cBhvr>
                                      <p:rCtr x="27917" y="-23819"/>
                                    </p:animMotion>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0" nodeType="clickEffect">
                                  <p:stCondLst>
                                    <p:cond delay="0"/>
                                  </p:stCondLst>
                                  <p:childTnLst>
                                    <p:animMotion origin="layout" path="M -2.08333E-7 3.7037E-6 L -0.34635 -0.32014 " pathEditMode="relative" rAng="0" ptsTypes="AA">
                                      <p:cBhvr>
                                        <p:cTn id="30" dur="2000" fill="hold"/>
                                        <p:tgtEl>
                                          <p:spTgt spid="20"/>
                                        </p:tgtEl>
                                        <p:attrNameLst>
                                          <p:attrName>ppt_x</p:attrName>
                                          <p:attrName>ppt_y</p:attrName>
                                        </p:attrNameLst>
                                      </p:cBhvr>
                                      <p:rCtr x="-17318" y="-16019"/>
                                    </p:animMotion>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0" nodeType="clickEffect">
                                  <p:stCondLst>
                                    <p:cond delay="0"/>
                                  </p:stCondLst>
                                  <p:childTnLst>
                                    <p:animMotion origin="layout" path="M 1.66667E-6 -1.11111E-6 L -0.00951 -0.44491 " pathEditMode="relative" rAng="0" ptsTypes="AA">
                                      <p:cBhvr>
                                        <p:cTn id="34" dur="2000" fill="hold"/>
                                        <p:tgtEl>
                                          <p:spTgt spid="23"/>
                                        </p:tgtEl>
                                        <p:attrNameLst>
                                          <p:attrName>ppt_x</p:attrName>
                                          <p:attrName>ppt_y</p:attrName>
                                        </p:attrNameLst>
                                      </p:cBhvr>
                                      <p:rCtr x="-482" y="-22245"/>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2.70833E-6 -3.7037E-7 L 0.00338 0.06667 " pathEditMode="relative" rAng="0" ptsTypes="AA">
                                      <p:cBhvr>
                                        <p:cTn id="38" dur="2000" fill="hold"/>
                                        <p:tgtEl>
                                          <p:spTgt spid="14"/>
                                        </p:tgtEl>
                                        <p:attrNameLst>
                                          <p:attrName>ppt_x</p:attrName>
                                          <p:attrName>ppt_y</p:attrName>
                                        </p:attrNameLst>
                                      </p:cBhvr>
                                      <p:rCtr x="169" y="333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2.08333E-6 3.7037E-6 L -0.20755 0.06389 " pathEditMode="relative" rAng="0" ptsTypes="AA">
                                      <p:cBhvr>
                                        <p:cTn id="42" dur="2000" fill="hold"/>
                                        <p:tgtEl>
                                          <p:spTgt spid="16"/>
                                        </p:tgtEl>
                                        <p:attrNameLst>
                                          <p:attrName>ppt_x</p:attrName>
                                          <p:attrName>ppt_y</p:attrName>
                                        </p:attrNameLst>
                                      </p:cBhvr>
                                      <p:rCtr x="-10378" y="3194"/>
                                    </p:animMotion>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grpId="0" nodeType="clickEffect">
                                  <p:stCondLst>
                                    <p:cond delay="0"/>
                                  </p:stCondLst>
                                  <p:childTnLst>
                                    <p:animMotion origin="layout" path="M 1.875E-6 3.7037E-7 L 0.20456 -0.08819 " pathEditMode="relative" rAng="0" ptsTypes="AA">
                                      <p:cBhvr>
                                        <p:cTn id="46" dur="2000" fill="hold"/>
                                        <p:tgtEl>
                                          <p:spTgt spid="19"/>
                                        </p:tgtEl>
                                        <p:attrNameLst>
                                          <p:attrName>ppt_x</p:attrName>
                                          <p:attrName>ppt_y</p:attrName>
                                        </p:attrNameLst>
                                      </p:cBhvr>
                                      <p:rCtr x="10221" y="-4421"/>
                                    </p:animMotion>
                                  </p:childTnLst>
                                </p:cTn>
                              </p:par>
                            </p:childTnLst>
                          </p:cTn>
                        </p:par>
                      </p:childTnLst>
                    </p:cTn>
                  </p:par>
                  <p:par>
                    <p:cTn id="47" fill="hold">
                      <p:stCondLst>
                        <p:cond delay="indefinite"/>
                      </p:stCondLst>
                      <p:childTnLst>
                        <p:par>
                          <p:cTn id="48" fill="hold">
                            <p:stCondLst>
                              <p:cond delay="0"/>
                            </p:stCondLst>
                            <p:childTnLst>
                              <p:par>
                                <p:cTn id="49" presetID="64" presetClass="path" presetSubtype="0" accel="50000" decel="50000" fill="hold" grpId="0" nodeType="clickEffect">
                                  <p:stCondLst>
                                    <p:cond delay="0"/>
                                  </p:stCondLst>
                                  <p:childTnLst>
                                    <p:animMotion origin="layout" path="M -2.08333E-6 3.7037E-6 L -0.02018 -0.08936 " pathEditMode="relative" rAng="0" ptsTypes="AA">
                                      <p:cBhvr>
                                        <p:cTn id="50" dur="2000" fill="hold"/>
                                        <p:tgtEl>
                                          <p:spTgt spid="21"/>
                                        </p:tgtEl>
                                        <p:attrNameLst>
                                          <p:attrName>ppt_x</p:attrName>
                                          <p:attrName>ppt_y</p:attrName>
                                        </p:attrNameLst>
                                      </p:cBhvr>
                                      <p:rCtr x="-1016" y="-4468"/>
                                    </p:animMotion>
                                  </p:childTnLst>
                                </p:cTn>
                              </p:par>
                            </p:childTnLst>
                          </p:cTn>
                        </p:par>
                      </p:childTnLst>
                    </p:cTn>
                  </p:par>
                  <p:par>
                    <p:cTn id="51" fill="hold">
                      <p:stCondLst>
                        <p:cond delay="indefinite"/>
                      </p:stCondLst>
                      <p:childTnLst>
                        <p:par>
                          <p:cTn id="52" fill="hold">
                            <p:stCondLst>
                              <p:cond delay="0"/>
                            </p:stCondLst>
                            <p:childTnLst>
                              <p:par>
                                <p:cTn id="53" presetID="64" presetClass="path" presetSubtype="0" accel="50000" decel="50000" fill="hold" grpId="0" nodeType="clickEffect">
                                  <p:stCondLst>
                                    <p:cond delay="0"/>
                                  </p:stCondLst>
                                  <p:childTnLst>
                                    <p:animMotion origin="layout" path="M -2.70833E-6 1.48148E-6 L 0.07227 -0.08033 " pathEditMode="relative" rAng="0" ptsTypes="AA">
                                      <p:cBhvr>
                                        <p:cTn id="54" dur="2000" fill="hold"/>
                                        <p:tgtEl>
                                          <p:spTgt spid="22"/>
                                        </p:tgtEl>
                                        <p:attrNameLst>
                                          <p:attrName>ppt_x</p:attrName>
                                          <p:attrName>ppt_y</p:attrName>
                                        </p:attrNameLst>
                                      </p:cBhvr>
                                      <p:rCtr x="3607" y="-4028"/>
                                    </p:animMotion>
                                  </p:childTnLst>
                                </p:cTn>
                              </p:par>
                            </p:childTnLst>
                          </p:cTn>
                        </p:par>
                      </p:childTnLst>
                    </p:cTn>
                  </p:par>
                  <p:par>
                    <p:cTn id="55" fill="hold">
                      <p:stCondLst>
                        <p:cond delay="indefinite"/>
                      </p:stCondLst>
                      <p:childTnLst>
                        <p:par>
                          <p:cTn id="56" fill="hold">
                            <p:stCondLst>
                              <p:cond delay="0"/>
                            </p:stCondLst>
                            <p:childTnLst>
                              <p:par>
                                <p:cTn id="57" presetID="64" presetClass="path" presetSubtype="0" accel="50000" decel="50000" fill="hold" grpId="0" nodeType="clickEffect">
                                  <p:stCondLst>
                                    <p:cond delay="0"/>
                                  </p:stCondLst>
                                  <p:childTnLst>
                                    <p:animMotion origin="layout" path="M -1.45833E-6 1.85185E-6 L -0.14193 -0.07871 " pathEditMode="relative" rAng="0" ptsTypes="AA">
                                      <p:cBhvr>
                                        <p:cTn id="58" dur="2000" fill="hold"/>
                                        <p:tgtEl>
                                          <p:spTgt spid="24"/>
                                        </p:tgtEl>
                                        <p:attrNameLst>
                                          <p:attrName>ppt_x</p:attrName>
                                          <p:attrName>ppt_y</p:attrName>
                                        </p:attrNameLst>
                                      </p:cBhvr>
                                      <p:rCtr x="-7096"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8"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248" y="1010229"/>
            <a:ext cx="10808189" cy="1369569"/>
          </a:xfrm>
          <a:prstGeom prst="rect">
            <a:avLst/>
          </a:prstGeom>
          <a:noFill/>
        </p:spPr>
        <p:txBody>
          <a:bodyPr wrap="square" lIns="76167" tIns="38082" rIns="76167" bIns="38082" rtlCol="0">
            <a:spAutoFit/>
          </a:bodyPr>
          <a:lstStyle/>
          <a:p>
            <a:r>
              <a:rPr lang="en-US" sz="2667" b="1" dirty="0">
                <a:solidFill>
                  <a:srgbClr val="008000"/>
                </a:solidFill>
              </a:rPr>
              <a:t>2.</a:t>
            </a:r>
            <a:r>
              <a:rPr lang="en-US" sz="2667" dirty="0"/>
              <a:t> </a:t>
            </a:r>
            <a:r>
              <a:rPr lang="en-US" sz="2800" dirty="0" err="1"/>
              <a:t>Thi</a:t>
            </a:r>
            <a:r>
              <a:rPr lang="en-US" sz="2800" dirty="0"/>
              <a:t> </a:t>
            </a:r>
            <a:r>
              <a:rPr lang="en-US" sz="2800" dirty="0" err="1"/>
              <a:t>đặt</a:t>
            </a:r>
            <a:r>
              <a:rPr lang="en-US" sz="2800" dirty="0"/>
              <a:t> </a:t>
            </a:r>
            <a:r>
              <a:rPr lang="en-US" sz="2800" dirty="0" err="1"/>
              <a:t>câu</a:t>
            </a:r>
            <a:r>
              <a:rPr lang="en-US" sz="2800" dirty="0"/>
              <a:t>:</a:t>
            </a:r>
            <a:endParaRPr lang="vi-VN" sz="2800" dirty="0"/>
          </a:p>
          <a:p>
            <a:r>
              <a:rPr lang="en-US" sz="2800" dirty="0"/>
              <a:t>- </a:t>
            </a:r>
            <a:r>
              <a:rPr lang="en-US" sz="2800" dirty="0" err="1"/>
              <a:t>Mỗi</a:t>
            </a:r>
            <a:r>
              <a:rPr lang="en-US" sz="2800" dirty="0"/>
              <a:t> </a:t>
            </a:r>
            <a:r>
              <a:rPr lang="en-US" sz="2800" dirty="0" err="1"/>
              <a:t>nhóm</a:t>
            </a:r>
            <a:r>
              <a:rPr lang="en-US" sz="2800" dirty="0"/>
              <a:t> </a:t>
            </a:r>
            <a:r>
              <a:rPr lang="en-US" sz="2800" dirty="0" err="1"/>
              <a:t>gồm</a:t>
            </a:r>
            <a:r>
              <a:rPr lang="en-US" sz="2800" dirty="0"/>
              <a:t> 3 </a:t>
            </a:r>
            <a:r>
              <a:rPr lang="en-US" sz="2800" dirty="0" err="1"/>
              <a:t>học</a:t>
            </a:r>
            <a:r>
              <a:rPr lang="en-US" sz="2800" dirty="0"/>
              <a:t> </a:t>
            </a:r>
            <a:r>
              <a:rPr lang="en-US" sz="2800" dirty="0" err="1"/>
              <a:t>sinh</a:t>
            </a:r>
            <a:r>
              <a:rPr lang="en-US" sz="2800" dirty="0"/>
              <a:t> </a:t>
            </a:r>
            <a:r>
              <a:rPr lang="en-US" sz="2800" dirty="0" err="1"/>
              <a:t>thi</a:t>
            </a:r>
            <a:r>
              <a:rPr lang="en-US" sz="2800" dirty="0"/>
              <a:t> </a:t>
            </a:r>
            <a:r>
              <a:rPr lang="en-US" sz="2800" dirty="0" err="1"/>
              <a:t>đặt</a:t>
            </a:r>
            <a:r>
              <a:rPr lang="en-US" sz="2800" dirty="0"/>
              <a:t> </a:t>
            </a:r>
            <a:r>
              <a:rPr lang="en-US" sz="2800" dirty="0" err="1"/>
              <a:t>câu</a:t>
            </a:r>
            <a:r>
              <a:rPr lang="en-US" sz="2800" dirty="0"/>
              <a:t> </a:t>
            </a:r>
            <a:r>
              <a:rPr lang="en-US" sz="2800" dirty="0" err="1"/>
              <a:t>với</a:t>
            </a:r>
            <a:r>
              <a:rPr lang="en-US" sz="2800" dirty="0"/>
              <a:t> </a:t>
            </a:r>
            <a:r>
              <a:rPr lang="en-US" sz="2800" dirty="0" err="1"/>
              <a:t>một</a:t>
            </a:r>
            <a:r>
              <a:rPr lang="en-US" sz="2800" dirty="0"/>
              <a:t> </a:t>
            </a:r>
            <a:r>
              <a:rPr lang="en-US" sz="2800" dirty="0" err="1"/>
              <a:t>nhóm</a:t>
            </a:r>
            <a:r>
              <a:rPr lang="en-US" sz="2800" dirty="0"/>
              <a:t> </a:t>
            </a:r>
            <a:r>
              <a:rPr lang="en-US" sz="2800" dirty="0" err="1"/>
              <a:t>khác</a:t>
            </a:r>
            <a:endParaRPr lang="en-US" sz="2800" dirty="0"/>
          </a:p>
          <a:p>
            <a:r>
              <a:rPr lang="en-US" sz="2800" dirty="0"/>
              <a:t>- </a:t>
            </a:r>
            <a:r>
              <a:rPr lang="en-US" sz="2800" dirty="0" err="1"/>
              <a:t>Mỗi</a:t>
            </a:r>
            <a:r>
              <a:rPr lang="en-US" sz="2800" dirty="0"/>
              <a:t> </a:t>
            </a:r>
            <a:r>
              <a:rPr lang="en-US" sz="2800" dirty="0" err="1"/>
              <a:t>học</a:t>
            </a:r>
            <a:r>
              <a:rPr lang="en-US" sz="2800" dirty="0"/>
              <a:t> </a:t>
            </a:r>
            <a:r>
              <a:rPr lang="en-US" sz="2800" dirty="0" err="1"/>
              <a:t>sinh</a:t>
            </a:r>
            <a:r>
              <a:rPr lang="en-US" sz="2800" dirty="0"/>
              <a:t> </a:t>
            </a:r>
            <a:r>
              <a:rPr lang="en-US" sz="2800" dirty="0" err="1"/>
              <a:t>trong</a:t>
            </a:r>
            <a:r>
              <a:rPr lang="en-US" sz="2800" dirty="0"/>
              <a:t> </a:t>
            </a:r>
            <a:r>
              <a:rPr lang="en-US" sz="2800" dirty="0" err="1"/>
              <a:t>nhóm</a:t>
            </a:r>
            <a:r>
              <a:rPr lang="en-US" sz="2800" dirty="0"/>
              <a:t> </a:t>
            </a:r>
            <a:r>
              <a:rPr lang="en-US" sz="2800" dirty="0" err="1"/>
              <a:t>đặt</a:t>
            </a:r>
            <a:r>
              <a:rPr lang="en-US" sz="2800" dirty="0"/>
              <a:t> 1 </a:t>
            </a:r>
            <a:r>
              <a:rPr lang="en-US" sz="2800" dirty="0" err="1"/>
              <a:t>câu</a:t>
            </a:r>
            <a:r>
              <a:rPr lang="en-US" sz="2800" dirty="0"/>
              <a:t> </a:t>
            </a:r>
            <a:r>
              <a:rPr lang="en-US" sz="2800" dirty="0" err="1"/>
              <a:t>chứa</a:t>
            </a:r>
            <a:r>
              <a:rPr lang="en-US" sz="2800" dirty="0"/>
              <a:t> 1 </a:t>
            </a:r>
            <a:r>
              <a:rPr lang="en-US" sz="2800" dirty="0" err="1"/>
              <a:t>từ</a:t>
            </a:r>
            <a:r>
              <a:rPr lang="en-US" sz="2800" dirty="0"/>
              <a:t> </a:t>
            </a:r>
            <a:r>
              <a:rPr lang="en-US" sz="2800" dirty="0" err="1"/>
              <a:t>ngữ</a:t>
            </a:r>
            <a:r>
              <a:rPr lang="en-US" sz="2800" dirty="0"/>
              <a:t> ở </a:t>
            </a:r>
            <a:r>
              <a:rPr lang="en-US" sz="2800" dirty="0" err="1"/>
              <a:t>bài</a:t>
            </a:r>
            <a:r>
              <a:rPr lang="en-US" sz="2800" dirty="0"/>
              <a:t> </a:t>
            </a:r>
            <a:r>
              <a:rPr lang="en-US" sz="2800" dirty="0" err="1"/>
              <a:t>tập</a:t>
            </a:r>
            <a:r>
              <a:rPr lang="en-US" sz="2800" dirty="0"/>
              <a:t> 1</a:t>
            </a:r>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7000" y="42416"/>
            <a:ext cx="3365500" cy="116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5">
            <a:extLst>
              <a:ext uri="{FF2B5EF4-FFF2-40B4-BE49-F238E27FC236}">
                <a16:creationId xmlns:a16="http://schemas.microsoft.com/office/drawing/2014/main" id="{CECE88DA-1928-40C8-AFA8-CA0AAD8D3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9501" y="3835720"/>
            <a:ext cx="2836184" cy="2796948"/>
          </a:xfrm>
          <a:prstGeom prst="rect">
            <a:avLst/>
          </a:prstGeom>
        </p:spPr>
      </p:pic>
      <p:grpSp>
        <p:nvGrpSpPr>
          <p:cNvPr id="30" name="Group 29"/>
          <p:cNvGrpSpPr/>
          <p:nvPr/>
        </p:nvGrpSpPr>
        <p:grpSpPr>
          <a:xfrm>
            <a:off x="3156410" y="2725076"/>
            <a:ext cx="4945701" cy="3522755"/>
            <a:chOff x="792833" y="1218321"/>
            <a:chExt cx="6225778" cy="3170480"/>
          </a:xfrm>
        </p:grpSpPr>
        <p:pic>
          <p:nvPicPr>
            <p:cNvPr id="31" name="Picture 30">
              <a:extLst>
                <a:ext uri="{FF2B5EF4-FFF2-40B4-BE49-F238E27FC236}">
                  <a16:creationId xmlns:a16="http://schemas.microsoft.com/office/drawing/2014/main" id="{16EB6B96-7BB3-4EF9-B583-92F214621D81}"/>
                </a:ext>
              </a:extLst>
            </p:cNvPr>
            <p:cNvPicPr>
              <a:picLocks noChangeAspect="1"/>
            </p:cNvPicPr>
            <p:nvPr/>
          </p:nvPicPr>
          <p:blipFill rotWithShape="1">
            <a:blip r:embed="rId6">
              <a:extLst>
                <a:ext uri="{28A0092B-C50C-407E-A947-70E740481C1C}">
                  <a14:useLocalDpi xmlns:a14="http://schemas.microsoft.com/office/drawing/2010/main" val="0"/>
                </a:ext>
              </a:extLst>
            </a:blip>
            <a:srcRect l="2801" t="12569" r="717" b="8681"/>
            <a:stretch/>
          </p:blipFill>
          <p:spPr>
            <a:xfrm>
              <a:off x="792833" y="1218321"/>
              <a:ext cx="6225778" cy="2836951"/>
            </a:xfrm>
            <a:prstGeom prst="rect">
              <a:avLst/>
            </a:prstGeom>
          </p:spPr>
        </p:pic>
        <p:grpSp>
          <p:nvGrpSpPr>
            <p:cNvPr id="32" name="Group 31">
              <a:extLst>
                <a:ext uri="{FF2B5EF4-FFF2-40B4-BE49-F238E27FC236}">
                  <a16:creationId xmlns:a16="http://schemas.microsoft.com/office/drawing/2014/main" id="{75D7D2C1-BF6F-4686-AAED-384CF161B1C4}"/>
                </a:ext>
              </a:extLst>
            </p:cNvPr>
            <p:cNvGrpSpPr/>
            <p:nvPr/>
          </p:nvGrpSpPr>
          <p:grpSpPr>
            <a:xfrm>
              <a:off x="1350504" y="3526210"/>
              <a:ext cx="4137103" cy="862591"/>
              <a:chOff x="3116787" y="2168278"/>
              <a:chExt cx="5516138" cy="1150121"/>
            </a:xfrm>
          </p:grpSpPr>
          <p:sp>
            <p:nvSpPr>
              <p:cNvPr id="33" name="Wave 32">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803908"/>
                <a:endParaRPr lang="en-US" sz="1500" kern="0">
                  <a:solidFill>
                    <a:prstClr val="white"/>
                  </a:solidFill>
                </a:endParaRPr>
              </a:p>
            </p:txBody>
          </p:sp>
          <p:sp>
            <p:nvSpPr>
              <p:cNvPr id="34"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116787" y="2442770"/>
                <a:ext cx="5516138" cy="6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26775" fontAlgn="base">
                  <a:spcBef>
                    <a:spcPct val="0"/>
                  </a:spcBef>
                  <a:spcAft>
                    <a:spcPct val="0"/>
                  </a:spcAft>
                  <a:defRPr/>
                </a:pP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Trao</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9" name="Group 38">
            <a:extLst>
              <a:ext uri="{FF2B5EF4-FFF2-40B4-BE49-F238E27FC236}">
                <a16:creationId xmlns:a16="http://schemas.microsoft.com/office/drawing/2014/main" id="{75D7D2C1-BF6F-4686-AAED-384CF161B1C4}"/>
              </a:ext>
            </a:extLst>
          </p:cNvPr>
          <p:cNvGrpSpPr/>
          <p:nvPr/>
        </p:nvGrpSpPr>
        <p:grpSpPr>
          <a:xfrm>
            <a:off x="3727910" y="5398026"/>
            <a:ext cx="3082787" cy="958434"/>
            <a:chOff x="3332451" y="2168278"/>
            <a:chExt cx="5174258" cy="1150121"/>
          </a:xfrm>
        </p:grpSpPr>
        <p:sp>
          <p:nvSpPr>
            <p:cNvPr id="40" name="Wave 39">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803908"/>
              <a:endParaRPr lang="en-US" sz="1500" kern="0">
                <a:solidFill>
                  <a:prstClr val="white"/>
                </a:solidFill>
              </a:endParaRPr>
            </a:p>
          </p:txBody>
        </p:sp>
        <p:sp>
          <p:nvSpPr>
            <p:cNvPr id="41"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753104" y="2442770"/>
              <a:ext cx="4243515" cy="6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26775" fontAlgn="base">
                <a:spcBef>
                  <a:spcPct val="0"/>
                </a:spcBef>
                <a:spcAft>
                  <a:spcPct val="0"/>
                </a:spcAft>
                <a:defRPr/>
              </a:pP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GB" altLang="zh-CN" sz="2777"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GB" altLang="zh-CN"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77"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p:cNvGrpSpPr/>
          <p:nvPr/>
        </p:nvGrpSpPr>
        <p:grpSpPr>
          <a:xfrm>
            <a:off x="-716232" y="2411461"/>
            <a:ext cx="12161838" cy="4558684"/>
            <a:chOff x="-716232" y="2411461"/>
            <a:chExt cx="12161838" cy="4558684"/>
          </a:xfrm>
        </p:grpSpPr>
        <p:pic>
          <p:nvPicPr>
            <p:cNvPr id="20" name="图片 63491" descr="20"/>
            <p:cNvPicPr>
              <a:picLocks noChangeAspect="1"/>
            </p:cNvPicPr>
            <p:nvPr/>
          </p:nvPicPr>
          <p:blipFill>
            <a:blip r:embed="rId7"/>
            <a:stretch>
              <a:fillRect/>
            </a:stretch>
          </p:blipFill>
          <p:spPr>
            <a:xfrm>
              <a:off x="-716232" y="2411461"/>
              <a:ext cx="12161838" cy="4558684"/>
            </a:xfrm>
            <a:prstGeom prst="rect">
              <a:avLst/>
            </a:prstGeom>
            <a:noFill/>
            <a:ln w="9525">
              <a:noFill/>
            </a:ln>
          </p:spPr>
        </p:pic>
        <p:sp>
          <p:nvSpPr>
            <p:cNvPr id="21" name="Rectangle 20"/>
            <p:cNvSpPr/>
            <p:nvPr/>
          </p:nvSpPr>
          <p:spPr>
            <a:xfrm>
              <a:off x="4662380" y="2411461"/>
              <a:ext cx="4447031" cy="1107996"/>
            </a:xfrm>
            <a:prstGeom prst="rect">
              <a:avLst/>
            </a:prstGeom>
          </p:spPr>
          <p:txBody>
            <a:bodyPr wrap="square">
              <a:spAutoFit/>
            </a:bodyPr>
            <a:lstStyle/>
            <a:p>
              <a:r>
                <a:rPr lang="en-US" sz="66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SVN-Hollycakes" panose="02000000000000000000" pitchFamily="50" charset="0"/>
                </a:rPr>
                <a:t>Chia </a:t>
              </a:r>
              <a:r>
                <a:rPr lang="en-US" sz="66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SVN-Hollycakes" panose="02000000000000000000" pitchFamily="50" charset="0"/>
                </a:rPr>
                <a:t>sẻ</a:t>
              </a:r>
              <a:r>
                <a:rPr lang="en-US" sz="66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SVN-Hollycakes" panose="02000000000000000000" pitchFamily="50" charset="0"/>
                </a:rPr>
                <a:t>.</a:t>
              </a:r>
            </a:p>
          </p:txBody>
        </p:sp>
      </p:grpSp>
      <p:sp>
        <p:nvSpPr>
          <p:cNvPr id="5" name="TextBox 4"/>
          <p:cNvSpPr txBox="1"/>
          <p:nvPr/>
        </p:nvSpPr>
        <p:spPr>
          <a:xfrm>
            <a:off x="3945715" y="3657678"/>
            <a:ext cx="6045200" cy="1384995"/>
          </a:xfrm>
          <a:prstGeom prst="rect">
            <a:avLst/>
          </a:prstGeom>
          <a:noFill/>
        </p:spPr>
        <p:txBody>
          <a:bodyPr wrap="square" rtlCol="0">
            <a:spAutoFit/>
          </a:bodyPr>
          <a:lstStyle/>
          <a:p>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thông</a:t>
            </a:r>
            <a:r>
              <a:rPr lang="en-US" sz="2800" b="1" dirty="0">
                <a:solidFill>
                  <a:srgbClr val="002060"/>
                </a:solidFill>
              </a:rPr>
              <a:t> </a:t>
            </a:r>
            <a:r>
              <a:rPr lang="en-US" sz="2800" b="1" dirty="0" err="1">
                <a:solidFill>
                  <a:srgbClr val="002060"/>
                </a:solidFill>
              </a:rPr>
              <a:t>đô</a:t>
            </a:r>
            <a:r>
              <a:rPr lang="en-US" sz="2800" b="1" dirty="0">
                <a:solidFill>
                  <a:srgbClr val="002060"/>
                </a:solidFill>
              </a:rPr>
              <a:t> </a:t>
            </a:r>
            <a:r>
              <a:rPr lang="en-US" sz="2800" b="1" dirty="0" err="1">
                <a:solidFill>
                  <a:srgbClr val="002060"/>
                </a:solidFill>
              </a:rPr>
              <a:t>thị</a:t>
            </a:r>
            <a:r>
              <a:rPr lang="en-US" sz="2800" b="1" dirty="0">
                <a:solidFill>
                  <a:srgbClr val="002060"/>
                </a:solidFill>
              </a:rPr>
              <a:t> </a:t>
            </a:r>
            <a:r>
              <a:rPr lang="en-US" sz="2800" b="1" dirty="0" err="1">
                <a:solidFill>
                  <a:srgbClr val="002060"/>
                </a:solidFill>
              </a:rPr>
              <a:t>rất</a:t>
            </a:r>
            <a:r>
              <a:rPr lang="en-US" sz="2800" b="1" dirty="0">
                <a:solidFill>
                  <a:srgbClr val="002060"/>
                </a:solidFill>
              </a:rPr>
              <a:t> </a:t>
            </a:r>
            <a:r>
              <a:rPr lang="en-US" sz="2800" b="1" dirty="0" err="1">
                <a:solidFill>
                  <a:srgbClr val="002060"/>
                </a:solidFill>
              </a:rPr>
              <a:t>hiện</a:t>
            </a:r>
            <a:r>
              <a:rPr lang="en-US" sz="2800" b="1" dirty="0">
                <a:solidFill>
                  <a:srgbClr val="002060"/>
                </a:solidFill>
              </a:rPr>
              <a:t> </a:t>
            </a:r>
            <a:r>
              <a:rPr lang="en-US" sz="2800" b="1" dirty="0" err="1">
                <a:solidFill>
                  <a:srgbClr val="002060"/>
                </a:solidFill>
              </a:rPr>
              <a:t>đại</a:t>
            </a:r>
            <a:r>
              <a:rPr lang="en-US" sz="2800" b="1" dirty="0">
                <a:solidFill>
                  <a:srgbClr val="002060"/>
                </a:solidFill>
              </a:rPr>
              <a:t>.</a:t>
            </a:r>
          </a:p>
          <a:p>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viên</a:t>
            </a:r>
            <a:r>
              <a:rPr lang="en-US" sz="2800" b="1" dirty="0">
                <a:solidFill>
                  <a:srgbClr val="002060"/>
                </a:solidFill>
              </a:rPr>
              <a:t> </a:t>
            </a:r>
            <a:r>
              <a:rPr lang="en-US" sz="2800" b="1" dirty="0" err="1">
                <a:solidFill>
                  <a:srgbClr val="002060"/>
                </a:solidFill>
              </a:rPr>
              <a:t>gần</a:t>
            </a:r>
            <a:r>
              <a:rPr lang="en-US" sz="2800" b="1" dirty="0">
                <a:solidFill>
                  <a:srgbClr val="002060"/>
                </a:solidFill>
              </a:rPr>
              <a:t> </a:t>
            </a:r>
            <a:r>
              <a:rPr lang="en-US" sz="2800" b="1" dirty="0" err="1">
                <a:solidFill>
                  <a:srgbClr val="002060"/>
                </a:solidFill>
              </a:rPr>
              <a:t>hồ</a:t>
            </a:r>
            <a:r>
              <a:rPr lang="en-US" sz="2800" b="1" dirty="0">
                <a:solidFill>
                  <a:srgbClr val="002060"/>
                </a:solidFill>
              </a:rPr>
              <a:t> </a:t>
            </a:r>
            <a:r>
              <a:rPr lang="en-US" sz="2800" b="1" dirty="0" err="1">
                <a:solidFill>
                  <a:srgbClr val="002060"/>
                </a:solidFill>
              </a:rPr>
              <a:t>rất</a:t>
            </a:r>
            <a:r>
              <a:rPr lang="en-US" sz="2800" b="1" dirty="0">
                <a:solidFill>
                  <a:srgbClr val="002060"/>
                </a:solidFill>
              </a:rPr>
              <a:t> </a:t>
            </a:r>
            <a:r>
              <a:rPr lang="en-US" sz="2800" b="1" dirty="0" err="1">
                <a:solidFill>
                  <a:srgbClr val="002060"/>
                </a:solidFill>
              </a:rPr>
              <a:t>thanh</a:t>
            </a:r>
            <a:r>
              <a:rPr lang="en-US" sz="2800" b="1" dirty="0">
                <a:solidFill>
                  <a:srgbClr val="002060"/>
                </a:solidFill>
              </a:rPr>
              <a:t> </a:t>
            </a:r>
            <a:r>
              <a:rPr lang="en-US" sz="2800" b="1" dirty="0" err="1">
                <a:solidFill>
                  <a:srgbClr val="002060"/>
                </a:solidFill>
              </a:rPr>
              <a:t>bình</a:t>
            </a:r>
            <a:r>
              <a:rPr lang="en-US" sz="2800" b="1" dirty="0">
                <a:solidFill>
                  <a:srgbClr val="002060"/>
                </a:solidFill>
              </a:rPr>
              <a:t>.</a:t>
            </a:r>
          </a:p>
          <a:p>
            <a:r>
              <a:rPr lang="en-US" sz="2800" b="1" dirty="0">
                <a:solidFill>
                  <a:srgbClr val="002060"/>
                </a:solidFill>
              </a:rPr>
              <a:t>- </a:t>
            </a:r>
            <a:r>
              <a:rPr lang="en-US" sz="2800" b="1" dirty="0" err="1">
                <a:solidFill>
                  <a:srgbClr val="002060"/>
                </a:solidFill>
              </a:rPr>
              <a:t>Thị</a:t>
            </a:r>
            <a:r>
              <a:rPr lang="en-US" sz="2800" b="1" dirty="0">
                <a:solidFill>
                  <a:srgbClr val="002060"/>
                </a:solidFill>
              </a:rPr>
              <a:t> </a:t>
            </a:r>
            <a:r>
              <a:rPr lang="en-US" sz="2800" b="1" dirty="0" err="1">
                <a:solidFill>
                  <a:srgbClr val="002060"/>
                </a:solidFill>
              </a:rPr>
              <a:t>trấn</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ngày</a:t>
            </a:r>
            <a:r>
              <a:rPr lang="en-US" sz="2800" b="1" dirty="0">
                <a:solidFill>
                  <a:srgbClr val="002060"/>
                </a:solidFill>
              </a:rPr>
              <a:t> </a:t>
            </a:r>
            <a:r>
              <a:rPr lang="en-US" sz="2800" b="1" dirty="0" err="1">
                <a:solidFill>
                  <a:srgbClr val="002060"/>
                </a:solidFill>
              </a:rPr>
              <a:t>càng</a:t>
            </a:r>
            <a:r>
              <a:rPr lang="en-US" sz="2800" b="1" dirty="0">
                <a:solidFill>
                  <a:srgbClr val="002060"/>
                </a:solidFill>
              </a:rPr>
              <a:t> </a:t>
            </a:r>
            <a:r>
              <a:rPr lang="en-US" sz="2800" b="1" dirty="0" err="1">
                <a:solidFill>
                  <a:srgbClr val="002060"/>
                </a:solidFill>
              </a:rPr>
              <a:t>phát</a:t>
            </a:r>
            <a:r>
              <a:rPr lang="en-US" sz="2800" b="1" dirty="0">
                <a:solidFill>
                  <a:srgbClr val="002060"/>
                </a:solidFill>
              </a:rPr>
              <a:t> </a:t>
            </a:r>
            <a:r>
              <a:rPr lang="en-US" sz="2800" b="1" dirty="0" err="1">
                <a:solidFill>
                  <a:srgbClr val="002060"/>
                </a:solidFill>
              </a:rPr>
              <a:t>triển</a:t>
            </a:r>
            <a:r>
              <a:rPr lang="en-US" sz="2800" b="1" dirty="0">
                <a:solidFill>
                  <a:srgbClr val="002060"/>
                </a:solidFill>
              </a:rPr>
              <a:t>.</a:t>
            </a:r>
          </a:p>
        </p:txBody>
      </p:sp>
    </p:spTree>
    <p:extLst>
      <p:ext uri="{BB962C8B-B14F-4D97-AF65-F5344CB8AC3E}">
        <p14:creationId xmlns:p14="http://schemas.microsoft.com/office/powerpoint/2010/main" val="21106008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48FBA7-5B3E-4778-A836-3BF82E003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173" y="416084"/>
            <a:ext cx="8186384" cy="6171606"/>
          </a:xfrm>
          <a:prstGeom prst="rect">
            <a:avLst/>
          </a:prstGeom>
        </p:spPr>
      </p:pic>
      <p:pic>
        <p:nvPicPr>
          <p:cNvPr id="4" name="图片 3">
            <a:extLst>
              <a:ext uri="{FF2B5EF4-FFF2-40B4-BE49-F238E27FC236}">
                <a16:creationId xmlns:a16="http://schemas.microsoft.com/office/drawing/2014/main" id="{81EAB4AD-5379-433D-90B2-B9041BA7685A}"/>
              </a:ext>
            </a:extLst>
          </p:cNvPr>
          <p:cNvPicPr>
            <a:picLocks noChangeAspect="1"/>
          </p:cNvPicPr>
          <p:nvPr/>
        </p:nvPicPr>
        <p:blipFill>
          <a:blip r:embed="rId4"/>
          <a:stretch>
            <a:fillRect/>
          </a:stretch>
        </p:blipFill>
        <p:spPr>
          <a:xfrm>
            <a:off x="371034" y="617638"/>
            <a:ext cx="1523944" cy="956319"/>
          </a:xfrm>
          <a:prstGeom prst="rect">
            <a:avLst/>
          </a:prstGeom>
        </p:spPr>
      </p:pic>
      <p:pic>
        <p:nvPicPr>
          <p:cNvPr id="5" name="图片 4">
            <a:extLst>
              <a:ext uri="{FF2B5EF4-FFF2-40B4-BE49-F238E27FC236}">
                <a16:creationId xmlns:a16="http://schemas.microsoft.com/office/drawing/2014/main" id="{052B2D19-1C38-488B-BCC7-90E8E0609F12}"/>
              </a:ext>
            </a:extLst>
          </p:cNvPr>
          <p:cNvPicPr>
            <a:picLocks noChangeAspect="1"/>
          </p:cNvPicPr>
          <p:nvPr/>
        </p:nvPicPr>
        <p:blipFill>
          <a:blip r:embed="rId4"/>
          <a:stretch>
            <a:fillRect/>
          </a:stretch>
        </p:blipFill>
        <p:spPr>
          <a:xfrm>
            <a:off x="2024745" y="1425956"/>
            <a:ext cx="915853" cy="574724"/>
          </a:xfrm>
          <a:prstGeom prst="rect">
            <a:avLst/>
          </a:prstGeom>
        </p:spPr>
      </p:pic>
      <p:pic>
        <p:nvPicPr>
          <p:cNvPr id="6" name="图片 5">
            <a:extLst>
              <a:ext uri="{FF2B5EF4-FFF2-40B4-BE49-F238E27FC236}">
                <a16:creationId xmlns:a16="http://schemas.microsoft.com/office/drawing/2014/main" id="{CA309B8D-A611-4386-841D-B959383CD81F}"/>
              </a:ext>
            </a:extLst>
          </p:cNvPr>
          <p:cNvPicPr>
            <a:picLocks noChangeAspect="1"/>
          </p:cNvPicPr>
          <p:nvPr/>
        </p:nvPicPr>
        <p:blipFill>
          <a:blip r:embed="rId4"/>
          <a:stretch>
            <a:fillRect/>
          </a:stretch>
        </p:blipFill>
        <p:spPr>
          <a:xfrm>
            <a:off x="2799691" y="416085"/>
            <a:ext cx="915853" cy="574724"/>
          </a:xfrm>
          <a:prstGeom prst="rect">
            <a:avLst/>
          </a:prstGeom>
        </p:spPr>
      </p:pic>
      <p:pic>
        <p:nvPicPr>
          <p:cNvPr id="7" name="图片 6">
            <a:extLst>
              <a:ext uri="{FF2B5EF4-FFF2-40B4-BE49-F238E27FC236}">
                <a16:creationId xmlns:a16="http://schemas.microsoft.com/office/drawing/2014/main" id="{82773E3F-07E0-4A1B-9887-95AA83CE5393}"/>
              </a:ext>
            </a:extLst>
          </p:cNvPr>
          <p:cNvPicPr>
            <a:picLocks noChangeAspect="1"/>
          </p:cNvPicPr>
          <p:nvPr/>
        </p:nvPicPr>
        <p:blipFill>
          <a:blip r:embed="rId4"/>
          <a:stretch>
            <a:fillRect/>
          </a:stretch>
        </p:blipFill>
        <p:spPr>
          <a:xfrm>
            <a:off x="853059" y="2304673"/>
            <a:ext cx="915853" cy="574724"/>
          </a:xfrm>
          <a:prstGeom prst="rect">
            <a:avLst/>
          </a:prstGeom>
        </p:spPr>
      </p:pic>
      <p:grpSp>
        <p:nvGrpSpPr>
          <p:cNvPr id="8" name="组合 7">
            <a:extLst>
              <a:ext uri="{FF2B5EF4-FFF2-40B4-BE49-F238E27FC236}">
                <a16:creationId xmlns:a16="http://schemas.microsoft.com/office/drawing/2014/main" id="{B4E05A1B-035A-4F01-92BD-93A045DEBBBD}"/>
              </a:ext>
            </a:extLst>
          </p:cNvPr>
          <p:cNvGrpSpPr/>
          <p:nvPr/>
        </p:nvGrpSpPr>
        <p:grpSpPr>
          <a:xfrm>
            <a:off x="10087032" y="-517918"/>
            <a:ext cx="1661227" cy="2534471"/>
            <a:chOff x="8683894" y="705760"/>
            <a:chExt cx="1389852" cy="2120445"/>
          </a:xfrm>
        </p:grpSpPr>
        <p:sp>
          <p:nvSpPr>
            <p:cNvPr id="9" name="Freeform 20">
              <a:extLst>
                <a:ext uri="{FF2B5EF4-FFF2-40B4-BE49-F238E27FC236}">
                  <a16:creationId xmlns:a16="http://schemas.microsoft.com/office/drawing/2014/main" id="{E4016596-ADFE-4027-9486-D6887D6AF5B8}"/>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0" name="Freeform 21">
              <a:extLst>
                <a:ext uri="{FF2B5EF4-FFF2-40B4-BE49-F238E27FC236}">
                  <a16:creationId xmlns:a16="http://schemas.microsoft.com/office/drawing/2014/main" id="{1B15F4C2-3B16-4EDA-9C37-8016A653A9C8}"/>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1" name="Freeform 52">
              <a:extLst>
                <a:ext uri="{FF2B5EF4-FFF2-40B4-BE49-F238E27FC236}">
                  <a16:creationId xmlns:a16="http://schemas.microsoft.com/office/drawing/2014/main" id="{EDDA12B2-9732-4720-B5F1-C3B0629C3063}"/>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2" name="Freeform 53">
              <a:extLst>
                <a:ext uri="{FF2B5EF4-FFF2-40B4-BE49-F238E27FC236}">
                  <a16:creationId xmlns:a16="http://schemas.microsoft.com/office/drawing/2014/main" id="{8D25A068-DE48-450F-A872-A22761B25D33}"/>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3" name="Freeform 54">
              <a:extLst>
                <a:ext uri="{FF2B5EF4-FFF2-40B4-BE49-F238E27FC236}">
                  <a16:creationId xmlns:a16="http://schemas.microsoft.com/office/drawing/2014/main" id="{CE3A78AE-606A-4678-A22F-8EB49F585D27}"/>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4" name="Freeform 55">
              <a:extLst>
                <a:ext uri="{FF2B5EF4-FFF2-40B4-BE49-F238E27FC236}">
                  <a16:creationId xmlns:a16="http://schemas.microsoft.com/office/drawing/2014/main" id="{1D00A5D6-3448-49CC-B9D3-BFF925F69B7C}"/>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grpSp>
      <p:sp>
        <p:nvSpPr>
          <p:cNvPr id="15" name="文本框 14">
            <a:extLst>
              <a:ext uri="{FF2B5EF4-FFF2-40B4-BE49-F238E27FC236}">
                <a16:creationId xmlns:a16="http://schemas.microsoft.com/office/drawing/2014/main" id="{4752BDAA-B3EC-45DC-AE18-1EA2F4D4D7D2}"/>
              </a:ext>
            </a:extLst>
          </p:cNvPr>
          <p:cNvSpPr txBox="1"/>
          <p:nvPr/>
        </p:nvSpPr>
        <p:spPr>
          <a:xfrm>
            <a:off x="4698597" y="2222829"/>
            <a:ext cx="6612120" cy="2343419"/>
          </a:xfrm>
          <a:prstGeom prst="rect">
            <a:avLst/>
          </a:prstGeom>
          <a:noFill/>
        </p:spPr>
        <p:txBody>
          <a:bodyPr wrap="square" lIns="91198" tIns="45606" rIns="91198" bIns="45606" rtlCol="0">
            <a:spAutoFit/>
          </a:bodyPr>
          <a:lstStyle/>
          <a:p>
            <a:pPr algn="ctr" defTabSz="911911">
              <a:defRPr/>
            </a:pPr>
            <a:r>
              <a:rPr lang="en-US" altLang="zh-CN" sz="7315"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Tạm</a:t>
            </a:r>
            <a:r>
              <a:rPr lang="en-US" altLang="zh-CN" sz="731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315"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731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315"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731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315"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hẹn</a:t>
            </a:r>
            <a:r>
              <a:rPr lang="en-US" altLang="zh-CN" sz="731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315"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731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315"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endParaRPr lang="zh-CN" altLang="en-US" sz="731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图片 21">
            <a:extLst>
              <a:ext uri="{FF2B5EF4-FFF2-40B4-BE49-F238E27FC236}">
                <a16:creationId xmlns:a16="http://schemas.microsoft.com/office/drawing/2014/main" id="{51865011-12B3-4B1C-8658-E2CBC7EEC7A2}"/>
              </a:ext>
            </a:extLst>
          </p:cNvPr>
          <p:cNvPicPr>
            <a:picLocks noChangeAspect="1"/>
          </p:cNvPicPr>
          <p:nvPr/>
        </p:nvPicPr>
        <p:blipFill>
          <a:blip r:embed="rId4"/>
          <a:stretch>
            <a:fillRect/>
          </a:stretch>
        </p:blipFill>
        <p:spPr>
          <a:xfrm>
            <a:off x="3486152" y="1636871"/>
            <a:ext cx="915853" cy="574724"/>
          </a:xfrm>
          <a:prstGeom prst="rect">
            <a:avLst/>
          </a:prstGeom>
        </p:spPr>
      </p:pic>
      <p:pic>
        <p:nvPicPr>
          <p:cNvPr id="23" name="图片 22">
            <a:extLst>
              <a:ext uri="{FF2B5EF4-FFF2-40B4-BE49-F238E27FC236}">
                <a16:creationId xmlns:a16="http://schemas.microsoft.com/office/drawing/2014/main" id="{556A9F3F-E303-4029-B602-BC9248B832F2}"/>
              </a:ext>
            </a:extLst>
          </p:cNvPr>
          <p:cNvPicPr>
            <a:picLocks noChangeAspect="1"/>
          </p:cNvPicPr>
          <p:nvPr/>
        </p:nvPicPr>
        <p:blipFill>
          <a:blip r:embed="rId4"/>
          <a:stretch>
            <a:fillRect/>
          </a:stretch>
        </p:blipFill>
        <p:spPr>
          <a:xfrm>
            <a:off x="4698597" y="507834"/>
            <a:ext cx="769666" cy="482987"/>
          </a:xfrm>
          <a:prstGeom prst="rect">
            <a:avLst/>
          </a:prstGeom>
        </p:spPr>
      </p:pic>
      <p:pic>
        <p:nvPicPr>
          <p:cNvPr id="28" name="图片 27">
            <a:extLst>
              <a:ext uri="{FF2B5EF4-FFF2-40B4-BE49-F238E27FC236}">
                <a16:creationId xmlns:a16="http://schemas.microsoft.com/office/drawing/2014/main" id="{7FC34645-D003-4151-AEC3-C5B58A136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981" y="264079"/>
            <a:ext cx="3790834" cy="6340072"/>
          </a:xfrm>
          <a:prstGeom prst="rect">
            <a:avLst/>
          </a:prstGeom>
        </p:spPr>
      </p:pic>
      <p:pic>
        <p:nvPicPr>
          <p:cNvPr id="30" name="图片 29">
            <a:extLst>
              <a:ext uri="{FF2B5EF4-FFF2-40B4-BE49-F238E27FC236}">
                <a16:creationId xmlns:a16="http://schemas.microsoft.com/office/drawing/2014/main" id="{98FC635B-1D69-44D9-AFDB-18B534A188EC}"/>
              </a:ext>
            </a:extLst>
          </p:cNvPr>
          <p:cNvPicPr>
            <a:picLocks noChangeAspect="1"/>
          </p:cNvPicPr>
          <p:nvPr/>
        </p:nvPicPr>
        <p:blipFill>
          <a:blip r:embed="rId4"/>
          <a:stretch>
            <a:fillRect/>
          </a:stretch>
        </p:blipFill>
        <p:spPr>
          <a:xfrm>
            <a:off x="675078" y="5703784"/>
            <a:ext cx="761503" cy="477866"/>
          </a:xfrm>
          <a:prstGeom prst="rect">
            <a:avLst/>
          </a:prstGeom>
        </p:spPr>
      </p:pic>
    </p:spTree>
    <p:extLst>
      <p:ext uri="{BB962C8B-B14F-4D97-AF65-F5344CB8AC3E}">
        <p14:creationId xmlns:p14="http://schemas.microsoft.com/office/powerpoint/2010/main" val="125765542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1" y="0"/>
            <a:ext cx="12211051"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11"/>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5" y="2697909"/>
            <a:ext cx="2504399" cy="9174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30764" y="583257"/>
            <a:ext cx="2949525" cy="841321"/>
          </a:xfrm>
          <a:prstGeom prst="rect">
            <a:avLst/>
          </a:prstGeom>
          <a:noFill/>
        </p:spPr>
        <p:txBody>
          <a:bodyPr wrap="none" lIns="0" tIns="0" rIns="0" bIns="0" rtlCol="0">
            <a:spAutoFit/>
          </a:bodyPr>
          <a:lstStyle/>
          <a:p>
            <a:pPr algn="ctr" defTabSz="914354"/>
            <a:r>
              <a:rPr lang="en-US" sz="5467" b="1">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1" y="533402"/>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9"/>
            <a:ext cx="3944128" cy="14447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8" y="2591003"/>
            <a:ext cx="1429252" cy="52355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42560" y="1524001"/>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5" y="1524002"/>
            <a:ext cx="3255059" cy="1776431"/>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8"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81" y="5541633"/>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64476" y="1009642"/>
            <a:ext cx="1024319" cy="287323"/>
          </a:xfrm>
          <a:prstGeom prst="rect">
            <a:avLst/>
          </a:prstGeom>
          <a:noFill/>
        </p:spPr>
        <p:txBody>
          <a:bodyPr wrap="none" lIns="0" tIns="0" rIns="0" bIns="0" rtlCol="0">
            <a:spAutoFit/>
          </a:bodyPr>
          <a:lstStyle/>
          <a:p>
            <a:pPr algn="ctr" defTabSz="914354"/>
            <a:r>
              <a:rPr lang="en-US" sz="1867">
                <a:solidFill>
                  <a:prstClr val="black">
                    <a:lumMod val="50000"/>
                    <a:lumOff val="50000"/>
                  </a:prstClr>
                </a:solidFill>
              </a:rPr>
              <a:t>Nhạc nền</a:t>
            </a:r>
          </a:p>
        </p:txBody>
      </p:sp>
    </p:spTree>
    <p:custDataLst>
      <p:tags r:id="rId1"/>
    </p:custDataLst>
    <p:extLst>
      <p:ext uri="{BB962C8B-B14F-4D97-AF65-F5344CB8AC3E}">
        <p14:creationId xmlns:p14="http://schemas.microsoft.com/office/powerpoint/2010/main" val="4254615304"/>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8" y="246187"/>
            <a:ext cx="9486901" cy="206521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541651"/>
              <a:ext cx="9029102" cy="2170365"/>
            </a:xfrm>
            <a:prstGeom prst="rect">
              <a:avLst/>
            </a:prstGeom>
            <a:noFill/>
          </p:spPr>
          <p:txBody>
            <a:bodyPr wrap="square" lIns="0" tIns="0" rIns="0" bIns="0" rtlCol="0">
              <a:spAutoFit/>
            </a:bodyPr>
            <a:lstStyle/>
            <a:p>
              <a:pPr algn="ctr" defTabSz="914354">
                <a:lnSpc>
                  <a:spcPct val="121000"/>
                </a:lnSpc>
              </a:pPr>
              <a:r>
                <a:rPr lang="en-GB" sz="3733" b="1" dirty="0" err="1">
                  <a:latin typeface="Arial-Rounded" panose="020B0500000000000000" pitchFamily="34" charset="0"/>
                  <a:ea typeface="Arial-Rounded" panose="020B0500000000000000" pitchFamily="34" charset="0"/>
                  <a:cs typeface="Arial-Rounded" panose="020B0500000000000000" pitchFamily="34" charset="0"/>
                </a:rPr>
                <a:t>Trong</a:t>
              </a:r>
              <a:r>
                <a:rPr lang="en-GB" sz="3733" b="1" dirty="0">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latin typeface="Arial-Rounded" panose="020B0500000000000000" pitchFamily="34" charset="0"/>
                  <a:ea typeface="Arial-Rounded" panose="020B0500000000000000" pitchFamily="34" charset="0"/>
                  <a:cs typeface="Arial-Rounded" panose="020B0500000000000000" pitchFamily="34" charset="0"/>
                </a:rPr>
                <a:t>bài</a:t>
              </a:r>
              <a:r>
                <a:rPr lang="en-GB" sz="3733" b="1" dirty="0">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latin typeface="Arial-Rounded" panose="020B0500000000000000" pitchFamily="34" charset="0"/>
                  <a:ea typeface="Arial-Rounded" panose="020B0500000000000000" pitchFamily="34" charset="0"/>
                  <a:cs typeface="Arial-Rounded" panose="020B0500000000000000" pitchFamily="34" charset="0"/>
                </a:rPr>
                <a:t>Trận</a:t>
              </a:r>
              <a:r>
                <a:rPr lang="en-GB" sz="3733" b="1" dirty="0">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latin typeface="Arial-Rounded" panose="020B0500000000000000" pitchFamily="34" charset="0"/>
                  <a:ea typeface="Arial-Rounded" panose="020B0500000000000000" pitchFamily="34" charset="0"/>
                  <a:cs typeface="Arial-Rounded" panose="020B0500000000000000" pitchFamily="34" charset="0"/>
                </a:rPr>
                <a:t>bóng</a:t>
              </a:r>
              <a:r>
                <a:rPr lang="en-GB" sz="3733" b="1" dirty="0">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latin typeface="Arial-Rounded" panose="020B0500000000000000" pitchFamily="34" charset="0"/>
                  <a:ea typeface="Arial-Rounded" panose="020B0500000000000000" pitchFamily="34" charset="0"/>
                  <a:cs typeface="Arial-Rounded" panose="020B0500000000000000" pitchFamily="34" charset="0"/>
                </a:rPr>
                <a:t>trên</a:t>
              </a:r>
              <a:r>
                <a:rPr lang="en-GB" sz="3733" b="1" dirty="0">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GB" sz="3733" b="1" dirty="0">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latin typeface="Arial-Rounded" panose="020B0500000000000000" pitchFamily="34" charset="0"/>
                  <a:ea typeface="Arial-Rounded" panose="020B0500000000000000" pitchFamily="34" charset="0"/>
                  <a:cs typeface="Arial-Rounded" panose="020B0500000000000000" pitchFamily="34" charset="0"/>
                </a:rPr>
                <a:t>phố</a:t>
              </a:r>
              <a:r>
                <a:rPr lang="en-GB" sz="3733" b="1" dirty="0">
                  <a:latin typeface="Arial-Rounded" panose="020B0500000000000000" pitchFamily="34" charset="0"/>
                  <a:ea typeface="Arial-Rounded" panose="020B0500000000000000" pitchFamily="34" charset="0"/>
                  <a:cs typeface="Arial-Rounded" panose="020B0500000000000000" pitchFamily="34" charset="0"/>
                </a:rPr>
                <a:t>'' </a:t>
              </a:r>
              <a:r>
                <a:rPr lang="vi-VN" sz="4000" b="1" dirty="0"/>
                <a:t>Vì sao không nên chơi bóng trên đường phố</a:t>
              </a:r>
              <a:r>
                <a:rPr lang="en-GB" sz="4000" b="1" dirty="0"/>
                <a:t>?</a:t>
              </a:r>
              <a:endPar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40" name="Group 39">
            <a:extLst>
              <a:ext uri="{FF2B5EF4-FFF2-40B4-BE49-F238E27FC236}">
                <a16:creationId xmlns:a16="http://schemas.microsoft.com/office/drawing/2014/main" id="{FC13E8F7-E341-4A4A-8467-9009F4679AEA}"/>
              </a:ext>
            </a:extLst>
          </p:cNvPr>
          <p:cNvGrpSpPr/>
          <p:nvPr/>
        </p:nvGrpSpPr>
        <p:grpSpPr>
          <a:xfrm>
            <a:off x="1988048" y="3937003"/>
            <a:ext cx="4946974" cy="2323511"/>
            <a:chOff x="1987227" y="5185895"/>
            <a:chExt cx="4946973" cy="1856292"/>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1" y="5185895"/>
              <a:ext cx="4343399" cy="1856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987227" y="5704710"/>
              <a:ext cx="1010177" cy="1301670"/>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2746062" y="5738603"/>
              <a:ext cx="4158752" cy="1136002"/>
            </a:xfrm>
            <a:prstGeom prst="rect">
              <a:avLst/>
            </a:prstGeom>
            <a:noFill/>
          </p:spPr>
          <p:txBody>
            <a:bodyPr wrap="square" lIns="0" tIns="0" rIns="0" bIns="0" rtlCol="0">
              <a:spAutoFit/>
            </a:bodyPr>
            <a:lstStyle/>
            <a:p>
              <a:pPr algn="ctr" defTabSz="1089247">
                <a:lnSpc>
                  <a:spcPct val="110000"/>
                </a:lnSpc>
              </a:pP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C00000"/>
                  </a:solidFill>
                </a:rPr>
                <a:t>gây nguy hiểm cho người người chơi bóng.</a:t>
              </a:r>
              <a:endPar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089247">
                <a:lnSpc>
                  <a:spcPct val="11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77559" y="3937000"/>
            <a:ext cx="4847904" cy="2323510"/>
            <a:chOff x="7012956" y="5298831"/>
            <a:chExt cx="4847904" cy="1310639"/>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012956" y="5585382"/>
              <a:ext cx="951591" cy="919047"/>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776540" y="5488858"/>
              <a:ext cx="4084320" cy="1069436"/>
            </a:xfrm>
            <a:prstGeom prst="rect">
              <a:avLst/>
            </a:prstGeom>
            <a:noFill/>
          </p:spPr>
          <p:txBody>
            <a:bodyPr wrap="square" lIns="0" tIns="0" rIns="0" bIns="0" rtlCol="0">
              <a:spAutoFit/>
            </a:bodyPr>
            <a:lstStyle/>
            <a:p>
              <a:pPr algn="ctr" defTabSz="1089247">
                <a:lnSpc>
                  <a:spcPct val="110000"/>
                </a:lnSpc>
              </a:pP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C00000"/>
                  </a:solidFill>
                </a:rPr>
                <a:t>lấn chiếm lòng đường, gây nguy hiểm cho người đi đường và người chơi bóng.</a:t>
              </a:r>
              <a:endPar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spTree>
    <p:extLst>
      <p:ext uri="{BB962C8B-B14F-4D97-AF65-F5344CB8AC3E}">
        <p14:creationId xmlns:p14="http://schemas.microsoft.com/office/powerpoint/2010/main" val="3604568046"/>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14:bounceEnd="65000">
                                          <p:cBhvr additive="base">
                                            <p:cTn id="16"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5000">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14:bounceEnd="65000">
                                          <p:cBhvr additive="base">
                                            <p:cTn id="20"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6"/>
                                                </p:cond>
                                              </p:stCondLst>
                                              <p:endCondLst>
                                                <p:cond evt="onStopAudio" delay="0">
                                                  <p:tgtEl>
                                                    <p:sldTgt/>
                                                  </p:tgtEl>
                                                </p:cond>
                                              </p:endCondLst>
                                            </p:cTn>
                                            <p:tgtEl>
                                              <p:sndTgt r:embed="rId5"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1"/>
                                            </p:tgtEl>
                                          </p:cBhvr>
                                        </p:animEffect>
                                        <p:animScale>
                                          <p:cBhvr>
                                            <p:cTn id="52" dur="250" autoRev="1" fill="hold"/>
                                            <p:tgtEl>
                                              <p:spTgt spid="4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1000" fill="hold"/>
                                            <p:tgtEl>
                                              <p:spTgt spid="40"/>
                                            </p:tgtEl>
                                            <p:attrNameLst>
                                              <p:attrName>ppt_x</p:attrName>
                                            </p:attrNameLst>
                                          </p:cBhvr>
                                          <p:tavLst>
                                            <p:tav tm="0">
                                              <p:val>
                                                <p:strVal val="#ppt_x"/>
                                              </p:val>
                                            </p:tav>
                                            <p:tav tm="100000">
                                              <p:val>
                                                <p:strVal val="#ppt_x"/>
                                              </p:val>
                                            </p:tav>
                                          </p:tavLst>
                                        </p:anim>
                                        <p:anim calcmode="lin" valueType="num">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ppt_x"/>
                                              </p:val>
                                            </p:tav>
                                            <p:tav tm="100000">
                                              <p:val>
                                                <p:strVal val="#ppt_x"/>
                                              </p:val>
                                            </p:tav>
                                          </p:tavLst>
                                        </p:anim>
                                        <p:anim calcmode="lin" valueType="num">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6"/>
                                                </p:cond>
                                              </p:stCondLst>
                                              <p:endCondLst>
                                                <p:cond evt="onStopAudio" delay="0">
                                                  <p:tgtEl>
                                                    <p:sldTgt/>
                                                  </p:tgtEl>
                                                </p:cond>
                                              </p:endCondLst>
                                            </p:cTn>
                                            <p:tgtEl>
                                              <p:sndTgt r:embed="rId19"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1"/>
                                            </p:tgtEl>
                                          </p:cBhvr>
                                        </p:animEffect>
                                        <p:animScale>
                                          <p:cBhvr>
                                            <p:cTn id="52" dur="250" autoRev="1" fill="hold"/>
                                            <p:tgtEl>
                                              <p:spTgt spid="4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1"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679715" y="246188"/>
            <a:ext cx="10231123" cy="846012"/>
            <a:chOff x="1689885" y="246185"/>
            <a:chExt cx="10231123"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1689886" y="246185"/>
              <a:ext cx="10231122"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1689885" y="601196"/>
              <a:ext cx="10002222" cy="2246565"/>
            </a:xfrm>
            <a:prstGeom prst="rect">
              <a:avLst/>
            </a:prstGeom>
            <a:noFill/>
          </p:spPr>
          <p:txBody>
            <a:bodyPr wrap="square" lIns="0" tIns="0" rIns="0" bIns="0" rtlCol="0">
              <a:spAutoFit/>
            </a:bodyPr>
            <a:lstStyle/>
            <a:p>
              <a:pPr algn="ctr" defTabSz="914354">
                <a:lnSpc>
                  <a:spcPct val="121000"/>
                </a:lnSpc>
              </a:pPr>
              <a:r>
                <a:rPr lang="en-US" sz="3600" b="1" dirty="0" err="1"/>
                <a:t>Vì</a:t>
              </a:r>
              <a:r>
                <a:rPr lang="en-US" sz="3600" b="1" dirty="0"/>
                <a:t> </a:t>
              </a:r>
              <a:r>
                <a:rPr lang="en-US" sz="3600" b="1" dirty="0" err="1"/>
                <a:t>sao</a:t>
              </a:r>
              <a:r>
                <a:rPr lang="en-US" sz="3600" b="1" dirty="0"/>
                <a:t> </a:t>
              </a:r>
              <a:r>
                <a:rPr lang="en-US" sz="3600" b="1" dirty="0" err="1"/>
                <a:t>Quang</a:t>
              </a:r>
              <a:r>
                <a:rPr lang="en-US" sz="3600" b="1" dirty="0"/>
                <a:t> </a:t>
              </a:r>
              <a:r>
                <a:rPr lang="en-US" sz="3600" b="1" dirty="0" err="1"/>
                <a:t>cảm</a:t>
              </a:r>
              <a:r>
                <a:rPr lang="en-US" sz="3600" b="1" dirty="0"/>
                <a:t> </a:t>
              </a:r>
              <a:r>
                <a:rPr lang="en-US" sz="3600" b="1" dirty="0" err="1"/>
                <a:t>thấy</a:t>
              </a:r>
              <a:r>
                <a:rPr lang="en-US" sz="3600" b="1" dirty="0"/>
                <a:t> </a:t>
              </a:r>
              <a:r>
                <a:rPr lang="en-US" sz="3600" b="1" dirty="0" err="1"/>
                <a:t>ân</a:t>
              </a:r>
              <a:r>
                <a:rPr lang="en-US" sz="3600" b="1" dirty="0"/>
                <a:t> </a:t>
              </a:r>
              <a:r>
                <a:rPr lang="en-US" sz="3600" b="1" dirty="0" err="1"/>
                <a:t>hận</a:t>
              </a:r>
              <a:r>
                <a:rPr lang="en-US" sz="3600" b="1" dirty="0"/>
                <a:t>?</a:t>
              </a:r>
              <a:endParaRPr lang="vi-VN" sz="3333"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79715" y="1826721"/>
            <a:ext cx="5105980" cy="2590553"/>
            <a:chOff x="1828221" y="3798918"/>
            <a:chExt cx="5105981" cy="1591814"/>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025406" y="4089838"/>
              <a:ext cx="4908796" cy="13008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828221" y="3798918"/>
              <a:ext cx="1154488" cy="101850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2648894" y="4399870"/>
              <a:ext cx="3941229" cy="794300"/>
            </a:xfrm>
            <a:prstGeom prst="rect">
              <a:avLst/>
            </a:prstGeom>
            <a:noFill/>
          </p:spPr>
          <p:txBody>
            <a:bodyPr wrap="square" lIns="0" tIns="0" rIns="0" bIns="0" rtlCol="0">
              <a:spAutoFit/>
            </a:bodyPr>
            <a:lstStyle/>
            <a:p>
              <a:r>
                <a:rPr lang="en-US" sz="2800" dirty="0" err="1">
                  <a:solidFill>
                    <a:srgbClr val="C00000"/>
                  </a:solidFill>
                </a:rPr>
                <a:t>Quang</a:t>
              </a:r>
              <a:r>
                <a:rPr lang="en-US" sz="2800" dirty="0">
                  <a:solidFill>
                    <a:srgbClr val="C00000"/>
                  </a:solidFill>
                </a:rPr>
                <a:t> </a:t>
              </a:r>
              <a:r>
                <a:rPr lang="en-US" sz="2800" dirty="0" err="1">
                  <a:solidFill>
                    <a:srgbClr val="C00000"/>
                  </a:solidFill>
                </a:rPr>
                <a:t>cảm</a:t>
              </a:r>
              <a:r>
                <a:rPr lang="en-US" sz="2800" dirty="0">
                  <a:solidFill>
                    <a:srgbClr val="C00000"/>
                  </a:solidFill>
                </a:rPr>
                <a:t> </a:t>
              </a:r>
              <a:r>
                <a:rPr lang="en-US" sz="2800" dirty="0" err="1">
                  <a:solidFill>
                    <a:srgbClr val="C00000"/>
                  </a:solidFill>
                </a:rPr>
                <a:t>thấy</a:t>
              </a:r>
              <a:r>
                <a:rPr lang="en-US" sz="2800" dirty="0">
                  <a:solidFill>
                    <a:srgbClr val="C00000"/>
                  </a:solidFill>
                </a:rPr>
                <a:t> </a:t>
              </a:r>
              <a:r>
                <a:rPr lang="en-US" sz="2800" dirty="0" err="1">
                  <a:solidFill>
                    <a:srgbClr val="C00000"/>
                  </a:solidFill>
                </a:rPr>
                <a:t>ân</a:t>
              </a:r>
              <a:r>
                <a:rPr lang="en-US" sz="2800" dirty="0">
                  <a:solidFill>
                    <a:srgbClr val="C00000"/>
                  </a:solidFill>
                </a:rPr>
                <a:t> </a:t>
              </a:r>
              <a:r>
                <a:rPr lang="en-US" sz="2800" dirty="0" err="1">
                  <a:solidFill>
                    <a:srgbClr val="C00000"/>
                  </a:solidFill>
                </a:rPr>
                <a:t>hận</a:t>
              </a:r>
              <a:r>
                <a:rPr lang="en-US" sz="2800" dirty="0">
                  <a:solidFill>
                    <a:srgbClr val="C00000"/>
                  </a:solidFill>
                </a:rPr>
                <a:t> </a:t>
              </a:r>
              <a:r>
                <a:rPr lang="en-US" sz="2800" dirty="0" err="1">
                  <a:solidFill>
                    <a:srgbClr val="C00000"/>
                  </a:solidFill>
                </a:rPr>
                <a:t>vì</a:t>
              </a:r>
              <a:r>
                <a:rPr lang="en-US" sz="2800" dirty="0">
                  <a:solidFill>
                    <a:srgbClr val="C00000"/>
                  </a:solidFill>
                </a:rPr>
                <a:t> </a:t>
              </a:r>
              <a:r>
                <a:rPr lang="en-US" sz="2800" dirty="0" err="1">
                  <a:solidFill>
                    <a:srgbClr val="C00000"/>
                  </a:solidFill>
                </a:rPr>
                <a:t>chơi</a:t>
              </a:r>
              <a:r>
                <a:rPr lang="en-US" sz="2800" dirty="0">
                  <a:solidFill>
                    <a:srgbClr val="C00000"/>
                  </a:solidFill>
                </a:rPr>
                <a:t> </a:t>
              </a:r>
              <a:r>
                <a:rPr lang="en-US" sz="2800" dirty="0" err="1">
                  <a:solidFill>
                    <a:srgbClr val="C00000"/>
                  </a:solidFill>
                </a:rPr>
                <a:t>bóng</a:t>
              </a:r>
              <a:r>
                <a:rPr lang="en-US" sz="2800" dirty="0">
                  <a:solidFill>
                    <a:srgbClr val="C00000"/>
                  </a:solidFill>
                </a:rPr>
                <a:t> </a:t>
              </a:r>
              <a:r>
                <a:rPr lang="en-US" sz="2800" dirty="0" err="1">
                  <a:solidFill>
                    <a:srgbClr val="C00000"/>
                  </a:solidFill>
                </a:rPr>
                <a:t>dưới</a:t>
              </a:r>
              <a:r>
                <a:rPr lang="en-US" sz="2800" dirty="0">
                  <a:solidFill>
                    <a:srgbClr val="C00000"/>
                  </a:solidFill>
                </a:rPr>
                <a:t> </a:t>
              </a:r>
              <a:r>
                <a:rPr lang="en-US" sz="2800" dirty="0" err="1">
                  <a:solidFill>
                    <a:srgbClr val="C00000"/>
                  </a:solidFill>
                </a:rPr>
                <a:t>lòng</a:t>
              </a:r>
              <a:r>
                <a:rPr lang="en-US" sz="2800" dirty="0">
                  <a:solidFill>
                    <a:srgbClr val="C00000"/>
                  </a:solidFill>
                </a:rPr>
                <a:t> </a:t>
              </a:r>
              <a:r>
                <a:rPr lang="en-US" sz="2800" dirty="0" err="1">
                  <a:solidFill>
                    <a:srgbClr val="C00000"/>
                  </a:solidFill>
                </a:rPr>
                <a:t>đường</a:t>
              </a:r>
              <a:r>
                <a:rPr lang="en-US" sz="2800" dirty="0">
                  <a:solidFill>
                    <a:srgbClr val="C00000"/>
                  </a:solidFill>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6754627" y="1906411"/>
            <a:ext cx="5211090" cy="2391392"/>
            <a:chOff x="6973238" y="3375863"/>
            <a:chExt cx="4761562" cy="2391391"/>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1" y="3672841"/>
              <a:ext cx="4343399" cy="20944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6973238" y="3375863"/>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7963421" y="4274175"/>
              <a:ext cx="3607100" cy="861774"/>
            </a:xfrm>
            <a:prstGeom prst="rect">
              <a:avLst/>
            </a:prstGeom>
            <a:noFill/>
          </p:spPr>
          <p:txBody>
            <a:bodyPr wrap="square" lIns="0" tIns="0" rIns="0" bIns="0" rtlCol="0">
              <a:spAutoFit/>
            </a:bodyPr>
            <a:lstStyle/>
            <a:p>
              <a:r>
                <a:rPr lang="en-US" sz="2800" dirty="0" err="1">
                  <a:solidFill>
                    <a:srgbClr val="C00000"/>
                  </a:solidFill>
                </a:rPr>
                <a:t>Quang</a:t>
              </a:r>
              <a:r>
                <a:rPr lang="en-US" sz="2800" dirty="0">
                  <a:solidFill>
                    <a:srgbClr val="C00000"/>
                  </a:solidFill>
                </a:rPr>
                <a:t> </a:t>
              </a:r>
              <a:r>
                <a:rPr lang="en-US" sz="2800" dirty="0" err="1">
                  <a:solidFill>
                    <a:srgbClr val="C00000"/>
                  </a:solidFill>
                </a:rPr>
                <a:t>cảm</a:t>
              </a:r>
              <a:r>
                <a:rPr lang="en-US" sz="2800" dirty="0">
                  <a:solidFill>
                    <a:srgbClr val="C00000"/>
                  </a:solidFill>
                </a:rPr>
                <a:t> </a:t>
              </a:r>
              <a:r>
                <a:rPr lang="en-US" sz="2800" dirty="0" err="1">
                  <a:solidFill>
                    <a:srgbClr val="C00000"/>
                  </a:solidFill>
                </a:rPr>
                <a:t>thấy</a:t>
              </a:r>
              <a:r>
                <a:rPr lang="en-US" sz="2800" dirty="0">
                  <a:solidFill>
                    <a:srgbClr val="C00000"/>
                  </a:solidFill>
                </a:rPr>
                <a:t> </a:t>
              </a:r>
              <a:r>
                <a:rPr lang="en-US" sz="2800" dirty="0" err="1">
                  <a:solidFill>
                    <a:srgbClr val="C00000"/>
                  </a:solidFill>
                </a:rPr>
                <a:t>ân</a:t>
              </a:r>
              <a:r>
                <a:rPr lang="en-US" sz="2800" dirty="0">
                  <a:solidFill>
                    <a:srgbClr val="C00000"/>
                  </a:solidFill>
                </a:rPr>
                <a:t> </a:t>
              </a:r>
              <a:r>
                <a:rPr lang="en-US" sz="2800" dirty="0" err="1">
                  <a:solidFill>
                    <a:srgbClr val="C00000"/>
                  </a:solidFill>
                </a:rPr>
                <a:t>hận</a:t>
              </a:r>
              <a:r>
                <a:rPr lang="en-US" sz="2800" dirty="0">
                  <a:solidFill>
                    <a:srgbClr val="C00000"/>
                  </a:solidFill>
                </a:rPr>
                <a:t> </a:t>
              </a:r>
              <a:r>
                <a:rPr lang="en-US" sz="2800" dirty="0" err="1">
                  <a:solidFill>
                    <a:srgbClr val="C00000"/>
                  </a:solidFill>
                </a:rPr>
                <a:t>vì</a:t>
              </a:r>
              <a:r>
                <a:rPr lang="en-US" sz="2800" dirty="0">
                  <a:solidFill>
                    <a:srgbClr val="C00000"/>
                  </a:solidFill>
                </a:rPr>
                <a:t> </a:t>
              </a:r>
              <a:r>
                <a:rPr lang="en-US" sz="2800" dirty="0" err="1">
                  <a:solidFill>
                    <a:srgbClr val="C00000"/>
                  </a:solidFill>
                </a:rPr>
                <a:t>đã</a:t>
              </a:r>
              <a:r>
                <a:rPr lang="en-US" sz="2800" dirty="0">
                  <a:solidFill>
                    <a:srgbClr val="C00000"/>
                  </a:solidFill>
                </a:rPr>
                <a:t> </a:t>
              </a:r>
              <a:r>
                <a:rPr lang="en-US" sz="2800" dirty="0" err="1">
                  <a:solidFill>
                    <a:srgbClr val="C00000"/>
                  </a:solidFill>
                </a:rPr>
                <a:t>lỡ</a:t>
              </a:r>
              <a:r>
                <a:rPr lang="en-US" sz="2800" dirty="0">
                  <a:solidFill>
                    <a:srgbClr val="C00000"/>
                  </a:solidFill>
                </a:rPr>
                <a:t> </a:t>
              </a:r>
              <a:r>
                <a:rPr lang="en-US" sz="2800" dirty="0" err="1">
                  <a:solidFill>
                    <a:srgbClr val="C00000"/>
                  </a:solidFill>
                </a:rPr>
                <a:t>đá</a:t>
              </a:r>
              <a:r>
                <a:rPr lang="en-US" sz="2800" dirty="0">
                  <a:solidFill>
                    <a:srgbClr val="C00000"/>
                  </a:solidFill>
                </a:rPr>
                <a:t> </a:t>
              </a:r>
              <a:r>
                <a:rPr lang="en-US" sz="2800" dirty="0" err="1">
                  <a:solidFill>
                    <a:srgbClr val="C00000"/>
                  </a:solidFill>
                </a:rPr>
                <a:t>bóng</a:t>
              </a:r>
              <a:r>
                <a:rPr lang="en-US" sz="2800" dirty="0">
                  <a:solidFill>
                    <a:srgbClr val="C00000"/>
                  </a:solidFill>
                </a:rPr>
                <a:t> </a:t>
              </a:r>
              <a:r>
                <a:rPr lang="en-US" sz="2800" dirty="0" err="1">
                  <a:solidFill>
                    <a:srgbClr val="C00000"/>
                  </a:solidFill>
                </a:rPr>
                <a:t>vào</a:t>
              </a:r>
              <a:r>
                <a:rPr lang="en-US" sz="2800" dirty="0">
                  <a:solidFill>
                    <a:srgbClr val="C00000"/>
                  </a:solidFill>
                </a:rPr>
                <a:t> </a:t>
              </a:r>
              <a:r>
                <a:rPr lang="en-US" sz="2800" dirty="0" err="1">
                  <a:solidFill>
                    <a:srgbClr val="C00000"/>
                  </a:solidFill>
                </a:rPr>
                <a:t>ông</a:t>
              </a:r>
              <a:r>
                <a:rPr lang="en-US" sz="2800" dirty="0">
                  <a:solidFill>
                    <a:srgbClr val="C00000"/>
                  </a:solidFill>
                </a:rPr>
                <a:t> </a:t>
              </a:r>
              <a:r>
                <a:rPr lang="en-US" sz="2800" dirty="0" err="1">
                  <a:solidFill>
                    <a:srgbClr val="C00000"/>
                  </a:solidFill>
                </a:rPr>
                <a:t>cụ</a:t>
              </a:r>
              <a:r>
                <a:rPr lang="en-US" sz="2800" dirty="0">
                  <a:solidFill>
                    <a:srgbClr val="C00000"/>
                  </a:solidFill>
                </a:rPr>
                <a:t>.</a:t>
              </a:r>
              <a:endParaRPr lang="vi-VN"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spTree>
    <p:extLst>
      <p:ext uri="{BB962C8B-B14F-4D97-AF65-F5344CB8AC3E}">
        <p14:creationId xmlns:p14="http://schemas.microsoft.com/office/powerpoint/2010/main" val="1760493294"/>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37"/>
                                                </p:cond>
                                              </p:stCondLst>
                                              <p:endCondLst>
                                                <p:cond evt="onStopAudio" delay="0">
                                                  <p:tgtEl>
                                                    <p:sldTgt/>
                                                  </p:tgtEl>
                                                </p:cond>
                                              </p:endCondLst>
                                            </p:cTn>
                                            <p:tgtEl>
                                              <p:sndTgt r:embed="rId5"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8"/>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8"/>
                                            </p:tgtEl>
                                          </p:cBhvr>
                                        </p:animEffect>
                                        <p:animScale>
                                          <p:cBhvr>
                                            <p:cTn id="53" dur="250" autoRev="1" fill="hold"/>
                                            <p:tgtEl>
                                              <p:spTgt spid="38"/>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37"/>
                                                </p:cond>
                                              </p:stCondLst>
                                              <p:endCondLst>
                                                <p:cond evt="onStopAudio" delay="0">
                                                  <p:tgtEl>
                                                    <p:sldTgt/>
                                                  </p:tgtEl>
                                                </p:cond>
                                              </p:endCondLst>
                                            </p:cTn>
                                            <p:tgtEl>
                                              <p:sndTgt r:embed="rId19"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8"/>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8"/>
                                            </p:tgtEl>
                                          </p:cBhvr>
                                        </p:animEffect>
                                        <p:animScale>
                                          <p:cBhvr>
                                            <p:cTn id="53" dur="250" autoRev="1" fill="hold"/>
                                            <p:tgtEl>
                                              <p:spTgt spid="38"/>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21"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8" y="246187"/>
            <a:ext cx="9486901" cy="1586146"/>
            <a:chOff x="2434106" y="246185"/>
            <a:chExt cx="9486901" cy="158614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158614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380998"/>
              <a:ext cx="9029102" cy="1267462"/>
            </a:xfrm>
            <a:prstGeom prst="rect">
              <a:avLst/>
            </a:prstGeom>
            <a:noFill/>
          </p:spPr>
          <p:txBody>
            <a:bodyPr wrap="square" lIns="0" tIns="0" rIns="0" bIns="0" rtlCol="0">
              <a:spAutoFit/>
            </a:bodyPr>
            <a:lstStyle/>
            <a:p>
              <a:pPr algn="ctr" defTabSz="914354">
                <a:lnSpc>
                  <a:spcPct val="121000"/>
                </a:lnSpc>
              </a:pPr>
              <a:r>
                <a:rPr lang="vi-VN" sz="3600" b="1" dirty="0"/>
                <a:t>Em có đồng tình với hành động chơi bóng trên đường phố không?</a:t>
              </a:r>
              <a:endParaRPr lang="en-US" sz="3333"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920950" y="2408502"/>
            <a:ext cx="4738801" cy="2260855"/>
            <a:chOff x="2068397" y="2282225"/>
            <a:chExt cx="4738801" cy="2260856"/>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2315955"/>
              <a:ext cx="4216398" cy="21586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068397" y="2282225"/>
              <a:ext cx="1154488" cy="1625231"/>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196462" y="2388644"/>
              <a:ext cx="3551957" cy="2154437"/>
            </a:xfrm>
            <a:prstGeom prst="rect">
              <a:avLst/>
            </a:prstGeom>
            <a:noFill/>
          </p:spPr>
          <p:txBody>
            <a:bodyPr wrap="square" lIns="0" tIns="0" rIns="0" bIns="0" rtlCol="0">
              <a:spAutoFit/>
            </a:bodyPr>
            <a:lstStyle/>
            <a:p>
              <a:r>
                <a:rPr lang="en-GB" sz="2800" b="1" dirty="0">
                  <a:solidFill>
                    <a:srgbClr val="C00000"/>
                  </a:solidFill>
                </a:rPr>
                <a:t>  Đ</a:t>
              </a:r>
              <a:r>
                <a:rPr lang="vi-VN" sz="2800" b="1" dirty="0">
                  <a:solidFill>
                    <a:srgbClr val="C00000"/>
                  </a:solidFill>
                </a:rPr>
                <a:t>ồng tình với hành động chơi bóng trên đường phố. Vì đường phố </a:t>
              </a:r>
              <a:r>
                <a:rPr lang="en-GB" sz="2800" b="1" dirty="0" err="1">
                  <a:solidFill>
                    <a:srgbClr val="C00000"/>
                  </a:solidFill>
                </a:rPr>
                <a:t>rộng</a:t>
              </a:r>
              <a:r>
                <a:rPr lang="en-GB" sz="2800" b="1" dirty="0">
                  <a:solidFill>
                    <a:srgbClr val="C00000"/>
                  </a:solidFill>
                </a:rPr>
                <a:t> </a:t>
              </a:r>
              <a:r>
                <a:rPr lang="en-GB" sz="2800" b="1" dirty="0" err="1">
                  <a:solidFill>
                    <a:srgbClr val="C00000"/>
                  </a:solidFill>
                </a:rPr>
                <a:t>rãi</a:t>
              </a:r>
              <a:r>
                <a:rPr lang="en-GB" sz="2800" b="1" dirty="0">
                  <a:solidFill>
                    <a:srgbClr val="C00000"/>
                  </a:solidFill>
                </a:rPr>
                <a:t> </a:t>
              </a:r>
              <a:r>
                <a:rPr lang="en-GB" sz="2800" b="1" dirty="0" err="1">
                  <a:solidFill>
                    <a:srgbClr val="C00000"/>
                  </a:solidFill>
                </a:rPr>
                <a:t>có</a:t>
              </a:r>
              <a:r>
                <a:rPr lang="en-GB" sz="2800" b="1" dirty="0">
                  <a:solidFill>
                    <a:srgbClr val="C00000"/>
                  </a:solidFill>
                </a:rPr>
                <a:t> </a:t>
              </a:r>
              <a:r>
                <a:rPr lang="en-GB" sz="2800" b="1" dirty="0" err="1">
                  <a:solidFill>
                    <a:srgbClr val="C00000"/>
                  </a:solidFill>
                </a:rPr>
                <a:t>thể</a:t>
              </a:r>
              <a:r>
                <a:rPr lang="en-GB" sz="2800" b="1" dirty="0">
                  <a:solidFill>
                    <a:srgbClr val="C00000"/>
                  </a:solidFill>
                </a:rPr>
                <a:t> </a:t>
              </a:r>
              <a:r>
                <a:rPr lang="en-GB" sz="2800" b="1" dirty="0" err="1">
                  <a:solidFill>
                    <a:srgbClr val="C00000"/>
                  </a:solidFill>
                </a:rPr>
                <a:t>vui</a:t>
              </a:r>
              <a:r>
                <a:rPr lang="en-GB" sz="2800" b="1" dirty="0">
                  <a:solidFill>
                    <a:srgbClr val="C00000"/>
                  </a:solidFill>
                </a:rPr>
                <a:t> </a:t>
              </a:r>
              <a:r>
                <a:rPr lang="en-GB" sz="2800" b="1" dirty="0" err="1">
                  <a:solidFill>
                    <a:srgbClr val="C00000"/>
                  </a:solidFill>
                </a:rPr>
                <a:t>chơi</a:t>
              </a:r>
              <a:r>
                <a:rPr lang="en-GB" sz="2800" b="1" dirty="0">
                  <a:solidFill>
                    <a:srgbClr val="C00000"/>
                  </a:solidFill>
                </a:rPr>
                <a:t>.</a:t>
              </a:r>
              <a:endParaRPr lang="vi-VN"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087576" y="2307059"/>
            <a:ext cx="4759464" cy="2309974"/>
            <a:chOff x="7087569" y="2307059"/>
            <a:chExt cx="4759461" cy="2309975"/>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619995" y="2311400"/>
              <a:ext cx="4165604" cy="21586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3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087569" y="2307059"/>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02076" y="2408502"/>
              <a:ext cx="3744954" cy="2208532"/>
            </a:xfrm>
            <a:prstGeom prst="rect">
              <a:avLst/>
            </a:prstGeom>
            <a:noFill/>
          </p:spPr>
          <p:txBody>
            <a:bodyPr wrap="square" lIns="0" tIns="0" rIns="0" bIns="0" rtlCol="0">
              <a:spAutoFit/>
            </a:bodyPr>
            <a:lstStyle/>
            <a:p>
              <a:r>
                <a:rPr lang="en-GB" sz="2800" b="1" dirty="0">
                  <a:solidFill>
                    <a:srgbClr val="C00000"/>
                  </a:solidFill>
                </a:rPr>
                <a:t>   K</a:t>
              </a:r>
              <a:r>
                <a:rPr lang="vi-VN" sz="2800" b="1" dirty="0">
                  <a:solidFill>
                    <a:srgbClr val="C00000"/>
                  </a:solidFill>
                </a:rPr>
                <a:t>hông đồng tình với hành động chơi bóng trên đường phố. Vì đường phố không phải nơi để chơi bóng.</a:t>
              </a:r>
              <a:endPar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3E192980-6695-4603-9EB8-AB490E1EF696}"/>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pic>
        <p:nvPicPr>
          <p:cNvPr id="1026" name="Picture 2" descr="Top Slo Mo Guys Stickers for Android &amp;amp; iOS | Gfyca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1480800" y="2637735"/>
            <a:ext cx="5282187" cy="392633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0405B9B-8989-4F0C-8CCF-4509B3A6EECA}"/>
              </a:ext>
            </a:extLst>
          </p:cNvPr>
          <p:cNvSpPr txBox="1"/>
          <p:nvPr/>
        </p:nvSpPr>
        <p:spPr>
          <a:xfrm>
            <a:off x="7152547" y="4330025"/>
            <a:ext cx="3681683" cy="369332"/>
          </a:xfrm>
          <a:prstGeom prst="rect">
            <a:avLst/>
          </a:prstGeom>
          <a:noFill/>
        </p:spPr>
        <p:txBody>
          <a:bodyPr wrap="square" lIns="0" tIns="0" rIns="0" bIns="0" rtlCol="0">
            <a:spAutoFit/>
          </a:bodyPr>
          <a:lstStyle/>
          <a:p>
            <a:r>
              <a:rPr lang="vi-VN" sz="2400" b="1" dirty="0">
                <a:solidFill>
                  <a:srgbClr val="C00000"/>
                </a:solidFill>
              </a:rPr>
              <a:t>.</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64817687"/>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37"/>
                                                </p:cond>
                                              </p:stCondLst>
                                              <p:endCondLst>
                                                <p:cond evt="onStopAudio" delay="0">
                                                  <p:tgtEl>
                                                    <p:sldTgt/>
                                                  </p:tgtEl>
                                                </p:cond>
                                              </p:endCondLst>
                                            </p:cTn>
                                            <p:tgtEl>
                                              <p:sndTgt r:embed="rId5"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9"/>
                                            </p:tgtEl>
                                          </p:cBhvr>
                                        </p:animEffect>
                                        <p:animScale>
                                          <p:cBhvr>
                                            <p:cTn id="53" dur="250" autoRev="1" fill="hold"/>
                                            <p:tgtEl>
                                              <p:spTgt spid="39"/>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6" restart="whenNotActive" fill="hold" evtFilter="cancelBubble" nodeType="interactiveSeq">
                    <p:stCondLst>
                      <p:cond evt="onClick" delay="0">
                        <p:tgtEl>
                          <p:spTgt spid="3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500"/>
                                            <p:tgtEl>
                                              <p:spTgt spid="1026"/>
                                            </p:tgtEl>
                                          </p:cBhvr>
                                        </p:animEffect>
                                      </p:childTnLst>
                                    </p:cTn>
                                  </p:par>
                                </p:childTnLst>
                              </p:cTn>
                            </p:par>
                            <p:par>
                              <p:cTn id="82" fill="hold">
                                <p:stCondLst>
                                  <p:cond delay="500"/>
                                </p:stCondLst>
                                <p:childTnLst>
                                  <p:par>
                                    <p:cTn id="83" presetID="10" presetClass="exit" presetSubtype="0" fill="hold" nodeType="afterEffect">
                                      <p:stCondLst>
                                        <p:cond delay="0"/>
                                      </p:stCondLst>
                                      <p:childTnLst>
                                        <p:animEffect transition="out" filter="fade">
                                          <p:cBhvr>
                                            <p:cTn id="84" dur="750"/>
                                            <p:tgtEl>
                                              <p:spTgt spid="1026"/>
                                            </p:tgtEl>
                                          </p:cBhvr>
                                        </p:animEffect>
                                        <p:set>
                                          <p:cBhvr>
                                            <p:cTn id="85" dur="1" fill="hold">
                                              <p:stCondLst>
                                                <p:cond delay="74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9"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37"/>
                                                </p:cond>
                                              </p:stCondLst>
                                              <p:endCondLst>
                                                <p:cond evt="onStopAudio" delay="0">
                                                  <p:tgtEl>
                                                    <p:sldTgt/>
                                                  </p:tgtEl>
                                                </p:cond>
                                              </p:endCondLst>
                                            </p:cTn>
                                            <p:tgtEl>
                                              <p:sndTgt r:embed="rId20"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1"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9"/>
                                            </p:tgtEl>
                                          </p:cBhvr>
                                        </p:animEffect>
                                        <p:animScale>
                                          <p:cBhvr>
                                            <p:cTn id="53" dur="250" autoRev="1" fill="hold"/>
                                            <p:tgtEl>
                                              <p:spTgt spid="39"/>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22"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6" restart="whenNotActive" fill="hold" evtFilter="cancelBubble" nodeType="interactiveSeq">
                    <p:stCondLst>
                      <p:cond evt="onClick" delay="0">
                        <p:tgtEl>
                          <p:spTgt spid="3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500"/>
                                            <p:tgtEl>
                                              <p:spTgt spid="1026"/>
                                            </p:tgtEl>
                                          </p:cBhvr>
                                        </p:animEffect>
                                      </p:childTnLst>
                                    </p:cTn>
                                  </p:par>
                                </p:childTnLst>
                              </p:cTn>
                            </p:par>
                            <p:par>
                              <p:cTn id="82" fill="hold">
                                <p:stCondLst>
                                  <p:cond delay="500"/>
                                </p:stCondLst>
                                <p:childTnLst>
                                  <p:par>
                                    <p:cTn id="83" presetID="10" presetClass="exit" presetSubtype="0" fill="hold" nodeType="afterEffect">
                                      <p:stCondLst>
                                        <p:cond delay="0"/>
                                      </p:stCondLst>
                                      <p:childTnLst>
                                        <p:animEffect transition="out" filter="fade">
                                          <p:cBhvr>
                                            <p:cTn id="84" dur="750"/>
                                            <p:tgtEl>
                                              <p:spTgt spid="1026"/>
                                            </p:tgtEl>
                                          </p:cBhvr>
                                        </p:animEffect>
                                        <p:set>
                                          <p:cBhvr>
                                            <p:cTn id="85" dur="1" fill="hold">
                                              <p:stCondLst>
                                                <p:cond delay="74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66973" y="293423"/>
            <a:ext cx="9486901" cy="1586146"/>
            <a:chOff x="2466971" y="293421"/>
            <a:chExt cx="9486901" cy="158614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66971" y="293421"/>
              <a:ext cx="9486901" cy="158614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66971" y="293421"/>
              <a:ext cx="9029102" cy="1489638"/>
            </a:xfrm>
            <a:prstGeom prst="rect">
              <a:avLst/>
            </a:prstGeom>
            <a:noFill/>
          </p:spPr>
          <p:txBody>
            <a:bodyPr wrap="square" lIns="0" tIns="0" rIns="0" bIns="0" rtlCol="0">
              <a:spAutoFit/>
            </a:bodyPr>
            <a:lstStyle/>
            <a:p>
              <a:pPr algn="ctr" defTabSz="914354">
                <a:lnSpc>
                  <a:spcPct val="121000"/>
                </a:lnSpc>
              </a:pPr>
              <a:r>
                <a:rPr lang="vi-VN" sz="3733" dirty="0">
                  <a:latin typeface="Arial-Rounded" panose="020B0500000000000000" pitchFamily="34" charset="0"/>
                  <a:ea typeface="Arial-Rounded" panose="020B0500000000000000" pitchFamily="34" charset="0"/>
                  <a:cs typeface="Arial-Rounded" panose="020B0500000000000000" pitchFamily="34" charset="0"/>
                </a:rPr>
                <a:t>Theo em, </a:t>
              </a:r>
              <a:r>
                <a:rPr lang="vi-VN" sz="4000" dirty="0"/>
                <a:t>dấu ngoặc kép được dùng để làm gì? </a:t>
              </a:r>
              <a:endParaRPr lang="vi-VN" sz="3733"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7" y="1832333"/>
            <a:ext cx="1619695"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7"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5" y="478608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37582"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2"/>
            <a:ext cx="487363" cy="487363"/>
          </a:xfrm>
          <a:prstGeom prst="rect">
            <a:avLst/>
          </a:prstGeom>
        </p:spPr>
      </p:pic>
      <p:grpSp>
        <p:nvGrpSpPr>
          <p:cNvPr id="40" name="Group 39">
            <a:extLst>
              <a:ext uri="{FF2B5EF4-FFF2-40B4-BE49-F238E27FC236}">
                <a16:creationId xmlns:a16="http://schemas.microsoft.com/office/drawing/2014/main" id="{FC13E8F7-E341-4A4A-8467-9009F4679AEA}"/>
              </a:ext>
            </a:extLst>
          </p:cNvPr>
          <p:cNvGrpSpPr/>
          <p:nvPr/>
        </p:nvGrpSpPr>
        <p:grpSpPr>
          <a:xfrm>
            <a:off x="2241023" y="3659141"/>
            <a:ext cx="4998010" cy="2717867"/>
            <a:chOff x="2241022" y="3937286"/>
            <a:chExt cx="4998008" cy="2717866"/>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895633" y="3937286"/>
              <a:ext cx="4343397" cy="27178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41022" y="4526543"/>
              <a:ext cx="929350" cy="1549924"/>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83965" y="4241447"/>
              <a:ext cx="4041471" cy="1969769"/>
            </a:xfrm>
            <a:prstGeom prst="rect">
              <a:avLst/>
            </a:prstGeom>
            <a:noFill/>
          </p:spPr>
          <p:txBody>
            <a:bodyPr wrap="square" lIns="0" tIns="0" rIns="0" bIns="0" rtlCol="0">
              <a:spAutoFit/>
            </a:bodyPr>
            <a:lstStyle/>
            <a:p>
              <a:pPr algn="ctr" defTabSz="914354"/>
              <a:r>
                <a:rPr lang="vi-VN" sz="3200" b="1" dirty="0">
                  <a:solidFill>
                    <a:srgbClr val="C00000"/>
                  </a:solidFill>
                </a:rPr>
                <a:t> thường được dùng để dẫn lời nói trực tiếp của nhân vật hoặc của người nào đó.</a:t>
              </a:r>
              <a:endPar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262973" y="3759135"/>
            <a:ext cx="4572001" cy="2717867"/>
            <a:chOff x="7162798" y="4892972"/>
            <a:chExt cx="4572001" cy="271786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519824" y="4892972"/>
              <a:ext cx="4214975" cy="27178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3733">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2798" y="5441776"/>
              <a:ext cx="951591" cy="1625132"/>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927197" y="5246405"/>
              <a:ext cx="3762928" cy="984884"/>
            </a:xfrm>
            <a:prstGeom prst="rect">
              <a:avLst/>
            </a:prstGeom>
            <a:noFill/>
          </p:spPr>
          <p:txBody>
            <a:bodyPr wrap="square" lIns="0" tIns="0" rIns="0" bIns="0" rtlCol="0">
              <a:spAutoFit/>
            </a:bodyPr>
            <a:lstStyle/>
            <a:p>
              <a:pPr algn="ctr" defTabSz="914354"/>
              <a:r>
                <a:rPr lang="vi-VN" sz="3200" b="1" dirty="0">
                  <a:solidFill>
                    <a:srgbClr val="C00000"/>
                  </a:solidFill>
                </a:rPr>
                <a:t> thường được dùng để </a:t>
              </a:r>
              <a:r>
                <a:rPr lang="en-GB" sz="3200" b="1" dirty="0" err="1">
                  <a:solidFill>
                    <a:srgbClr val="C00000"/>
                  </a:solidFill>
                </a:rPr>
                <a:t>miêu</a:t>
              </a:r>
              <a:r>
                <a:rPr lang="en-GB" sz="3200" b="1" dirty="0">
                  <a:solidFill>
                    <a:srgbClr val="C00000"/>
                  </a:solidFill>
                </a:rPr>
                <a:t> </a:t>
              </a:r>
              <a:r>
                <a:rPr lang="en-GB" sz="3200" b="1" dirty="0" err="1">
                  <a:solidFill>
                    <a:srgbClr val="C00000"/>
                  </a:solidFill>
                </a:rPr>
                <a:t>tả</a:t>
              </a:r>
              <a:r>
                <a:rPr lang="en-GB" sz="3200" b="1" dirty="0">
                  <a:solidFill>
                    <a:srgbClr val="C00000"/>
                  </a:solidFill>
                </a:rPr>
                <a:t> </a:t>
              </a:r>
              <a:r>
                <a:rPr lang="en-GB" sz="3200" b="1" dirty="0" err="1">
                  <a:solidFill>
                    <a:srgbClr val="C00000"/>
                  </a:solidFill>
                </a:rPr>
                <a:t>sự</a:t>
              </a:r>
              <a:r>
                <a:rPr lang="en-GB" sz="3200" b="1" dirty="0">
                  <a:solidFill>
                    <a:srgbClr val="C00000"/>
                  </a:solidFill>
                </a:rPr>
                <a:t> </a:t>
              </a:r>
              <a:r>
                <a:rPr lang="en-GB" sz="3200" b="1" dirty="0" err="1">
                  <a:solidFill>
                    <a:srgbClr val="C00000"/>
                  </a:solidFill>
                </a:rPr>
                <a:t>vật</a:t>
              </a:r>
              <a:r>
                <a:rPr lang="vi-VN" sz="3200" b="1" dirty="0">
                  <a:solidFill>
                    <a:srgbClr val="C00000"/>
                  </a:solidFill>
                </a:rPr>
                <a:t>.</a:t>
              </a:r>
              <a:endPar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70F62BFA-5845-4A57-8223-547686DE1E96}"/>
              </a:ext>
            </a:extLst>
          </p:cNvPr>
          <p:cNvSpPr/>
          <p:nvPr/>
        </p:nvSpPr>
        <p:spPr>
          <a:xfrm>
            <a:off x="-1257799"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Khi đến mỗi Slide, thầy cô</a:t>
            </a:r>
            <a:br>
              <a:rPr lang="en-US" sz="2400">
                <a:solidFill>
                  <a:prstClr val="black"/>
                </a:solidFill>
              </a:rPr>
            </a:br>
            <a:r>
              <a:rPr lang="en-US" sz="2400">
                <a:solidFill>
                  <a:prstClr val="black"/>
                </a:solidFill>
              </a:rPr>
              <a:t>nhấp chuột trái 1 lần hoặc</a:t>
            </a:r>
            <a:br>
              <a:rPr lang="en-US" sz="2400">
                <a:solidFill>
                  <a:prstClr val="black"/>
                </a:solidFill>
              </a:rPr>
            </a:br>
            <a:r>
              <a:rPr lang="en-US" sz="24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3681816"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4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8640481" y="7202681"/>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r>
              <a:rPr lang="en-US" sz="2800">
                <a:solidFill>
                  <a:prstClr val="black"/>
                </a:solidFill>
              </a:rPr>
              <a:t>Để chuyển sang câu hỏi tiếp theo, thầy cô nhấp phím mũi tên qua phải 2 lần hoặc</a:t>
            </a:r>
            <a:br>
              <a:rPr lang="en-US" sz="2800">
                <a:solidFill>
                  <a:prstClr val="black"/>
                </a:solidFill>
              </a:rPr>
            </a:br>
            <a:r>
              <a:rPr lang="en-US" sz="2800">
                <a:solidFill>
                  <a:prstClr val="black"/>
                </a:solidFill>
              </a:rPr>
              <a:t>nhấp chuột trái 2 lần.</a:t>
            </a:r>
          </a:p>
        </p:txBody>
      </p:sp>
    </p:spTree>
    <p:extLst>
      <p:ext uri="{BB962C8B-B14F-4D97-AF65-F5344CB8AC3E}">
        <p14:creationId xmlns:p14="http://schemas.microsoft.com/office/powerpoint/2010/main" val="4054416415"/>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14:bounceEnd="65000">
                                          <p:cBhvr additive="base">
                                            <p:cTn id="16"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5000">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14:bounceEnd="65000">
                                          <p:cBhvr additive="base">
                                            <p:cTn id="20"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36"/>
                                                </p:cond>
                                              </p:stCondLst>
                                              <p:endCondLst>
                                                <p:cond evt="onStopAudio" delay="0">
                                                  <p:tgtEl>
                                                    <p:sldTgt/>
                                                  </p:tgtEl>
                                                </p:cond>
                                              </p:endCondLst>
                                            </p:cTn>
                                            <p:tgtEl>
                                              <p:sndTgt r:embed="rId5"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1000" fill="hold"/>
                                            <p:tgtEl>
                                              <p:spTgt spid="40"/>
                                            </p:tgtEl>
                                            <p:attrNameLst>
                                              <p:attrName>ppt_x</p:attrName>
                                            </p:attrNameLst>
                                          </p:cBhvr>
                                          <p:tavLst>
                                            <p:tav tm="0">
                                              <p:val>
                                                <p:strVal val="#ppt_x"/>
                                              </p:val>
                                            </p:tav>
                                            <p:tav tm="100000">
                                              <p:val>
                                                <p:strVal val="#ppt_x"/>
                                              </p:val>
                                            </p:tav>
                                          </p:tavLst>
                                        </p:anim>
                                        <p:anim calcmode="lin" valueType="num">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ppt_x"/>
                                              </p:val>
                                            </p:tav>
                                            <p:tav tm="100000">
                                              <p:val>
                                                <p:strVal val="#ppt_x"/>
                                              </p:val>
                                            </p:tav>
                                          </p:tavLst>
                                        </p:anim>
                                        <p:anim calcmode="lin" valueType="num">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36"/>
                                                </p:cond>
                                              </p:stCondLst>
                                              <p:endCondLst>
                                                <p:cond evt="onStopAudio" delay="0">
                                                  <p:tgtEl>
                                                    <p:sldTgt/>
                                                  </p:tgtEl>
                                                </p:cond>
                                              </p:endCondLst>
                                            </p:cTn>
                                            <p:tgtEl>
                                              <p:sndTgt r:embed="rId19"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1"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3">
            <a:extLst>
              <a:ext uri="{28A0092B-C50C-407E-A947-70E740481C1C}">
                <a14:useLocalDpi xmlns:a14="http://schemas.microsoft.com/office/drawing/2010/main" val="0"/>
              </a:ext>
            </a:extLst>
          </a:blip>
          <a:srcRect t="1751"/>
          <a:stretch/>
        </p:blipFill>
        <p:spPr>
          <a:xfrm>
            <a:off x="1" y="0"/>
            <a:ext cx="12211051"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954" y="1905000"/>
            <a:ext cx="4246649" cy="42672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2" y="685800"/>
            <a:ext cx="7901975" cy="2743201"/>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67">
                <a:solidFill>
                  <a:prstClr val="white"/>
                </a:solidFill>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11998" cy="1641347"/>
            </a:xfrm>
            <a:prstGeom prst="rect">
              <a:avLst/>
            </a:prstGeom>
            <a:noFill/>
          </p:spPr>
          <p:txBody>
            <a:bodyPr wrap="square" lIns="0" tIns="0" rIns="0" bIns="0" rtlCol="0">
              <a:spAutoFit/>
            </a:bodyPr>
            <a:lstStyle/>
            <a:p>
              <a:pPr defTabSz="914354"/>
              <a:r>
                <a:rPr lang="en-US" sz="5333" b="1" dirty="0">
                  <a:solidFill>
                    <a:srgbClr val="ED5565"/>
                  </a:solidFill>
                  <a:latin typeface="Arial-Rounded" panose="020B0500000000000000" pitchFamily="34" charset="0"/>
                  <a:ea typeface="Arial-Rounded" panose="020B0500000000000000" pitchFamily="34" charset="0"/>
                  <a:cs typeface="Arial-Rounded" panose="020B0500000000000000" pitchFamily="34" charset="0"/>
                </a:rPr>
                <a:t>CẢM ƠN CÁC BẠN</a:t>
              </a:r>
            </a:p>
            <a:p>
              <a:pPr defTabSz="914354"/>
              <a:r>
                <a:rPr lang="en-US" sz="5333" b="1" dirty="0">
                  <a:solidFill>
                    <a:srgbClr val="ED5565"/>
                  </a:solidFill>
                  <a:latin typeface="Arial-Rounded" panose="020B0500000000000000" pitchFamily="34" charset="0"/>
                  <a:ea typeface="Arial-Rounded" panose="020B0500000000000000" pitchFamily="34" charset="0"/>
                  <a:cs typeface="Arial-Rounded" panose="020B0500000000000000" pitchFamily="34" charset="0"/>
                </a:rPr>
                <a:t>ĐÃ GIẢI CỨU CHÚNG TỚ!</a:t>
              </a:r>
            </a:p>
          </p:txBody>
        </p:sp>
      </p:grpSp>
    </p:spTree>
    <p:extLst>
      <p:ext uri="{BB962C8B-B14F-4D97-AF65-F5344CB8AC3E}">
        <p14:creationId xmlns:p14="http://schemas.microsoft.com/office/powerpoint/2010/main" val="1972917787"/>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20427" y="1592346"/>
            <a:ext cx="4305547" cy="1958724"/>
          </a:xfrm>
          <a:prstGeom prst="rect">
            <a:avLst/>
          </a:prstGeom>
        </p:spPr>
      </p:pic>
      <p:sp>
        <p:nvSpPr>
          <p:cNvPr id="15" name="TextBox 14"/>
          <p:cNvSpPr txBox="1"/>
          <p:nvPr/>
        </p:nvSpPr>
        <p:spPr>
          <a:xfrm>
            <a:off x="322245" y="657098"/>
            <a:ext cx="6939689" cy="1213112"/>
          </a:xfrm>
          <a:prstGeom prst="rect">
            <a:avLst/>
          </a:prstGeom>
          <a:noFill/>
        </p:spPr>
        <p:txBody>
          <a:bodyPr wrap="square" lIns="104098" tIns="52050" rIns="104098" bIns="52050" rtlCol="0">
            <a:spAutoFit/>
          </a:bodyPr>
          <a:lstStyle/>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t>Giữa thủ đô Xơ –un của Hàn Quốc có một con kênh rất thanh bình. Ít ai biết là nó đã từng bị ô nhiễm nặng.</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a:xfrm>
            <a:off x="322245" y="153662"/>
            <a:ext cx="1867830"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rPr>
              <a:t>ĐỌC MẪU</a:t>
            </a:r>
          </a:p>
        </p:txBody>
      </p:sp>
      <p:pic>
        <p:nvPicPr>
          <p:cNvPr id="2" name="Picture 1"/>
          <p:cNvPicPr>
            <a:picLocks noChangeAspect="1"/>
          </p:cNvPicPr>
          <p:nvPr/>
        </p:nvPicPr>
        <p:blipFill>
          <a:blip r:embed="rId4"/>
          <a:stretch>
            <a:fillRect/>
          </a:stretch>
        </p:blipFill>
        <p:spPr>
          <a:xfrm>
            <a:off x="2446332" y="17801"/>
            <a:ext cx="8138865" cy="701101"/>
          </a:xfrm>
          <a:prstGeom prst="rect">
            <a:avLst/>
          </a:prstGeom>
        </p:spPr>
      </p:pic>
      <p:sp>
        <p:nvSpPr>
          <p:cNvPr id="3" name="TextBox 2"/>
          <p:cNvSpPr txBox="1"/>
          <p:nvPr/>
        </p:nvSpPr>
        <p:spPr>
          <a:xfrm>
            <a:off x="5125974" y="2162023"/>
            <a:ext cx="6965412" cy="1200329"/>
          </a:xfrm>
          <a:prstGeom prst="rect">
            <a:avLst/>
          </a:prstGeom>
          <a:noFill/>
        </p:spPr>
        <p:txBody>
          <a:bodyPr wrap="square" rtlCol="0">
            <a:spAutoFit/>
          </a:bodyPr>
          <a:lstStyle/>
          <a:p>
            <a:r>
              <a:rPr lang="en-GB" sz="2400" dirty="0"/>
              <a:t>    </a:t>
            </a:r>
            <a:r>
              <a:rPr lang="vi-VN" sz="2400" dirty="0"/>
              <a:t>Để hạn chế mùi hôi từ con kênh và để phát triển giao thông, năm 1977, con kênh được cống hóa. Trên mặt cống là hệ thống đường cao tốc nhiều tầng.</a:t>
            </a:r>
            <a:endParaRPr lang="en-US" sz="2400" dirty="0"/>
          </a:p>
        </p:txBody>
      </p:sp>
      <p:sp>
        <p:nvSpPr>
          <p:cNvPr id="4" name="TextBox 3"/>
          <p:cNvSpPr txBox="1"/>
          <p:nvPr/>
        </p:nvSpPr>
        <p:spPr>
          <a:xfrm>
            <a:off x="401938" y="3551070"/>
            <a:ext cx="7170098" cy="3046988"/>
          </a:xfrm>
          <a:prstGeom prst="rect">
            <a:avLst/>
          </a:prstGeom>
          <a:noFill/>
        </p:spPr>
        <p:txBody>
          <a:bodyPr wrap="square" rtlCol="0">
            <a:spAutoFit/>
          </a:bodyPr>
          <a:lstStyle/>
          <a:p>
            <a:r>
              <a:rPr lang="en-GB" sz="2400" dirty="0"/>
              <a:t>    </a:t>
            </a:r>
            <a:r>
              <a:rPr lang="vi-VN" sz="2400" dirty="0"/>
              <a:t>Đến năm 2003, thành phố cho dỡ đường cao tốc, làm sống lại con kênh xưa. Con đường dẫn nước thải được chuyển đi hướng khác. Người ta bơm nước sạch vào, biến dòng nước đen ngòm thành con kênh xanh dài gần 6 km. Hai bên bờ kênh trở thành công viên. Con kênh đã góp phần thay đổi bộ mặt đô thị, tạo điều kiện để người dân tận hưởng vẻ đẹp thiên nhiên giữa lòng thành </a:t>
            </a:r>
            <a:r>
              <a:rPr lang="vi-VN" sz="2400"/>
              <a:t>phố.</a:t>
            </a:r>
            <a:endParaRPr lang="vi-VN" sz="2400" dirty="0"/>
          </a:p>
        </p:txBody>
      </p:sp>
      <p:pic>
        <p:nvPicPr>
          <p:cNvPr id="5" name="Picture 4"/>
          <p:cNvPicPr>
            <a:picLocks noChangeAspect="1"/>
          </p:cNvPicPr>
          <p:nvPr/>
        </p:nvPicPr>
        <p:blipFill>
          <a:blip r:embed="rId5"/>
          <a:stretch>
            <a:fillRect/>
          </a:stretch>
        </p:blipFill>
        <p:spPr>
          <a:xfrm>
            <a:off x="7662462" y="586622"/>
            <a:ext cx="3414496" cy="1707682"/>
          </a:xfrm>
          <a:prstGeom prst="rect">
            <a:avLst/>
          </a:prstGeom>
        </p:spPr>
      </p:pic>
      <p:pic>
        <p:nvPicPr>
          <p:cNvPr id="7" name="Picture 6"/>
          <p:cNvPicPr>
            <a:picLocks noChangeAspect="1"/>
          </p:cNvPicPr>
          <p:nvPr/>
        </p:nvPicPr>
        <p:blipFill>
          <a:blip r:embed="rId6"/>
          <a:stretch>
            <a:fillRect/>
          </a:stretch>
        </p:blipFill>
        <p:spPr>
          <a:xfrm>
            <a:off x="7572036" y="3960733"/>
            <a:ext cx="3782298" cy="1857375"/>
          </a:xfrm>
          <a:prstGeom prst="rect">
            <a:avLst/>
          </a:prstGeom>
        </p:spPr>
      </p:pic>
    </p:spTree>
    <p:extLst>
      <p:ext uri="{BB962C8B-B14F-4D97-AF65-F5344CB8AC3E}">
        <p14:creationId xmlns:p14="http://schemas.microsoft.com/office/powerpoint/2010/main" val="44997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TotalTime>
  <Words>1738</Words>
  <Application>Microsoft Office PowerPoint</Application>
  <PresentationFormat>Widescreen</PresentationFormat>
  <Paragraphs>133</Paragraphs>
  <Slides>28</Slides>
  <Notes>19</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等线</vt:lpstr>
      <vt:lpstr>Arial</vt:lpstr>
      <vt:lpstr>Arial-Rounded</vt:lpstr>
      <vt:lpstr>Calibri</vt:lpstr>
      <vt:lpstr>Cambria</vt:lpstr>
      <vt:lpstr>Coiny</vt:lpstr>
      <vt:lpstr>Didact Gothic</vt:lpstr>
      <vt:lpstr>Gloria Hallelujah</vt:lpstr>
      <vt:lpstr>iCiel Cadena</vt:lpstr>
      <vt:lpstr>Pacifico</vt:lpstr>
      <vt:lpstr>SVN-Hollycakes</vt:lpstr>
      <vt:lpstr>Times New Roman</vt:lpstr>
      <vt:lpstr>千图海量PPT模板www.58pic.com​​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Hà Nguyễn Thị Thu</cp:lastModifiedBy>
  <cp:revision>487</cp:revision>
  <dcterms:created xsi:type="dcterms:W3CDTF">2018-04-27T06:51:55Z</dcterms:created>
  <dcterms:modified xsi:type="dcterms:W3CDTF">2023-02-26T16:34:59Z</dcterms:modified>
</cp:coreProperties>
</file>