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7" r:id="rId3"/>
  </p:sldMasterIdLst>
  <p:notesMasterIdLst>
    <p:notesMasterId r:id="rId36"/>
  </p:notesMasterIdLst>
  <p:sldIdLst>
    <p:sldId id="375" r:id="rId4"/>
    <p:sldId id="258" r:id="rId5"/>
    <p:sldId id="340" r:id="rId6"/>
    <p:sldId id="341" r:id="rId7"/>
    <p:sldId id="342" r:id="rId8"/>
    <p:sldId id="343" r:id="rId9"/>
    <p:sldId id="346" r:id="rId10"/>
    <p:sldId id="345" r:id="rId11"/>
    <p:sldId id="279" r:id="rId12"/>
    <p:sldId id="327" r:id="rId13"/>
    <p:sldId id="336" r:id="rId14"/>
    <p:sldId id="337" r:id="rId15"/>
    <p:sldId id="339" r:id="rId16"/>
    <p:sldId id="338" r:id="rId17"/>
    <p:sldId id="330" r:id="rId18"/>
    <p:sldId id="261" r:id="rId19"/>
    <p:sldId id="331" r:id="rId20"/>
    <p:sldId id="262" r:id="rId21"/>
    <p:sldId id="263" r:id="rId22"/>
    <p:sldId id="332" r:id="rId23"/>
    <p:sldId id="334" r:id="rId24"/>
    <p:sldId id="335" r:id="rId25"/>
    <p:sldId id="300" r:id="rId26"/>
    <p:sldId id="318" r:id="rId27"/>
    <p:sldId id="317" r:id="rId28"/>
    <p:sldId id="304" r:id="rId29"/>
    <p:sldId id="333" r:id="rId30"/>
    <p:sldId id="305" r:id="rId31"/>
    <p:sldId id="322" r:id="rId32"/>
    <p:sldId id="347" r:id="rId33"/>
    <p:sldId id="323" r:id="rId34"/>
    <p:sldId id="268" r:id="rId35"/>
  </p:sldIdLst>
  <p:sldSz cx="9144000" cy="5143500" type="screen16x9"/>
  <p:notesSz cx="6858000" cy="91440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8FF71"/>
    <a:srgbClr val="D7FFAF"/>
    <a:srgbClr val="CCFF99"/>
    <a:srgbClr val="99FFCC"/>
    <a:srgbClr val="D5FFFF"/>
    <a:srgbClr val="CCFFCC"/>
    <a:srgbClr val="E5FFFF"/>
    <a:srgbClr val="66FF3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66" autoAdjust="0"/>
  </p:normalViewPr>
  <p:slideViewPr>
    <p:cSldViewPr>
      <p:cViewPr varScale="1">
        <p:scale>
          <a:sx n="68" d="100"/>
          <a:sy n="68" d="100"/>
        </p:scale>
        <p:origin x="12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A03AE-C668-4596-824E-C7E7F52DD9B5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0C210-6EA9-4D4B-A0D3-09A245A3B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1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565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1218565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26A1-15C8-4368-8B0D-378AC49E4E77}" type="slidenum">
              <a:rPr lang="vi-VN" smtClean="0">
                <a:solidFill>
                  <a:prstClr val="black"/>
                </a:solidFill>
              </a:rPr>
              <a:pPr/>
              <a:t>16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6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96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26A1-15C8-4368-8B0D-378AC49E4E77}" type="slidenum">
              <a:rPr lang="vi-VN" smtClean="0">
                <a:solidFill>
                  <a:prstClr val="black"/>
                </a:solidFill>
              </a:rPr>
              <a:pPr/>
              <a:t>18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0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A26A1-15C8-4368-8B0D-378AC49E4E77}" type="slidenum">
              <a:rPr lang="vi-VN" smtClean="0">
                <a:solidFill>
                  <a:prstClr val="black"/>
                </a:solidFill>
              </a:rPr>
              <a:pPr/>
              <a:t>19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38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69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79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06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4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0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7984-A061-4991-88A1-611093F3D59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8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51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A165A-BEA5-4E3E-BA64-9B43F32D29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63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>
                <a:defRPr/>
              </a:pPr>
              <a:t>28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82842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78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6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565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1218565">
                <a:defRPr/>
              </a:pPr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8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17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4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72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03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7CAA-3F25-4371-9A41-A60ADE6BB77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88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9808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2288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75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4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4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15BD8CD-5E67-4F4E-9507-44C86E7AECDB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6DB19A4-2FE2-4949-9BCD-C89F20BED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9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03719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7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1.wav"/><Relationship Id="rId3" Type="http://schemas.openxmlformats.org/officeDocument/2006/relationships/image" Target="../media/image27.jpeg"/><Relationship Id="rId7" Type="http://schemas.openxmlformats.org/officeDocument/2006/relationships/image" Target="../media/image28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" y="20140"/>
            <a:ext cx="9072398" cy="5103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177" y="968304"/>
            <a:ext cx="6105657" cy="33979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86606" y="2949783"/>
            <a:ext cx="6370794" cy="210324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37" y="627834"/>
            <a:ext cx="973767" cy="9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68797" y="3386686"/>
            <a:ext cx="5276537" cy="760225"/>
          </a:xfrm>
          <a:prstGeom prst="rect">
            <a:avLst/>
          </a:prstGeom>
          <a:noFill/>
        </p:spPr>
        <p:txBody>
          <a:bodyPr wrap="none" lIns="67959" tIns="33981" rIns="67959" bIns="33981">
            <a:spAutoFit/>
          </a:bodyPr>
          <a:lstStyle/>
          <a:p>
            <a:pPr algn="ctr">
              <a:defRPr/>
            </a:pPr>
            <a:r>
              <a:rPr lang="en-US" sz="449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449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77" y="2419350"/>
            <a:ext cx="4575951" cy="2512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B1813-E0F7-4B26-9DEB-CDB98078EB0B}"/>
              </a:ext>
            </a:extLst>
          </p:cNvPr>
          <p:cNvSpPr txBox="1"/>
          <p:nvPr/>
        </p:nvSpPr>
        <p:spPr>
          <a:xfrm>
            <a:off x="1371600" y="243121"/>
            <a:ext cx="5848123" cy="98619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bliqueTopLeft"/>
              <a:lightRig rig="twoPt" dir="t"/>
            </a:scene3d>
            <a:sp3d extrusionH="127000" prstMaterial="powder"/>
          </a:bodyPr>
          <a:lstStyle/>
          <a:p>
            <a:r>
              <a:rPr lang="en-GB" sz="66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VN-Cookie" panose="020B0606040200020203" pitchFamily="34" charset="0"/>
                <a:ea typeface="White Xmas PERSONAL USE" pitchFamily="50" charset="0"/>
              </a:rPr>
              <a:t>Cách</a:t>
            </a:r>
            <a:r>
              <a:rPr lang="en-GB" sz="66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VN-Cookie" panose="020B0606040200020203" pitchFamily="34" charset="0"/>
                <a:ea typeface="White Xmas PERSONAL USE" pitchFamily="50" charset="0"/>
              </a:rPr>
              <a:t> </a:t>
            </a:r>
            <a:r>
              <a:rPr lang="en-GB" sz="66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VN-Cookie" panose="020B0606040200020203" pitchFamily="34" charset="0"/>
                <a:ea typeface="White Xmas PERSONAL USE" pitchFamily="50" charset="0"/>
              </a:rPr>
              <a:t>đọc</a:t>
            </a:r>
            <a:endParaRPr lang="en-US" sz="6600" dirty="0">
              <a:ln>
                <a:solidFill>
                  <a:srgbClr val="FFC000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VN-Cookie" panose="020B0606040200020203" pitchFamily="34" charset="0"/>
              <a:ea typeface="White Xmas PERSONAL USE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135127-33E5-459F-8FDF-3E4810379567}"/>
              </a:ext>
            </a:extLst>
          </p:cNvPr>
          <p:cNvGrpSpPr/>
          <p:nvPr/>
        </p:nvGrpSpPr>
        <p:grpSpPr>
          <a:xfrm rot="10452022" flipV="1">
            <a:off x="165026" y="1086413"/>
            <a:ext cx="3198190" cy="2211822"/>
            <a:chOff x="1758356" y="1446550"/>
            <a:chExt cx="3550560" cy="2651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385303-3317-4CC1-89FD-7B440BE5E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D5BF5B-7298-4879-B4D4-4F1221ABC7C9}"/>
                </a:ext>
              </a:extLst>
            </p:cNvPr>
            <p:cNvSpPr txBox="1"/>
            <p:nvPr/>
          </p:nvSpPr>
          <p:spPr>
            <a:xfrm>
              <a:off x="2143480" y="2177984"/>
              <a:ext cx="2655803" cy="8855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Đọc</a:t>
              </a:r>
              <a:r>
                <a:rPr lang="en-GB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to </a:t>
              </a:r>
              <a:r>
                <a:rPr lang="en-GB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rõ</a:t>
              </a:r>
              <a:r>
                <a:rPr lang="en-GB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GB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ràng</a:t>
              </a:r>
              <a:r>
                <a:rPr lang="en-GB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GB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mạch</a:t>
              </a:r>
              <a:r>
                <a:rPr lang="en-GB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GB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lạc</a:t>
              </a:r>
              <a:endParaRPr lang="en-US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FC13AF-1720-4EF5-998B-176BCEF2B0F0}"/>
              </a:ext>
            </a:extLst>
          </p:cNvPr>
          <p:cNvGrpSpPr/>
          <p:nvPr/>
        </p:nvGrpSpPr>
        <p:grpSpPr>
          <a:xfrm>
            <a:off x="3466784" y="839823"/>
            <a:ext cx="2754744" cy="2057400"/>
            <a:chOff x="4672461" y="1214043"/>
            <a:chExt cx="3672992" cy="2743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DEDDBE-8248-4D25-ACE4-3EC0E2D7C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56C362-385F-419E-B576-55F57DE8AA3C}"/>
                </a:ext>
              </a:extLst>
            </p:cNvPr>
            <p:cNvSpPr txBox="1"/>
            <p:nvPr/>
          </p:nvSpPr>
          <p:spPr>
            <a:xfrm flipH="1">
              <a:off x="5125998" y="1631171"/>
              <a:ext cx="2767023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Giọng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đọc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nhẹ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nhàng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tình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cảm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6BA176-F6A2-4B84-B294-342ACB0C83F8}"/>
              </a:ext>
            </a:extLst>
          </p:cNvPr>
          <p:cNvGrpSpPr/>
          <p:nvPr/>
        </p:nvGrpSpPr>
        <p:grpSpPr>
          <a:xfrm>
            <a:off x="6129043" y="965503"/>
            <a:ext cx="2778379" cy="1851660"/>
            <a:chOff x="9026330" y="1381655"/>
            <a:chExt cx="3704506" cy="24688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96FBCC-B5E0-4FFD-857F-28D7903C3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C7C62D-6AB8-4952-8E79-39A9BB8AA879}"/>
                </a:ext>
              </a:extLst>
            </p:cNvPr>
            <p:cNvSpPr txBox="1"/>
            <p:nvPr/>
          </p:nvSpPr>
          <p:spPr>
            <a:xfrm rot="79912">
              <a:off x="9320727" y="1847671"/>
              <a:ext cx="2766054" cy="1846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Nhấn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giọng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ở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từ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ngữ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gợi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tả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,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từ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ngữ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chỉ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hành</a:t>
              </a:r>
              <a:r>
                <a:rPr lang="en-US" sz="21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21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Calibri" panose="020F0502020204030204" pitchFamily="34" charset="0"/>
                </a:rPr>
                <a:t>động</a:t>
              </a:r>
              <a:endParaRPr lang="en-US" sz="2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7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14400" y="-247650"/>
            <a:ext cx="10582732" cy="5588547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5C2C13D1-2163-4671-B3C9-238128B70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2" t="-309" r="7420" b="65642"/>
          <a:stretch/>
        </p:blipFill>
        <p:spPr>
          <a:xfrm>
            <a:off x="353000" y="1430815"/>
            <a:ext cx="3292091" cy="30249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70143" y="-445830"/>
            <a:ext cx="7391401" cy="5473379"/>
            <a:chOff x="1758694" y="-408140"/>
            <a:chExt cx="7391401" cy="547337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2E84E7-E2D5-44FB-9B9B-A9F9544B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94" y="-408140"/>
              <a:ext cx="7391401" cy="54733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4055" y="447351"/>
              <a:ext cx="3200677" cy="52430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352800" y="1599262"/>
            <a:ext cx="4724400" cy="240063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đấu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giành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thực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Pháp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tỉnh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Cao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4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19200" y="-247650"/>
            <a:ext cx="10986877" cy="5588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05200" y="0"/>
            <a:ext cx="5715000" cy="4062715"/>
            <a:chOff x="3620413" y="-329879"/>
            <a:chExt cx="5486401" cy="406271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2E84E7-E2D5-44FB-9B9B-A9F9544B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413" y="-329879"/>
              <a:ext cx="5486401" cy="40627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2915" y="241203"/>
              <a:ext cx="2241396" cy="44174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35282" y="1996457"/>
            <a:ext cx="3946909" cy="86175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lang="en-US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thấp,dễ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30" y="1123950"/>
            <a:ext cx="3893010" cy="2723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25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19200" y="-247650"/>
            <a:ext cx="10986877" cy="5588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05200" y="0"/>
            <a:ext cx="5715000" cy="4062715"/>
            <a:chOff x="3620413" y="-329879"/>
            <a:chExt cx="5486401" cy="406271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2E84E7-E2D5-44FB-9B9B-A9F9544B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413" y="-329879"/>
              <a:ext cx="5486401" cy="40627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2915" y="241203"/>
              <a:ext cx="2241396" cy="44174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95800" y="1784510"/>
            <a:ext cx="3946909" cy="163119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Chuốt</a:t>
            </a:r>
            <a:r>
              <a:rPr lang="en-US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nhẵn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5C2C13D1-2163-4671-B3C9-238128B70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2" t="-309" r="7420" b="65642"/>
          <a:stretch/>
        </p:blipFill>
        <p:spPr>
          <a:xfrm>
            <a:off x="476250" y="828379"/>
            <a:ext cx="4326859" cy="406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305785" y="-323850"/>
            <a:ext cx="11353800" cy="5588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07130" y="-400050"/>
            <a:ext cx="6215939" cy="5473379"/>
            <a:chOff x="1715413" y="-329879"/>
            <a:chExt cx="7391401" cy="547337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2E84E7-E2D5-44FB-9B9B-A9F9544BC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413" y="-329879"/>
              <a:ext cx="7391401" cy="54733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5252" y="503239"/>
              <a:ext cx="3200677" cy="52430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371115" y="1947297"/>
            <a:ext cx="4239485" cy="124647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19600" y="3155367"/>
            <a:ext cx="4191000" cy="86175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Phách</a:t>
            </a:r>
            <a:r>
              <a:rPr lang="en-US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ngả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01" y="1123950"/>
            <a:ext cx="3862583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80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7800" y="434519"/>
            <a:ext cx="4715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 </a:t>
            </a:r>
            <a:r>
              <a:rPr lang="vi-VN" b="1" dirty="0"/>
              <a:t>Ta về, mình có nhớ ta</a:t>
            </a:r>
          </a:p>
          <a:p>
            <a:r>
              <a:rPr lang="vi-VN" b="1" dirty="0"/>
              <a:t>Ta về, ta nhớ những hoa cùng người</a:t>
            </a:r>
          </a:p>
          <a:p>
            <a:r>
              <a:rPr lang="en-GB" b="1" dirty="0"/>
              <a:t>       </a:t>
            </a:r>
            <a:r>
              <a:rPr lang="vi-VN" b="1" dirty="0"/>
              <a:t>Rừng xanh hoa chuối đỏ tươi</a:t>
            </a:r>
          </a:p>
          <a:p>
            <a:r>
              <a:rPr lang="vi-VN" b="1" dirty="0"/>
              <a:t>Đèo cao nắng ánh dao gài thắt lưng.</a:t>
            </a:r>
          </a:p>
          <a:p>
            <a:r>
              <a:rPr lang="en-GB" b="1" dirty="0"/>
              <a:t>       </a:t>
            </a:r>
            <a:r>
              <a:rPr lang="vi-VN" b="1" dirty="0"/>
              <a:t>Ngày xuân mơ nở trắng rừng</a:t>
            </a:r>
          </a:p>
          <a:p>
            <a:r>
              <a:rPr lang="vi-VN" b="1" dirty="0"/>
              <a:t>Nhớ người đan nón chuốt từng sợi giang.</a:t>
            </a:r>
          </a:p>
          <a:p>
            <a:r>
              <a:rPr lang="en-GB" b="1" dirty="0"/>
              <a:t>       </a:t>
            </a:r>
            <a:r>
              <a:rPr lang="vi-VN" b="1" dirty="0"/>
              <a:t>Ve kêu rừng phách đổ vàng</a:t>
            </a:r>
          </a:p>
          <a:p>
            <a:r>
              <a:rPr lang="vi-VN" b="1" dirty="0"/>
              <a:t>Nhớ cô em gái hái măng một mình.</a:t>
            </a:r>
          </a:p>
          <a:p>
            <a:r>
              <a:rPr lang="en-GB" b="1" dirty="0"/>
              <a:t>       </a:t>
            </a:r>
            <a:r>
              <a:rPr lang="vi-VN" b="1" dirty="0"/>
              <a:t>Rừng thu trăng rọi hòa bình</a:t>
            </a:r>
          </a:p>
          <a:p>
            <a:r>
              <a:rPr lang="vi-VN" b="1" dirty="0"/>
              <a:t>Nhớ ai tiếng hát ân tình thủy chung.</a:t>
            </a:r>
          </a:p>
          <a:p>
            <a:r>
              <a:rPr lang="en-GB" b="1" dirty="0"/>
              <a:t>       </a:t>
            </a:r>
            <a:r>
              <a:rPr lang="vi-VN" b="1" dirty="0"/>
              <a:t>Nhớ khi giặc đến giặc lùng</a:t>
            </a:r>
          </a:p>
          <a:p>
            <a:r>
              <a:rPr lang="vi-VN" b="1" dirty="0"/>
              <a:t>Rừng cây núi đá ta cùng đánh Tây.</a:t>
            </a:r>
          </a:p>
          <a:p>
            <a:r>
              <a:rPr lang="en-GB" b="1" dirty="0"/>
              <a:t>       </a:t>
            </a:r>
            <a:r>
              <a:rPr lang="vi-VN" b="1" dirty="0"/>
              <a:t>Núi giăng thành lũy sắt dày</a:t>
            </a:r>
          </a:p>
          <a:p>
            <a:r>
              <a:rPr lang="vi-VN" b="1" dirty="0"/>
              <a:t>Rừng che bộ đội, rừng vây quân thù.</a:t>
            </a:r>
          </a:p>
          <a:p>
            <a:r>
              <a:rPr lang="en-GB" b="1" dirty="0"/>
              <a:t>                                    </a:t>
            </a:r>
            <a:r>
              <a:rPr lang="vi-VN" b="1" dirty="0"/>
              <a:t>TỐ HỮU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04018"/>
            <a:ext cx="31632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73" y="145503"/>
            <a:ext cx="2743438" cy="4450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76201" y="-22868"/>
            <a:ext cx="2743437" cy="691559"/>
            <a:chOff x="6852241" y="-35784"/>
            <a:chExt cx="2215560" cy="691559"/>
          </a:xfrm>
        </p:grpSpPr>
        <p:sp>
          <p:nvSpPr>
            <p:cNvPr id="13" name="Rounded Rectangle 12"/>
            <p:cNvSpPr/>
            <p:nvPr/>
          </p:nvSpPr>
          <p:spPr>
            <a:xfrm>
              <a:off x="7387211" y="149400"/>
              <a:ext cx="168059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241" y="-35784"/>
              <a:ext cx="691559" cy="69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5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B743884C-6A1A-489D-838F-4F1CAFF9FEC7}"/>
              </a:ext>
            </a:extLst>
          </p:cNvPr>
          <p:cNvGrpSpPr/>
          <p:nvPr/>
        </p:nvGrpSpPr>
        <p:grpSpPr>
          <a:xfrm>
            <a:off x="373011" y="503826"/>
            <a:ext cx="2961062" cy="3227411"/>
            <a:chOff x="1442192" y="1795126"/>
            <a:chExt cx="3997186" cy="4404360"/>
          </a:xfrm>
        </p:grpSpPr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BD5D85E-DE68-41CC-9D84-BF0BE1D2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192" y="1795126"/>
              <a:ext cx="3997186" cy="4404360"/>
            </a:xfrm>
            <a:prstGeom prst="rect">
              <a:avLst/>
            </a:prstGeom>
          </p:spPr>
        </p:pic>
        <p:sp>
          <p:nvSpPr>
            <p:cNvPr id="6" name="矩形 54">
              <a:extLst>
                <a:ext uri="{FF2B5EF4-FFF2-40B4-BE49-F238E27FC236}">
                  <a16:creationId xmlns:a16="http://schemas.microsoft.com/office/drawing/2014/main" id="{CC9991EC-7565-4A8B-8AEA-548651031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840" y="3853192"/>
              <a:ext cx="3116478" cy="147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333"/>
              <a:r>
                <a:rPr lang="en-US" altLang="zh-CN" sz="320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</a:t>
              </a:r>
              <a:r>
                <a:rPr lang="en-US" altLang="zh-CN" sz="320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lang="en-US" altLang="zh-CN" sz="32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  <a:p>
              <a:pPr algn="ctr" defTabSz="914333"/>
              <a:r>
                <a:rPr lang="en-US" altLang="zh-CN" sz="320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từ</a:t>
              </a:r>
              <a:r>
                <a:rPr lang="en-US" altLang="zh-CN" sz="320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khó</a:t>
              </a:r>
              <a:endParaRPr lang="zh-CN" altLang="en-US" sz="32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3417955" y="193674"/>
            <a:ext cx="2779843" cy="1844186"/>
            <a:chOff x="890502" y="1848917"/>
            <a:chExt cx="3347491" cy="2444690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502" y="1848917"/>
              <a:ext cx="3347491" cy="2444690"/>
            </a:xfrm>
            <a:prstGeom prst="rect">
              <a:avLst/>
            </a:prstGeom>
          </p:spPr>
        </p:pic>
        <p:sp>
          <p:nvSpPr>
            <p:cNvPr id="9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4615" y="3200924"/>
              <a:ext cx="2110247" cy="86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vi-VN" sz="2800" b="1" dirty="0"/>
                <a:t>hoa chuối </a:t>
              </a:r>
              <a:endParaRPr lang="en-US" altLang="zh-CN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27457" y="0"/>
            <a:ext cx="2679327" cy="2049498"/>
            <a:chOff x="3312352" y="1494856"/>
            <a:chExt cx="2519295" cy="1839854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465045" y="2577979"/>
              <a:ext cx="2304698" cy="4697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vi-VN" sz="2800" b="1" dirty="0"/>
                <a:t>trắng rừng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17345" y="1796486"/>
            <a:ext cx="2913120" cy="2016616"/>
            <a:chOff x="3312352" y="1494856"/>
            <a:chExt cx="2519295" cy="1839854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465045" y="2574151"/>
              <a:ext cx="2304698" cy="4773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vi-VN" sz="2800" b="1" dirty="0"/>
                <a:t>rừng phách 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77927" y="1833401"/>
            <a:ext cx="2913120" cy="2016616"/>
            <a:chOff x="3312352" y="1494856"/>
            <a:chExt cx="2519295" cy="1839854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2352" y="1494856"/>
              <a:ext cx="2519295" cy="183985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465045" y="2574151"/>
              <a:ext cx="2304698" cy="4773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33"/>
              <a:r>
                <a:rPr lang="vi-VN" sz="2800" b="1" dirty="0"/>
                <a:t>trăng rọi </a:t>
              </a:r>
              <a:endParaRPr lang="en-US" sz="2800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5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7800" y="434519"/>
            <a:ext cx="4715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 </a:t>
            </a:r>
            <a:r>
              <a:rPr lang="vi-VN" b="1" dirty="0"/>
              <a:t>Ta về, mình có nhớ ta</a:t>
            </a:r>
          </a:p>
          <a:p>
            <a:r>
              <a:rPr lang="vi-VN" b="1" dirty="0"/>
              <a:t>Ta về, ta nhớ những hoa cùng người</a:t>
            </a:r>
          </a:p>
          <a:p>
            <a:r>
              <a:rPr lang="en-GB" b="1" dirty="0"/>
              <a:t>       </a:t>
            </a:r>
            <a:r>
              <a:rPr lang="vi-VN" b="1" dirty="0"/>
              <a:t>Rừng xanh hoa chuối đỏ tươi</a:t>
            </a:r>
          </a:p>
          <a:p>
            <a:r>
              <a:rPr lang="vi-VN" b="1" dirty="0"/>
              <a:t>Đèo cao nắng ánh dao gài thắt lưng.</a:t>
            </a:r>
          </a:p>
          <a:p>
            <a:r>
              <a:rPr lang="en-GB" b="1" dirty="0"/>
              <a:t>       </a:t>
            </a:r>
            <a:r>
              <a:rPr lang="vi-VN" b="1" dirty="0"/>
              <a:t>Ngày xuân mơ nở trắng rừng</a:t>
            </a:r>
          </a:p>
          <a:p>
            <a:r>
              <a:rPr lang="vi-VN" b="1" dirty="0"/>
              <a:t>Nhớ người đan nón chuốt từng sợi giang.</a:t>
            </a:r>
          </a:p>
          <a:p>
            <a:r>
              <a:rPr lang="en-GB" b="1" dirty="0"/>
              <a:t>       </a:t>
            </a:r>
            <a:r>
              <a:rPr lang="vi-VN" b="1" dirty="0"/>
              <a:t>Ve kêu rừng phách đổ vàng</a:t>
            </a:r>
          </a:p>
          <a:p>
            <a:r>
              <a:rPr lang="vi-VN" b="1" dirty="0"/>
              <a:t>Nhớ cô em gái hái măng một mình.</a:t>
            </a:r>
          </a:p>
          <a:p>
            <a:r>
              <a:rPr lang="en-GB" b="1" dirty="0"/>
              <a:t>       </a:t>
            </a:r>
            <a:r>
              <a:rPr lang="vi-VN" b="1" dirty="0"/>
              <a:t>Rừng thu trăng rọi hòa bình</a:t>
            </a:r>
          </a:p>
          <a:p>
            <a:r>
              <a:rPr lang="vi-VN" b="1" dirty="0"/>
              <a:t>Nhớ ai tiếng hát ân tình thủy chung.</a:t>
            </a:r>
          </a:p>
          <a:p>
            <a:r>
              <a:rPr lang="en-GB" b="1" dirty="0"/>
              <a:t>       </a:t>
            </a:r>
            <a:r>
              <a:rPr lang="vi-VN" b="1" dirty="0"/>
              <a:t>Nhớ khi giặc đến giặc lùng</a:t>
            </a:r>
          </a:p>
          <a:p>
            <a:r>
              <a:rPr lang="vi-VN" b="1" dirty="0"/>
              <a:t>Rừng cây núi đá ta cùng đánh Tây.</a:t>
            </a:r>
          </a:p>
          <a:p>
            <a:r>
              <a:rPr lang="en-GB" b="1" dirty="0"/>
              <a:t>       </a:t>
            </a:r>
            <a:r>
              <a:rPr lang="vi-VN" b="1" dirty="0"/>
              <a:t>Núi giăng thành lũy sắt dày</a:t>
            </a:r>
          </a:p>
          <a:p>
            <a:r>
              <a:rPr lang="vi-VN" b="1" dirty="0"/>
              <a:t>Rừng che bộ đội, rừng vây quân thù.</a:t>
            </a:r>
          </a:p>
          <a:p>
            <a:r>
              <a:rPr lang="en-GB" b="1" dirty="0"/>
              <a:t>                                    </a:t>
            </a:r>
            <a:r>
              <a:rPr lang="vi-VN" b="1" dirty="0"/>
              <a:t>TỐ HỮU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04018"/>
            <a:ext cx="31632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73" y="145503"/>
            <a:ext cx="2743438" cy="4450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6817" y="-162257"/>
            <a:ext cx="2790016" cy="691559"/>
            <a:chOff x="6852241" y="-35784"/>
            <a:chExt cx="2790016" cy="691559"/>
          </a:xfrm>
        </p:grpSpPr>
        <p:sp>
          <p:nvSpPr>
            <p:cNvPr id="13" name="Rounded Rectangle 12"/>
            <p:cNvSpPr/>
            <p:nvPr/>
          </p:nvSpPr>
          <p:spPr>
            <a:xfrm>
              <a:off x="7387210" y="149400"/>
              <a:ext cx="2255047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241" y="-35784"/>
              <a:ext cx="691559" cy="6915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0CFDE3-AE3F-4C4A-A9F9-A7ABA774BFDC}"/>
              </a:ext>
            </a:extLst>
          </p:cNvPr>
          <p:cNvGrpSpPr/>
          <p:nvPr/>
        </p:nvGrpSpPr>
        <p:grpSpPr>
          <a:xfrm>
            <a:off x="904836" y="421286"/>
            <a:ext cx="542964" cy="429009"/>
            <a:chOff x="-28110" y="914314"/>
            <a:chExt cx="851094" cy="584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B57650-C006-41EB-95E9-0C9B29AAD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600B2F-F095-44A9-82BE-E79732540D2B}"/>
                </a:ext>
              </a:extLst>
            </p:cNvPr>
            <p:cNvSpPr txBox="1"/>
            <p:nvPr/>
          </p:nvSpPr>
          <p:spPr>
            <a:xfrm>
              <a:off x="183643" y="935560"/>
              <a:ext cx="527172" cy="47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39"/>
              <a:r>
                <a:rPr lang="en-GB" sz="2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1</a:t>
              </a:r>
              <a:endPara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 2 Medium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0CFDE3-AE3F-4C4A-A9F9-A7ABA774BFDC}"/>
              </a:ext>
            </a:extLst>
          </p:cNvPr>
          <p:cNvGrpSpPr/>
          <p:nvPr/>
        </p:nvGrpSpPr>
        <p:grpSpPr>
          <a:xfrm>
            <a:off x="970122" y="1625869"/>
            <a:ext cx="542964" cy="435659"/>
            <a:chOff x="-28110" y="914314"/>
            <a:chExt cx="851094" cy="59339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5B57650-C006-41EB-95E9-0C9B29AAD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600B2F-F095-44A9-82BE-E79732540D2B}"/>
                </a:ext>
              </a:extLst>
            </p:cNvPr>
            <p:cNvSpPr txBox="1"/>
            <p:nvPr/>
          </p:nvSpPr>
          <p:spPr>
            <a:xfrm>
              <a:off x="183643" y="962734"/>
              <a:ext cx="527172" cy="544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39"/>
              <a:r>
                <a:rPr lang="en-GB" sz="2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2</a:t>
              </a:r>
              <a:endPara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 2 Medium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0CFDE3-AE3F-4C4A-A9F9-A7ABA774BFDC}"/>
              </a:ext>
            </a:extLst>
          </p:cNvPr>
          <p:cNvGrpSpPr/>
          <p:nvPr/>
        </p:nvGrpSpPr>
        <p:grpSpPr>
          <a:xfrm>
            <a:off x="970122" y="3474035"/>
            <a:ext cx="542964" cy="429009"/>
            <a:chOff x="-28110" y="914314"/>
            <a:chExt cx="851094" cy="58433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B57650-C006-41EB-95E9-0C9B29AAD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600B2F-F095-44A9-82BE-E79732540D2B}"/>
                </a:ext>
              </a:extLst>
            </p:cNvPr>
            <p:cNvSpPr txBox="1"/>
            <p:nvPr/>
          </p:nvSpPr>
          <p:spPr>
            <a:xfrm>
              <a:off x="183643" y="935561"/>
              <a:ext cx="527172" cy="544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39"/>
              <a:r>
                <a:rPr lang="en-GB" sz="2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 2 Medium" pitchFamily="2" charset="0"/>
                </a:rPr>
                <a:t>3</a:t>
              </a:r>
              <a:endPara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Baloo 2 Medium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54929" y="-139068"/>
            <a:ext cx="3323418" cy="691559"/>
            <a:chOff x="6852241" y="-35784"/>
            <a:chExt cx="2743200" cy="691559"/>
          </a:xfrm>
        </p:grpSpPr>
        <p:sp>
          <p:nvSpPr>
            <p:cNvPr id="20" name="Rounded Rectangle 19"/>
            <p:cNvSpPr/>
            <p:nvPr/>
          </p:nvSpPr>
          <p:spPr>
            <a:xfrm>
              <a:off x="7387211" y="149400"/>
              <a:ext cx="220823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endPara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241" y="-35784"/>
              <a:ext cx="691559" cy="69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9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BA408A73-8A88-479D-8583-2B73AB841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47521"/>
            <a:ext cx="5934985" cy="39624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915" y="-95250"/>
            <a:ext cx="4046415" cy="2895600"/>
          </a:xfrm>
          <a:prstGeom prst="rect">
            <a:avLst/>
          </a:prstGeom>
        </p:spPr>
      </p:pic>
      <p:sp>
        <p:nvSpPr>
          <p:cNvPr id="4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5563122" y="1156192"/>
            <a:ext cx="3048000" cy="117724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altLang="zh-CN" sz="3600" b="1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SVN-Salty Sans" panose="02000000000000000000" pitchFamily="50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ĐỌC TRONG NHÓM</a:t>
            </a:r>
            <a:endParaRPr lang="zh-CN" altLang="en-US" sz="3600" b="1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SVN-Salty Sans" panose="02000000000000000000" pitchFamily="50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7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ình ảnh Thảo Luận Nhóm Học Cuộc Sống Cuộc Sống Học Tập PNG , Dạy Học,  Trường Học, Sinh Viên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67" b="99333" l="2250" r="96917">
                        <a14:foregroundMark x1="34917" y1="58667" x2="46333" y2="89917"/>
                        <a14:foregroundMark x1="79583" y1="70917" x2="87667" y2="91500"/>
                        <a14:foregroundMark x1="86083" y1="64333" x2="93250" y2="73333"/>
                        <a14:foregroundMark x1="46083" y1="60083" x2="48250" y2="65250"/>
                        <a14:foregroundMark x1="64917" y1="42333" x2="69167" y2="49667"/>
                        <a14:foregroundMark x1="7667" y1="74000" x2="14417" y2="81083"/>
                        <a14:foregroundMark x1="25750" y1="83750" x2="76917" y2="92750"/>
                        <a14:foregroundMark x1="25333" y1="84667" x2="19750" y2="96500"/>
                        <a14:foregroundMark x1="25500" y1="84667" x2="43000" y2="91333"/>
                        <a14:foregroundMark x1="59000" y1="84000" x2="68000" y2="86833"/>
                        <a14:foregroundMark x1="75333" y1="85833" x2="77833" y2="89417"/>
                        <a14:foregroundMark x1="67250" y1="79000" x2="68250" y2="84417"/>
                        <a14:foregroundMark x1="64167" y1="74500" x2="64000" y2="7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10769" r="1250" b="3787"/>
          <a:stretch/>
        </p:blipFill>
        <p:spPr bwMode="auto">
          <a:xfrm>
            <a:off x="533400" y="1130126"/>
            <a:ext cx="7028231" cy="35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09550"/>
            <a:ext cx="541020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11971" y="361950"/>
            <a:ext cx="4872734" cy="2302732"/>
            <a:chOff x="3251200" y="1068388"/>
            <a:chExt cx="5707063" cy="4678363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7" name="Freeform 5"/>
            <p:cNvSpPr/>
            <p:nvPr/>
          </p:nvSpPr>
          <p:spPr bwMode="auto">
            <a:xfrm>
              <a:off x="3251200" y="3335338"/>
              <a:ext cx="1795462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3366313" y="1460331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32" name="Freeform 10"/>
            <p:cNvSpPr/>
            <p:nvPr/>
          </p:nvSpPr>
          <p:spPr bwMode="auto">
            <a:xfrm>
              <a:off x="5061532" y="4703613"/>
              <a:ext cx="1274762" cy="733424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901"/>
              <a:endParaRPr lang="zh-CN" altLang="en-US" sz="1400" noProof="1">
                <a:ln>
                  <a:solidFill>
                    <a:srgbClr val="0070C0"/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35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5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6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7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8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1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2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4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5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6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7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8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9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0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1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2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3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4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5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6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0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1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3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4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5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6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7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8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9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0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1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2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3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901"/>
                <a:endParaRPr lang="zh-CN" altLang="en-US" sz="1400" noProof="1">
                  <a:ln>
                    <a:solidFill>
                      <a:srgbClr val="0070C0"/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14" name="图片 4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42" y="399822"/>
            <a:ext cx="3921674" cy="4758694"/>
          </a:xfrm>
          <a:prstGeom prst="rect">
            <a:avLst/>
          </a:prstGeom>
        </p:spPr>
      </p:pic>
      <p:sp>
        <p:nvSpPr>
          <p:cNvPr id="415" name="TextBox 414">
            <a:extLst>
              <a:ext uri="{FF2B5EF4-FFF2-40B4-BE49-F238E27FC236}">
                <a16:creationId xmlns:a16="http://schemas.microsoft.com/office/drawing/2014/main" id="{1D663FF9-DE90-46C3-A1B0-DDD31B43E37B}"/>
              </a:ext>
            </a:extLst>
          </p:cNvPr>
          <p:cNvSpPr txBox="1"/>
          <p:nvPr/>
        </p:nvSpPr>
        <p:spPr>
          <a:xfrm>
            <a:off x="519788" y="872041"/>
            <a:ext cx="4057100" cy="915629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pPr algn="ctr" defTabSz="3426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500" dirty="0" err="1">
                <a:ln w="19050">
                  <a:solidFill>
                    <a:srgbClr val="0070C0"/>
                  </a:solidFill>
                </a:ln>
                <a:solidFill>
                  <a:srgbClr val="51C3F9">
                    <a:lumMod val="75000"/>
                  </a:srgbClr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5500" dirty="0">
                <a:ln w="19050">
                  <a:solidFill>
                    <a:srgbClr val="0070C0"/>
                  </a:solidFill>
                </a:ln>
                <a:solidFill>
                  <a:srgbClr val="51C3F9">
                    <a:lumMod val="75000"/>
                  </a:srgbClr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n w="19050">
                  <a:solidFill>
                    <a:srgbClr val="0070C0"/>
                  </a:solidFill>
                </a:ln>
                <a:solidFill>
                  <a:srgbClr val="51C3F9">
                    <a:lumMod val="75000"/>
                  </a:srgbClr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5500" dirty="0">
              <a:ln w="19050">
                <a:solidFill>
                  <a:srgbClr val="0070C0"/>
                </a:solidFill>
              </a:ln>
              <a:solidFill>
                <a:srgbClr val="51C3F9">
                  <a:lumMod val="75000"/>
                </a:srgbClr>
              </a:solidFill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7800" y="434519"/>
            <a:ext cx="4715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 </a:t>
            </a:r>
            <a:r>
              <a:rPr lang="vi-VN" b="1" dirty="0"/>
              <a:t>Ta về, mình có nhớ ta</a:t>
            </a:r>
          </a:p>
          <a:p>
            <a:r>
              <a:rPr lang="vi-VN" b="1" dirty="0"/>
              <a:t>Ta về, ta nhớ những hoa cùng người</a:t>
            </a:r>
          </a:p>
          <a:p>
            <a:r>
              <a:rPr lang="en-GB" b="1" dirty="0"/>
              <a:t>       </a:t>
            </a:r>
            <a:r>
              <a:rPr lang="vi-VN" b="1" dirty="0"/>
              <a:t>Rừng xanh hoa chuối đỏ tươi</a:t>
            </a:r>
          </a:p>
          <a:p>
            <a:r>
              <a:rPr lang="vi-VN" b="1" dirty="0"/>
              <a:t>Đèo cao nắng ánh dao gài thắt lưng.</a:t>
            </a:r>
          </a:p>
          <a:p>
            <a:r>
              <a:rPr lang="en-GB" b="1" dirty="0"/>
              <a:t>       </a:t>
            </a:r>
            <a:r>
              <a:rPr lang="vi-VN" b="1" dirty="0"/>
              <a:t>Ngày xuân mơ nở trắng rừng</a:t>
            </a:r>
          </a:p>
          <a:p>
            <a:r>
              <a:rPr lang="vi-VN" b="1" dirty="0"/>
              <a:t>Nhớ người đan nón chuốt từng sợi giang.</a:t>
            </a:r>
          </a:p>
          <a:p>
            <a:r>
              <a:rPr lang="en-GB" b="1" dirty="0"/>
              <a:t>       </a:t>
            </a:r>
            <a:r>
              <a:rPr lang="vi-VN" b="1" dirty="0"/>
              <a:t>Ve kêu rừng phách đổ vàng</a:t>
            </a:r>
          </a:p>
          <a:p>
            <a:r>
              <a:rPr lang="vi-VN" b="1" dirty="0"/>
              <a:t>Nhớ cô em gái hái măng một mình.</a:t>
            </a:r>
          </a:p>
          <a:p>
            <a:r>
              <a:rPr lang="en-GB" b="1" dirty="0"/>
              <a:t>       </a:t>
            </a:r>
            <a:r>
              <a:rPr lang="vi-VN" b="1" dirty="0"/>
              <a:t>Rừng thu trăng rọi hòa bình</a:t>
            </a:r>
          </a:p>
          <a:p>
            <a:r>
              <a:rPr lang="vi-VN" b="1" dirty="0"/>
              <a:t>Nhớ ai tiếng hát ân tình thủy chung.</a:t>
            </a:r>
          </a:p>
          <a:p>
            <a:r>
              <a:rPr lang="en-GB" b="1" dirty="0"/>
              <a:t>       </a:t>
            </a:r>
            <a:r>
              <a:rPr lang="vi-VN" b="1" dirty="0"/>
              <a:t>Nhớ khi giặc đến giặc lùng</a:t>
            </a:r>
          </a:p>
          <a:p>
            <a:r>
              <a:rPr lang="vi-VN" b="1" dirty="0"/>
              <a:t>Rừng cây núi đá ta cùng đánh Tây.</a:t>
            </a:r>
          </a:p>
          <a:p>
            <a:r>
              <a:rPr lang="en-GB" b="1" dirty="0"/>
              <a:t>       </a:t>
            </a:r>
            <a:r>
              <a:rPr lang="vi-VN" b="1" dirty="0"/>
              <a:t>Núi giăng thành lũy sắt dày</a:t>
            </a:r>
          </a:p>
          <a:p>
            <a:r>
              <a:rPr lang="vi-VN" b="1" dirty="0"/>
              <a:t>Rừng che bộ đội, rừng vây quân thù.</a:t>
            </a:r>
          </a:p>
          <a:p>
            <a:r>
              <a:rPr lang="en-GB" b="1" dirty="0"/>
              <a:t>                                    </a:t>
            </a:r>
            <a:r>
              <a:rPr lang="vi-VN" b="1" dirty="0"/>
              <a:t>TỐ HỮU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04018"/>
            <a:ext cx="31632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73" y="145503"/>
            <a:ext cx="2743438" cy="4450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6200" y="88739"/>
            <a:ext cx="2215560" cy="691559"/>
            <a:chOff x="6852241" y="-35784"/>
            <a:chExt cx="2215560" cy="691559"/>
          </a:xfrm>
        </p:grpSpPr>
        <p:sp>
          <p:nvSpPr>
            <p:cNvPr id="13" name="Rounded Rectangle 12"/>
            <p:cNvSpPr/>
            <p:nvPr/>
          </p:nvSpPr>
          <p:spPr>
            <a:xfrm>
              <a:off x="7387211" y="149400"/>
              <a:ext cx="168059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241" y="-35784"/>
              <a:ext cx="691559" cy="69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25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87946" y="1393113"/>
            <a:ext cx="106734" cy="1067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9" tIns="34205" rIns="68409" bIns="34205" rtlCol="0" anchor="ctr"/>
          <a:lstStyle/>
          <a:p>
            <a:pPr algn="ctr" defTabSz="684068"/>
            <a:endParaRPr lang="zh-CN" altLang="en-US" sz="1397">
              <a:solidFill>
                <a:srgbClr val="FFFFFF"/>
              </a:solidFill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" y="4320361"/>
            <a:ext cx="9122169" cy="816434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739" y="6363"/>
            <a:ext cx="1839321" cy="1974939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52" y="200925"/>
            <a:ext cx="2482717" cy="1656414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720" y="170593"/>
            <a:ext cx="1523138" cy="152313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978" y="-120428"/>
            <a:ext cx="2562681" cy="1713531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00" y="473697"/>
            <a:ext cx="5173799" cy="46373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52" y="2366411"/>
            <a:ext cx="453581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47800" y="434519"/>
            <a:ext cx="4715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 </a:t>
            </a:r>
            <a:r>
              <a:rPr lang="vi-VN" b="1" dirty="0"/>
              <a:t>Ta về, mình có nhớ ta</a:t>
            </a:r>
          </a:p>
          <a:p>
            <a:r>
              <a:rPr lang="vi-VN" b="1" dirty="0"/>
              <a:t>Ta về, ta nhớ những hoa cùng người</a:t>
            </a:r>
          </a:p>
          <a:p>
            <a:r>
              <a:rPr lang="en-GB" b="1" dirty="0"/>
              <a:t>       </a:t>
            </a:r>
            <a:r>
              <a:rPr lang="vi-VN" b="1" dirty="0"/>
              <a:t>Rừng xanh hoa chuối đỏ tươi</a:t>
            </a:r>
          </a:p>
          <a:p>
            <a:r>
              <a:rPr lang="vi-VN" b="1" dirty="0"/>
              <a:t>Đèo cao nắng ánh dao gài thắt lưng.</a:t>
            </a:r>
          </a:p>
          <a:p>
            <a:r>
              <a:rPr lang="en-GB" b="1" dirty="0"/>
              <a:t>       </a:t>
            </a:r>
            <a:r>
              <a:rPr lang="vi-VN" b="1" dirty="0"/>
              <a:t>Ngày xuân mơ nở trắng rừng</a:t>
            </a:r>
          </a:p>
          <a:p>
            <a:r>
              <a:rPr lang="vi-VN" b="1" dirty="0"/>
              <a:t>Nhớ người đan nón chuốt từng sợi giang.</a:t>
            </a:r>
          </a:p>
          <a:p>
            <a:r>
              <a:rPr lang="en-GB" b="1" dirty="0"/>
              <a:t>       </a:t>
            </a:r>
            <a:r>
              <a:rPr lang="vi-VN" b="1" dirty="0"/>
              <a:t>Ve kêu rừng phách đổ vàng</a:t>
            </a:r>
          </a:p>
          <a:p>
            <a:r>
              <a:rPr lang="vi-VN" b="1" dirty="0"/>
              <a:t>Nhớ cô em gái hái măng một mình.</a:t>
            </a:r>
          </a:p>
          <a:p>
            <a:r>
              <a:rPr lang="en-GB" b="1" dirty="0"/>
              <a:t>       </a:t>
            </a:r>
            <a:r>
              <a:rPr lang="vi-VN" b="1" dirty="0"/>
              <a:t>Rừng thu trăng rọi hòa bình</a:t>
            </a:r>
          </a:p>
          <a:p>
            <a:r>
              <a:rPr lang="vi-VN" b="1" dirty="0"/>
              <a:t>Nhớ ai tiếng hát ân tình thủy chung.</a:t>
            </a:r>
          </a:p>
          <a:p>
            <a:r>
              <a:rPr lang="en-GB" b="1" dirty="0"/>
              <a:t>       </a:t>
            </a:r>
            <a:r>
              <a:rPr lang="vi-VN" b="1" dirty="0"/>
              <a:t>Nhớ khi giặc đến giặc lùng</a:t>
            </a:r>
          </a:p>
          <a:p>
            <a:r>
              <a:rPr lang="vi-VN" b="1" dirty="0"/>
              <a:t>Rừng cây núi đá ta cùng đánh Tây.</a:t>
            </a:r>
          </a:p>
          <a:p>
            <a:r>
              <a:rPr lang="en-GB" b="1" dirty="0"/>
              <a:t>       </a:t>
            </a:r>
            <a:r>
              <a:rPr lang="vi-VN" b="1" dirty="0"/>
              <a:t>Núi giăng thành lũy sắt dày</a:t>
            </a:r>
          </a:p>
          <a:p>
            <a:r>
              <a:rPr lang="vi-VN" b="1" dirty="0"/>
              <a:t>Rừng che bộ đội, rừng vây quân thù.</a:t>
            </a:r>
          </a:p>
          <a:p>
            <a:r>
              <a:rPr lang="en-GB" b="1" dirty="0"/>
              <a:t>                                    </a:t>
            </a:r>
            <a:r>
              <a:rPr lang="vi-VN" b="1" dirty="0"/>
              <a:t>TỐ HỮU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04018"/>
            <a:ext cx="31632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73" y="145503"/>
            <a:ext cx="2743438" cy="44504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6200" y="88739"/>
            <a:ext cx="2215560" cy="691559"/>
            <a:chOff x="6852241" y="-35784"/>
            <a:chExt cx="2215560" cy="691559"/>
          </a:xfrm>
        </p:grpSpPr>
        <p:sp>
          <p:nvSpPr>
            <p:cNvPr id="13" name="Rounded Rectangle 12"/>
            <p:cNvSpPr/>
            <p:nvPr/>
          </p:nvSpPr>
          <p:spPr>
            <a:xfrm>
              <a:off x="7387211" y="149400"/>
              <a:ext cx="1680590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GB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241" y="-35784"/>
              <a:ext cx="691559" cy="69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89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04800" y="654804"/>
            <a:ext cx="8458200" cy="1587162"/>
          </a:xfrm>
          <a:prstGeom prst="rect">
            <a:avLst/>
          </a:prstGeom>
          <a:noFill/>
        </p:spPr>
        <p:txBody>
          <a:bodyPr wrap="square" lIns="108780" tIns="54386" rIns="108780" bIns="54386" rtlCol="0">
            <a:spAutoFit/>
          </a:bodyPr>
          <a:lstStyle/>
          <a:p>
            <a:r>
              <a:rPr lang="en-US" altLang="zh-CN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1.</a:t>
            </a:r>
            <a:r>
              <a:rPr lang="en-US" altLang="zh-CN" sz="2400" b="1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vi-VN" sz="2400" b="1" dirty="0"/>
              <a:t>Bài thơ là lời của ai nói với ai? Chọn ý đúng: </a:t>
            </a:r>
          </a:p>
          <a:p>
            <a:r>
              <a:rPr lang="vi-VN" sz="2400" b="1" dirty="0"/>
              <a:t>a) là lời của người sắp xa Việt Bắc nói với người dân Việt Bắc.</a:t>
            </a:r>
          </a:p>
          <a:p>
            <a:r>
              <a:rPr lang="vi-VN" sz="2400" b="1" dirty="0"/>
              <a:t>b) Là lời của người dân Việt Bắc nói với người sắp xa Việt Bắc.</a:t>
            </a:r>
          </a:p>
          <a:p>
            <a:r>
              <a:rPr lang="vi-VN" sz="2400" b="1" dirty="0"/>
              <a:t>c) Là lời của người dân Việt Bắc nói với nhau về quê hương.</a:t>
            </a:r>
          </a:p>
        </p:txBody>
      </p:sp>
      <p:sp>
        <p:nvSpPr>
          <p:cNvPr id="4" name="Notched Right Arrow 3"/>
          <p:cNvSpPr/>
          <p:nvPr/>
        </p:nvSpPr>
        <p:spPr>
          <a:xfrm>
            <a:off x="3962400" y="3099412"/>
            <a:ext cx="4419600" cy="1682137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defTabSz="1089247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400" b="1" dirty="0">
                <a:solidFill>
                  <a:schemeClr val="bg1"/>
                </a:solidFill>
              </a:rPr>
              <a:t>Em đọc 2 câu thơ đầu. 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6" name="Picture 2" descr="Water Sticker by jjjjjohn for iOS &amp;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34" y="2241204"/>
            <a:ext cx="3086100" cy="265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ater Love Sticker by Laneige Korea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92" y="2241204"/>
            <a:ext cx="3397036" cy="28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267125"/>
            <a:ext cx="2743438" cy="4450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4800" y="1781096"/>
            <a:ext cx="404452" cy="4608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31714" y="686416"/>
            <a:ext cx="8559886" cy="848498"/>
          </a:xfrm>
          <a:prstGeom prst="rect">
            <a:avLst/>
          </a:prstGeom>
          <a:noFill/>
        </p:spPr>
        <p:txBody>
          <a:bodyPr wrap="square" lIns="108780" tIns="54386" rIns="108780" bIns="54386" rtlCol="0">
            <a:spAutoFit/>
          </a:bodyPr>
          <a:lstStyle/>
          <a:p>
            <a:pPr defTabSz="1089247"/>
            <a:r>
              <a:rPr lang="en-US" altLang="zh-CN" sz="2400" b="1" dirty="0">
                <a:solidFill>
                  <a:srgbClr val="FF66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2.</a:t>
            </a:r>
            <a:r>
              <a:rPr lang="en-US" altLang="zh-CN" sz="2400" b="1" dirty="0">
                <a:solidFill>
                  <a:srgbClr val="FF99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vi-VN" sz="2400" b="1" dirty="0"/>
              <a:t>Tìm những hình ảnh đẹp về núi rừng Việt Bắc trong bài thơ.</a:t>
            </a:r>
            <a:endParaRPr lang="vi-VN" sz="24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088" y="1410951"/>
            <a:ext cx="6846650" cy="2321597"/>
          </a:xfrm>
          <a:prstGeom prst="rect">
            <a:avLst/>
          </a:prstGeom>
          <a:noFill/>
        </p:spPr>
        <p:txBody>
          <a:bodyPr wrap="square" lIns="104548" tIns="52292" rIns="104548" bIns="52292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400" b="1" dirty="0">
                <a:solidFill>
                  <a:srgbClr val="FF0000"/>
                </a:solidFill>
              </a:rPr>
              <a:t>Những hình ảnh đẹp về núi rừng Việt Bắc trong bài thơ.</a:t>
            </a:r>
          </a:p>
          <a:p>
            <a:r>
              <a:rPr lang="vi-VN" sz="2400" b="1" dirty="0">
                <a:solidFill>
                  <a:srgbClr val="FF0000"/>
                </a:solidFill>
              </a:rPr>
              <a:t>- Rừng xanh hoa chuối đỏ tươi</a:t>
            </a:r>
          </a:p>
          <a:p>
            <a:r>
              <a:rPr lang="vi-VN" sz="2400" b="1" dirty="0">
                <a:solidFill>
                  <a:srgbClr val="FF0000"/>
                </a:solidFill>
              </a:rPr>
              <a:t>- Ngày xuân mơ nở trắng rừng</a:t>
            </a:r>
          </a:p>
          <a:p>
            <a:r>
              <a:rPr lang="vi-VN" sz="2400" b="1" dirty="0">
                <a:solidFill>
                  <a:srgbClr val="FF0000"/>
                </a:solidFill>
              </a:rPr>
              <a:t>- Ve kêu rừng phách đổ vàng</a:t>
            </a:r>
          </a:p>
          <a:p>
            <a:r>
              <a:rPr lang="vi-VN" sz="2400" b="1" dirty="0">
                <a:solidFill>
                  <a:srgbClr val="FF0000"/>
                </a:solidFill>
              </a:rPr>
              <a:t>- Rừng thu trăng rọi hòa bình </a:t>
            </a:r>
          </a:p>
        </p:txBody>
      </p:sp>
      <p:sp>
        <p:nvSpPr>
          <p:cNvPr id="4" name="Notched Right Arrow 3"/>
          <p:cNvSpPr/>
          <p:nvPr/>
        </p:nvSpPr>
        <p:spPr>
          <a:xfrm>
            <a:off x="300344" y="46373"/>
            <a:ext cx="2792336" cy="750340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GB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GB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13389" y="269245"/>
            <a:ext cx="2743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2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2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200" b="1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41" y="1805625"/>
            <a:ext cx="2528471" cy="292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5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431714" y="667216"/>
            <a:ext cx="8026486" cy="848498"/>
          </a:xfrm>
          <a:prstGeom prst="rect">
            <a:avLst/>
          </a:prstGeom>
          <a:noFill/>
        </p:spPr>
        <p:txBody>
          <a:bodyPr wrap="square" lIns="108780" tIns="54386" rIns="108780" bIns="54386" rtlCol="0">
            <a:spAutoFit/>
          </a:bodyPr>
          <a:lstStyle/>
          <a:p>
            <a:pPr defTabSz="1089247"/>
            <a:r>
              <a:rPr lang="en-US" altLang="zh-CN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</a:t>
            </a:r>
            <a:r>
              <a:rPr lang="en-US" altLang="zh-CN" sz="2400" b="1" dirty="0">
                <a:solidFill>
                  <a:srgbClr val="FF99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</a:t>
            </a:r>
            <a:r>
              <a:rPr lang="vi-VN" sz="2400" b="1" dirty="0"/>
              <a:t>Tìm những hình ảnh đẹp về người dân Việt Bắc cần cù lao động.</a:t>
            </a:r>
            <a:endParaRPr lang="vi-VN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900" y="1581150"/>
            <a:ext cx="8153400" cy="2321597"/>
          </a:xfrm>
          <a:prstGeom prst="rect">
            <a:avLst/>
          </a:prstGeom>
          <a:noFill/>
        </p:spPr>
        <p:txBody>
          <a:bodyPr wrap="square" lIns="104548" tIns="52292" rIns="104548" bIns="52292" rtlCol="0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/>
              </a:rPr>
              <a:t> </a:t>
            </a:r>
            <a:r>
              <a:rPr lang="vi-VN" sz="2400" b="1" dirty="0"/>
              <a:t>Những hình ảnh đẹp về người dân Việt Bắc cần cù lao động là:</a:t>
            </a:r>
          </a:p>
          <a:p>
            <a:r>
              <a:rPr lang="vi-VN" sz="2400" b="1" dirty="0"/>
              <a:t>- Đèo cao nắng ánh dao gài thắt lưng.</a:t>
            </a:r>
          </a:p>
          <a:p>
            <a:r>
              <a:rPr lang="vi-VN" sz="2400" b="1" dirty="0"/>
              <a:t>- Nhớ người đan nón chuốt từng sợi giang.</a:t>
            </a:r>
          </a:p>
          <a:p>
            <a:r>
              <a:rPr lang="vi-VN" sz="2400" b="1" dirty="0"/>
              <a:t>- Nhớ cô em gái hái măng một mình.</a:t>
            </a:r>
          </a:p>
          <a:p>
            <a:r>
              <a:rPr lang="vi-VN" sz="2400" b="1" dirty="0"/>
              <a:t>- Nhớ ai tiếng hát ân tình thủy chung.</a:t>
            </a:r>
          </a:p>
        </p:txBody>
      </p:sp>
      <p:sp>
        <p:nvSpPr>
          <p:cNvPr id="4" name="Notched Right Arrow 3"/>
          <p:cNvSpPr/>
          <p:nvPr/>
        </p:nvSpPr>
        <p:spPr>
          <a:xfrm>
            <a:off x="431714" y="48659"/>
            <a:ext cx="2792336" cy="750340"/>
          </a:xfrm>
          <a:prstGeom prst="notchedRightArrow">
            <a:avLst>
              <a:gd name="adj1" fmla="val 50000"/>
              <a:gd name="adj2" fmla="val 56075"/>
            </a:avLst>
          </a:prstGeom>
          <a:solidFill>
            <a:srgbClr val="FF5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3631" tIns="51836" rIns="103631" bIns="51836" rtlCol="0" anchor="ctr"/>
          <a:lstStyle/>
          <a:p>
            <a:pPr algn="ctr" defTabSz="1036305">
              <a:defRPr/>
            </a:pPr>
            <a:r>
              <a:rPr lang="en-GB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GB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kern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GB" sz="2000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2000" kern="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22169"/>
            <a:ext cx="274343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45031"/>
            <a:ext cx="6934200" cy="830977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en-US" sz="24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/>
              <a:t>Những câu thơ nào nói lên lòng yêu nước của người dân Việt Bắc?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895600" y="1049033"/>
            <a:ext cx="5332845" cy="1441613"/>
          </a:xfrm>
          <a:prstGeom prst="wedgeRoundRectCallout">
            <a:avLst>
              <a:gd name="adj1" fmla="val -40628"/>
              <a:gd name="adj2" fmla="val 89020"/>
              <a:gd name="adj3" fmla="val 16667"/>
            </a:avLst>
          </a:prstGeom>
          <a:solidFill>
            <a:srgbClr val="FFE7FF"/>
          </a:solidFill>
          <a:ln>
            <a:solidFill>
              <a:srgbClr val="FF7C8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  <a:p>
            <a:r>
              <a:rPr lang="vi-VN" sz="2000" b="1" dirty="0">
                <a:solidFill>
                  <a:srgbClr val="002060"/>
                </a:solidFill>
              </a:rPr>
              <a:t>Những câu thơ nói lên lòng yêu nước của người dân Việt Bắc là:</a:t>
            </a:r>
          </a:p>
          <a:p>
            <a:r>
              <a:rPr lang="vi-VN" sz="2000" b="1" dirty="0">
                <a:solidFill>
                  <a:srgbClr val="002060"/>
                </a:solidFill>
              </a:rPr>
              <a:t>Nhớ khi giặc đến giặc lùng</a:t>
            </a:r>
          </a:p>
          <a:p>
            <a:r>
              <a:rPr lang="vi-VN" sz="2000" b="1" dirty="0">
                <a:solidFill>
                  <a:srgbClr val="002060"/>
                </a:solidFill>
              </a:rPr>
              <a:t>Rừng cây núi đá ta cùng đánh Tây. </a:t>
            </a:r>
          </a:p>
          <a:p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0" y="2089815"/>
            <a:ext cx="2341929" cy="29092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2" y="2376998"/>
            <a:ext cx="2250415" cy="29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648033"/>
            <a:ext cx="5562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      </a:t>
            </a:r>
            <a:r>
              <a:rPr lang="vi-VN" sz="2400" b="1" dirty="0"/>
              <a:t>Ta về, mình có nhớ ta</a:t>
            </a:r>
          </a:p>
          <a:p>
            <a:r>
              <a:rPr lang="vi-VN" sz="2400" b="1" dirty="0"/>
              <a:t>Ta về, ta nhớ những hoa cùng người</a:t>
            </a:r>
          </a:p>
          <a:p>
            <a:r>
              <a:rPr lang="en-GB" sz="2400" b="1" dirty="0"/>
              <a:t>       </a:t>
            </a:r>
            <a:r>
              <a:rPr lang="vi-VN" sz="2400" b="1" dirty="0"/>
              <a:t>Rừng xanh hoa chuối đỏ tươi</a:t>
            </a:r>
          </a:p>
          <a:p>
            <a:r>
              <a:rPr lang="vi-VN" sz="2400" b="1" dirty="0"/>
              <a:t>Đèo cao nắng ánh dao gài thắt lưng.</a:t>
            </a:r>
          </a:p>
          <a:p>
            <a:r>
              <a:rPr lang="en-GB" sz="2400" b="1" dirty="0"/>
              <a:t>       </a:t>
            </a:r>
            <a:r>
              <a:rPr lang="vi-VN" sz="2400" b="1" dirty="0"/>
              <a:t>Ngày xuân mơ nở trắng rừng</a:t>
            </a:r>
          </a:p>
          <a:p>
            <a:r>
              <a:rPr lang="vi-VN" sz="2400" b="1" dirty="0"/>
              <a:t>Nhớ người đan nón chuốt từng sợi giang.</a:t>
            </a:r>
          </a:p>
          <a:p>
            <a:r>
              <a:rPr lang="en-GB" sz="2400" b="1" dirty="0"/>
              <a:t>       </a:t>
            </a:r>
            <a:r>
              <a:rPr lang="vi-VN" sz="2400" b="1" dirty="0"/>
              <a:t>Ve kêu rừng phách đổ vàng</a:t>
            </a:r>
          </a:p>
          <a:p>
            <a:r>
              <a:rPr lang="vi-VN" sz="2400" b="1" dirty="0"/>
              <a:t>Nhớ cô em gái hái măng một mình.</a:t>
            </a:r>
          </a:p>
          <a:p>
            <a:r>
              <a:rPr lang="en-GB" sz="2400" b="1" dirty="0"/>
              <a:t>       </a:t>
            </a:r>
            <a:r>
              <a:rPr lang="vi-VN" sz="2400" b="1" dirty="0"/>
              <a:t>Rừng thu trăng rọi hòa bình</a:t>
            </a:r>
          </a:p>
          <a:p>
            <a:r>
              <a:rPr lang="vi-VN" sz="2400" b="1" dirty="0"/>
              <a:t>Nhớ ai tiếng hát ân tình thủy chung.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804018"/>
            <a:ext cx="31632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415" y="246705"/>
            <a:ext cx="2743438" cy="44504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18698" y="-67709"/>
            <a:ext cx="3371497" cy="691559"/>
            <a:chOff x="7041431" y="25553"/>
            <a:chExt cx="3546946" cy="691559"/>
          </a:xfrm>
        </p:grpSpPr>
        <p:sp>
          <p:nvSpPr>
            <p:cNvPr id="16" name="Rounded Rectangle 15"/>
            <p:cNvSpPr/>
            <p:nvPr/>
          </p:nvSpPr>
          <p:spPr>
            <a:xfrm>
              <a:off x="7387210" y="149400"/>
              <a:ext cx="3201167" cy="3724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FADB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GB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GB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thuộc</a:t>
              </a:r>
              <a:r>
                <a:rPr lang="en-GB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GB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r>
                <a:rPr lang="en-GB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1, 2.</a:t>
              </a:r>
              <a:endPara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17" b="89941" l="0" r="89941">
                          <a14:foregroundMark x1="39941" y1="34320" x2="39349" y2="38462"/>
                          <a14:foregroundMark x1="62130" y1="36095" x2="59172" y2="387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431" y="25553"/>
              <a:ext cx="691559" cy="691559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1813327" y="725435"/>
            <a:ext cx="1944438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13" name="Rounded Rectangle 12"/>
          <p:cNvSpPr/>
          <p:nvPr/>
        </p:nvSpPr>
        <p:spPr>
          <a:xfrm>
            <a:off x="3211603" y="1056057"/>
            <a:ext cx="2046197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15" name="Rounded Rectangle 14"/>
          <p:cNvSpPr/>
          <p:nvPr/>
        </p:nvSpPr>
        <p:spPr>
          <a:xfrm>
            <a:off x="2583284" y="1415312"/>
            <a:ext cx="2348961" cy="3977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18" name="Rounded Rectangle 17"/>
          <p:cNvSpPr/>
          <p:nvPr/>
        </p:nvSpPr>
        <p:spPr>
          <a:xfrm>
            <a:off x="3048000" y="1828860"/>
            <a:ext cx="2286000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19" name="Rounded Rectangle 18"/>
          <p:cNvSpPr/>
          <p:nvPr/>
        </p:nvSpPr>
        <p:spPr>
          <a:xfrm>
            <a:off x="2583284" y="2209927"/>
            <a:ext cx="2217316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20" name="Rounded Rectangle 19"/>
          <p:cNvSpPr/>
          <p:nvPr/>
        </p:nvSpPr>
        <p:spPr>
          <a:xfrm>
            <a:off x="3158839" y="2599179"/>
            <a:ext cx="2632361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21" name="Rounded Rectangle 20"/>
          <p:cNvSpPr/>
          <p:nvPr/>
        </p:nvSpPr>
        <p:spPr>
          <a:xfrm>
            <a:off x="2081425" y="2967615"/>
            <a:ext cx="2566775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22" name="Rounded Rectangle 21"/>
          <p:cNvSpPr/>
          <p:nvPr/>
        </p:nvSpPr>
        <p:spPr>
          <a:xfrm>
            <a:off x="2059247" y="3328172"/>
            <a:ext cx="3046153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23" name="Rounded Rectangle 22"/>
          <p:cNvSpPr/>
          <p:nvPr/>
        </p:nvSpPr>
        <p:spPr>
          <a:xfrm>
            <a:off x="2264305" y="3646450"/>
            <a:ext cx="2566775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  <p:sp>
        <p:nvSpPr>
          <p:cNvPr id="24" name="Rounded Rectangle 23"/>
          <p:cNvSpPr/>
          <p:nvPr/>
        </p:nvSpPr>
        <p:spPr>
          <a:xfrm>
            <a:off x="2242127" y="4007007"/>
            <a:ext cx="3046153" cy="371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74" tIns="34338" rIns="68674" bIns="34338"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98477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95E03B5E-7D28-4E4F-929A-61EEF5E3FDF7}"/>
              </a:ext>
            </a:extLst>
          </p:cNvPr>
          <p:cNvGrpSpPr/>
          <p:nvPr/>
        </p:nvGrpSpPr>
        <p:grpSpPr>
          <a:xfrm>
            <a:off x="5839699" y="3670500"/>
            <a:ext cx="3565561" cy="1811158"/>
            <a:chOff x="7786263" y="4893998"/>
            <a:chExt cx="4754081" cy="241487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9745724-7B54-490D-A01B-4851C0AD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974" y="6473785"/>
              <a:ext cx="1673659" cy="83509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DC9C4C-CEAC-443E-AD51-880F89EE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6037" y="6530134"/>
              <a:ext cx="1754933" cy="655731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69B337A-872C-4CBB-A61E-2877BC9E0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86263" y="6473785"/>
              <a:ext cx="1098570" cy="38421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AE9C417-29A8-4710-BFD8-8D8118DE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414" y="4893998"/>
              <a:ext cx="2754930" cy="226845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C42C51C-F49A-4647-90CC-2E3A5D04B8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-213317" y="-698185"/>
            <a:ext cx="820538" cy="1165435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3E58B971-4621-4CE8-9D7A-27BD76A6BF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33585" r="34607" b="36197"/>
          <a:stretch/>
        </p:blipFill>
        <p:spPr>
          <a:xfrm>
            <a:off x="609600" y="-1"/>
            <a:ext cx="5642062" cy="4855341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384D7260-6F97-4F2A-AD1E-C563B20AE52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46666" r="39180" b="7334"/>
          <a:stretch/>
        </p:blipFill>
        <p:spPr>
          <a:xfrm>
            <a:off x="6217147" y="565254"/>
            <a:ext cx="2545853" cy="2879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3325" y="1786778"/>
            <a:ext cx="423099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812"/>
            <a:ext cx="2524125" cy="8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08" y="1710256"/>
            <a:ext cx="5685664" cy="20806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10200" y="2530426"/>
            <a:ext cx="4159688" cy="2221062"/>
            <a:chOff x="5638800" y="1933350"/>
            <a:chExt cx="4159688" cy="2221062"/>
          </a:xfrm>
        </p:grpSpPr>
        <p:grpSp>
          <p:nvGrpSpPr>
            <p:cNvPr id="30" name="Group 29"/>
            <p:cNvGrpSpPr/>
            <p:nvPr/>
          </p:nvGrpSpPr>
          <p:grpSpPr>
            <a:xfrm>
              <a:off x="5638800" y="1933350"/>
              <a:ext cx="4159688" cy="2221062"/>
              <a:chOff x="792833" y="1218321"/>
              <a:chExt cx="6225778" cy="317047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6EB6B96-7BB3-4EF9-B583-92F214621D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" t="12569" r="717" b="8681"/>
              <a:stretch/>
            </p:blipFill>
            <p:spPr>
              <a:xfrm>
                <a:off x="792833" y="1218321"/>
                <a:ext cx="6225778" cy="2836951"/>
              </a:xfrm>
              <a:prstGeom prst="rect">
                <a:avLst/>
              </a:prstGeom>
            </p:spPr>
          </p:pic>
          <p:sp>
            <p:nvSpPr>
              <p:cNvPr id="33" name="Wave 32">
                <a:extLst>
                  <a:ext uri="{FF2B5EF4-FFF2-40B4-BE49-F238E27FC236}">
                    <a16:creationId xmlns:a16="http://schemas.microsoft.com/office/drawing/2014/main" id="{923C2848-14F5-4B64-987E-1BB76250E2BB}"/>
                  </a:ext>
                </a:extLst>
              </p:cNvPr>
              <p:cNvSpPr/>
              <p:nvPr/>
            </p:nvSpPr>
            <p:spPr>
              <a:xfrm>
                <a:off x="1512252" y="3526210"/>
                <a:ext cx="3880693" cy="862590"/>
              </a:xfrm>
              <a:prstGeom prst="wave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02955"/>
                <a:endParaRPr lang="en-US" sz="1125" kern="0" dirty="0">
                  <a:solidFill>
                    <a:prstClr val="white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2940" y="3596193"/>
              <a:ext cx="2509983" cy="51820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D7D2C1-BF6F-4686-AAED-384CF161B1C4}"/>
              </a:ext>
            </a:extLst>
          </p:cNvPr>
          <p:cNvGrpSpPr/>
          <p:nvPr/>
        </p:nvGrpSpPr>
        <p:grpSpPr>
          <a:xfrm>
            <a:off x="5843367" y="4136689"/>
            <a:ext cx="3124200" cy="718826"/>
            <a:chOff x="3130189" y="2168278"/>
            <a:chExt cx="5858914" cy="1150121"/>
          </a:xfrm>
        </p:grpSpPr>
        <p:sp>
          <p:nvSpPr>
            <p:cNvPr id="40" name="Wave 39">
              <a:extLst>
                <a:ext uri="{FF2B5EF4-FFF2-40B4-BE49-F238E27FC236}">
                  <a16:creationId xmlns:a16="http://schemas.microsoft.com/office/drawing/2014/main" id="{923C2848-14F5-4B64-987E-1BB76250E2BB}"/>
                </a:ext>
              </a:extLst>
            </p:cNvPr>
            <p:cNvSpPr/>
            <p:nvPr/>
          </p:nvSpPr>
          <p:spPr>
            <a:xfrm>
              <a:off x="3332451" y="2168278"/>
              <a:ext cx="5174258" cy="1150121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02955"/>
              <a:endParaRPr lang="en-US" sz="3200" ker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endParaRPr>
            </a:p>
          </p:txBody>
        </p:sp>
        <p:sp>
          <p:nvSpPr>
            <p:cNvPr id="41" name="文本框 6">
              <a:extLst>
                <a:ext uri="{FF2B5EF4-FFF2-40B4-BE49-F238E27FC236}">
                  <a16:creationId xmlns:a16="http://schemas.microsoft.com/office/drawing/2014/main" id="{B988AE8A-7535-4853-8501-BBEA5C4F3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189" y="2275516"/>
              <a:ext cx="5858914" cy="935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32009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zh-CN" sz="3200" b="1" kern="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Nói</a:t>
              </a:r>
              <a:r>
                <a:rPr lang="en-GB" altLang="zh-CN" sz="3200" b="1" kern="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</a:t>
              </a:r>
              <a:r>
                <a:rPr lang="en-GB" altLang="zh-CN" sz="3200" b="1" kern="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tiếp</a:t>
              </a:r>
              <a:r>
                <a:rPr lang="en-GB" altLang="zh-CN" sz="3200" b="1" kern="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 chia </a:t>
              </a:r>
              <a:r>
                <a:rPr lang="en-GB" altLang="zh-CN" sz="3200" b="1" kern="0" dirty="0" err="1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sẻ</a:t>
              </a:r>
              <a:r>
                <a:rPr lang="en-GB" altLang="zh-CN" sz="3200" b="1" kern="0" dirty="0">
                  <a:ln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</a:rPr>
                <a:t>.</a:t>
              </a:r>
              <a:endParaRPr lang="zh-CN" altLang="en-US" sz="3200" b="1" kern="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Arial-Rounded" panose="020B0500000000000000" pitchFamily="34" charset="0"/>
                <a:cs typeface="SVN-Salty Script" panose="02000000000000000000" pitchFamily="50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448" y="692836"/>
            <a:ext cx="7762875" cy="919454"/>
            <a:chOff x="492369" y="690403"/>
            <a:chExt cx="7762875" cy="919454"/>
          </a:xfrm>
        </p:grpSpPr>
        <p:sp>
          <p:nvSpPr>
            <p:cNvPr id="2" name="TextBox 1"/>
            <p:cNvSpPr txBox="1"/>
            <p:nvPr/>
          </p:nvSpPr>
          <p:spPr>
            <a:xfrm>
              <a:off x="492369" y="690403"/>
              <a:ext cx="7762875" cy="919454"/>
            </a:xfrm>
            <a:prstGeom prst="rect">
              <a:avLst/>
            </a:prstGeom>
            <a:noFill/>
          </p:spPr>
          <p:txBody>
            <a:bodyPr wrap="square" lIns="57125" tIns="28561" rIns="57125" bIns="28561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8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 </a:t>
              </a:r>
              <a:r>
                <a:rPr lang="vi-VN" sz="2800" dirty="0"/>
                <a:t>Có thể thay </a:t>
              </a:r>
              <a:r>
                <a:rPr lang="en-GB" sz="2800" dirty="0"/>
                <a:t>     </a:t>
              </a:r>
              <a:r>
                <a:rPr lang="vi-VN" sz="2800" dirty="0"/>
                <a:t>trong mỗi câu dưới đây bằng dấu câu nào? Dấu câu ấy được dùng làm gì?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7000" y="792629"/>
              <a:ext cx="438148" cy="373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8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4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093678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 Mười dòng thơ đâu là một bức tranh đẹp về cảnh và người Việt Bắc</a:t>
            </a:r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 Cảnh Việt Bắc nên thơ, người Việt Bắc cần cù, tình nghĩa.</a:t>
            </a:r>
          </a:p>
          <a:p>
            <a:endParaRPr lang="en-GB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 Ở những dòng thơ cuối, cảnh với người như hòa làm một</a:t>
            </a:r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rừng cùng con người sát cánh bên nhau, bảo vệ Tổ Quốc.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1210" y="292342"/>
            <a:ext cx="7762875" cy="796344"/>
            <a:chOff x="492369" y="690403"/>
            <a:chExt cx="7762875" cy="796344"/>
          </a:xfrm>
        </p:grpSpPr>
        <p:sp>
          <p:nvSpPr>
            <p:cNvPr id="4" name="TextBox 3"/>
            <p:cNvSpPr txBox="1"/>
            <p:nvPr/>
          </p:nvSpPr>
          <p:spPr>
            <a:xfrm>
              <a:off x="492369" y="690403"/>
              <a:ext cx="7762875" cy="796344"/>
            </a:xfrm>
            <a:prstGeom prst="rect">
              <a:avLst/>
            </a:prstGeom>
            <a:noFill/>
          </p:spPr>
          <p:txBody>
            <a:bodyPr wrap="square" lIns="57125" tIns="28561" rIns="57125" bIns="28561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8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 </a:t>
              </a:r>
              <a:r>
                <a:rPr lang="vi-VN" sz="2400" b="1" dirty="0"/>
                <a:t>Có thể thay </a:t>
              </a:r>
              <a:r>
                <a:rPr lang="en-GB" sz="2400" b="1" dirty="0"/>
                <a:t>     </a:t>
              </a:r>
              <a:r>
                <a:rPr lang="vi-VN" sz="2400" b="1" dirty="0"/>
                <a:t>trong mỗi câu dưới đây bằng dấu câu nào? Dấu câu ấy được dùng làm gì?</a:t>
              </a:r>
              <a:endPara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2600" y="725874"/>
              <a:ext cx="438148" cy="37371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970515" y="2173382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(dấu hai chấm)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023" y="1565241"/>
            <a:ext cx="359764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3028950"/>
            <a:ext cx="359764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6051" y="358815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(dấu hai chấm)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732" y="4278964"/>
            <a:ext cx="585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</a:t>
            </a:r>
            <a:r>
              <a:rPr lang="en-US" sz="2400" b="1" dirty="0" err="1">
                <a:solidFill>
                  <a:srgbClr val="FF0000"/>
                </a:solidFill>
              </a:rPr>
              <a:t>Dấu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dùng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thích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36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1948"/>
            <a:ext cx="7696200" cy="796344"/>
          </a:xfrm>
          <a:prstGeom prst="rect">
            <a:avLst/>
          </a:prstGeom>
          <a:noFill/>
        </p:spPr>
        <p:txBody>
          <a:bodyPr wrap="square" lIns="57125" tIns="28561" rIns="57125" bIns="28561" rtlCol="0">
            <a:spAutoFit/>
          </a:bodyPr>
          <a:lstStyle/>
          <a:p>
            <a:r>
              <a:rPr lang="en-US" sz="225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2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 </a:t>
            </a:r>
            <a:r>
              <a:rPr lang="vi-VN" sz="2400" dirty="0"/>
              <a:t>Dựa theo nội dung bài đọc, em hãy viết tiếp tiếp vào vở câu dưới đây, trong câu có sử dụng </a:t>
            </a:r>
            <a:r>
              <a:rPr lang="vi-VN" sz="2400" b="1" dirty="0"/>
              <a:t>dấu hai chấm: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812"/>
            <a:ext cx="2524125" cy="8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557410"/>
            <a:ext cx="809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</a:t>
            </a:r>
            <a:r>
              <a:rPr lang="vi-VN" sz="2400" dirty="0"/>
              <a:t>Bài thơ Nhớ Việt Bắc dã khắc họa nên hình ảnh đồng bào các dân tộc Việt Bắc với những phẩm chất đáng quý...</a:t>
            </a:r>
            <a:endParaRPr lang="vi-VN" sz="240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907" y="2774537"/>
            <a:ext cx="808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  </a:t>
            </a:r>
            <a:r>
              <a:rPr lang="en-GB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</a:t>
            </a:r>
            <a:r>
              <a:rPr lang="vi-VN" sz="2400" b="1" dirty="0">
                <a:solidFill>
                  <a:srgbClr val="FF0000"/>
                </a:solidFill>
              </a:rPr>
              <a:t>Bài thơ Nhớ Việt Bắc </a:t>
            </a:r>
            <a:r>
              <a:rPr lang="en-GB" sz="2400" b="1">
                <a:solidFill>
                  <a:srgbClr val="FF0000"/>
                </a:solidFill>
              </a:rPr>
              <a:t>đ</a:t>
            </a:r>
            <a:r>
              <a:rPr lang="vi-VN" sz="2400" b="1">
                <a:solidFill>
                  <a:srgbClr val="FF0000"/>
                </a:solidFill>
              </a:rPr>
              <a:t>ã </a:t>
            </a:r>
            <a:r>
              <a:rPr lang="vi-VN" sz="2400" b="1" dirty="0">
                <a:solidFill>
                  <a:srgbClr val="FF0000"/>
                </a:solidFill>
              </a:rPr>
              <a:t>khắc họa nên hình ảnh đồng bào các dân tộc Việt Bắc với những phẩm chất đáng quý: cần cù, yêu lao động, yêu Tổ quốc...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图片 3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70" y="1589590"/>
            <a:ext cx="4560884" cy="4560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99497"/>
            <a:ext cx="76938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4"/>
            <a:ext cx="914400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608291" y="369393"/>
            <a:ext cx="5818407" cy="133683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37" y="20666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23767" y="568469"/>
            <a:ext cx="4698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 đua ghe ngo điễn ra vào dịp nào?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057400" y="1904549"/>
            <a:ext cx="5877768" cy="915061"/>
            <a:chOff x="3345596" y="2677997"/>
            <a:chExt cx="3666112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345596" y="2677997"/>
              <a:ext cx="3666112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3400" b="1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06009" y="2677997"/>
              <a:ext cx="3605699" cy="607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 dịp lễ hội Cúng Trăng giữa tháng 10 âm lịch hằng năm.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69657" y="3251088"/>
            <a:ext cx="5048099" cy="997062"/>
            <a:chOff x="3733800" y="3473177"/>
            <a:chExt cx="21856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13672" y="3631269"/>
              <a:ext cx="2105767" cy="309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 rằm tháng giêng hằng năm.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45" y="242179"/>
            <a:ext cx="1047110" cy="1401845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3420" y="2824696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21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3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3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5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12366" y="347461"/>
            <a:ext cx="7093434" cy="1194593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7" y="1923684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4886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59476" y="624809"/>
            <a:ext cx="598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chiếc ghe ngo có gì đặc biệt?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196132" y="1613812"/>
            <a:ext cx="6629400" cy="1625363"/>
            <a:chOff x="3733801" y="4264994"/>
            <a:chExt cx="2452585" cy="1625363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585" cy="1615318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61991" y="4320697"/>
              <a:ext cx="23962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Ghe ngo làm từ gỗ cây sao, dài khoảng 30 mét, chứa được trên dưới 50 tay chèo; ghe được chà nhẵn bóng, mũi và đuôi ghe cong vút, tạo hình rắn thần... 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0" y="18549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65" y="344079"/>
            <a:ext cx="49999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36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36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1"/>
            <a:ext cx="5818407" cy="1754596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400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9" y="338858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44757" y="338858"/>
            <a:ext cx="4929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nl-NL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trước ngày hội, các tay đua phải tập chèo theo nhịp trên cạn?  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911131" y="1963717"/>
            <a:ext cx="6043688" cy="1200329"/>
            <a:chOff x="3763270" y="2667003"/>
            <a:chExt cx="2158900" cy="745741"/>
          </a:xfrm>
        </p:grpSpPr>
        <p:sp>
          <p:nvSpPr>
            <p:cNvPr id="26" name="Rounded Rectangle 25"/>
            <p:cNvSpPr/>
            <p:nvPr/>
          </p:nvSpPr>
          <p:spPr>
            <a:xfrm>
              <a:off x="3781147" y="2720468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63270" y="2667003"/>
              <a:ext cx="2158900" cy="745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nl-NL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Ghe ngo rất dài, phải nhiều người cùng chèo, mỗi năm ghe chỉ  hạ thuỷ một lần. Vì vậy, phải tập chèo theo nhịp trên cạn cho quen.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3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3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169" y="1038"/>
            <a:ext cx="9139662" cy="5111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546"/>
            <a:ext cx="9144000" cy="34270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918647" y="509013"/>
            <a:ext cx="5818407" cy="1326885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7" y="408661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54135" y="693675"/>
            <a:ext cx="4827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đua ghe ngo diễn ra sôi động như thế nào?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030193" y="2166292"/>
            <a:ext cx="5300428" cy="1980243"/>
            <a:chOff x="3733800" y="3473177"/>
            <a:chExt cx="2192567" cy="670448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55627" y="3487143"/>
              <a:ext cx="2170740" cy="656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hiệu lệnh, những mái chèo đưa nhanh thoăn thoắt, đều tăm tắp, đẩy chiếc ghe lướt nhanh trên sông; tiếng trống hội, tiếng hò reo cổ vũ vang dội cả một vùng sông nước.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175368" y="6491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4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3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36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385" y="29441"/>
            <a:ext cx="1939907" cy="575591"/>
            <a:chOff x="50385" y="29441"/>
            <a:chExt cx="1939907" cy="57559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5" y="29441"/>
              <a:ext cx="612431" cy="5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466293" y="153885"/>
              <a:ext cx="1523999" cy="45114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b="1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b="1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MẪU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47800" y="434519"/>
            <a:ext cx="4715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  </a:t>
            </a:r>
            <a:r>
              <a:rPr lang="vi-VN" b="1" dirty="0"/>
              <a:t>Ta về, mình có nhớ ta</a:t>
            </a:r>
          </a:p>
          <a:p>
            <a:r>
              <a:rPr lang="vi-VN" b="1" dirty="0"/>
              <a:t>Ta về, ta nhớ những hoa cùng người</a:t>
            </a:r>
          </a:p>
          <a:p>
            <a:r>
              <a:rPr lang="en-GB" b="1" dirty="0"/>
              <a:t>       </a:t>
            </a:r>
            <a:r>
              <a:rPr lang="vi-VN" b="1" dirty="0"/>
              <a:t>Rừng xanh hoa chuối đỏ tươi</a:t>
            </a:r>
          </a:p>
          <a:p>
            <a:r>
              <a:rPr lang="vi-VN" b="1" dirty="0"/>
              <a:t>Đèo cao nắng ánh dao gài thắt lưng.</a:t>
            </a:r>
          </a:p>
          <a:p>
            <a:r>
              <a:rPr lang="en-GB" b="1" dirty="0"/>
              <a:t>       </a:t>
            </a:r>
            <a:r>
              <a:rPr lang="vi-VN" b="1" dirty="0"/>
              <a:t>Ngày xuân mơ nở trắng rừng</a:t>
            </a:r>
          </a:p>
          <a:p>
            <a:r>
              <a:rPr lang="vi-VN" b="1" dirty="0"/>
              <a:t>Nhớ người đan nón chuốt từng sợi giang.</a:t>
            </a:r>
          </a:p>
          <a:p>
            <a:r>
              <a:rPr lang="en-GB" b="1" dirty="0"/>
              <a:t>       </a:t>
            </a:r>
            <a:r>
              <a:rPr lang="vi-VN" b="1" dirty="0"/>
              <a:t>Ve kêu rừng phách đổ vàng</a:t>
            </a:r>
          </a:p>
          <a:p>
            <a:r>
              <a:rPr lang="vi-VN" b="1" dirty="0"/>
              <a:t>Nhớ cô em gái hái măng một mình.</a:t>
            </a:r>
          </a:p>
          <a:p>
            <a:r>
              <a:rPr lang="en-GB" b="1" dirty="0"/>
              <a:t>       </a:t>
            </a:r>
            <a:r>
              <a:rPr lang="vi-VN" b="1" dirty="0"/>
              <a:t>Rừng thu trăng rọi hòa bình</a:t>
            </a:r>
          </a:p>
          <a:p>
            <a:r>
              <a:rPr lang="vi-VN" b="1" dirty="0"/>
              <a:t>Nhớ ai tiếng hát ân tình thủy chung.</a:t>
            </a:r>
          </a:p>
          <a:p>
            <a:r>
              <a:rPr lang="en-GB" b="1" dirty="0"/>
              <a:t>       </a:t>
            </a:r>
            <a:r>
              <a:rPr lang="vi-VN" b="1" dirty="0"/>
              <a:t>Nhớ khi giặc đến giặc lùng</a:t>
            </a:r>
          </a:p>
          <a:p>
            <a:r>
              <a:rPr lang="vi-VN" b="1" dirty="0"/>
              <a:t>Rừng cây núi đá ta cùng đánh Tây.</a:t>
            </a:r>
          </a:p>
          <a:p>
            <a:r>
              <a:rPr lang="en-GB" b="1" dirty="0"/>
              <a:t>       </a:t>
            </a:r>
            <a:r>
              <a:rPr lang="vi-VN" b="1" dirty="0"/>
              <a:t>Núi giăng thành lũy sắt dày</a:t>
            </a:r>
          </a:p>
          <a:p>
            <a:r>
              <a:rPr lang="vi-VN" b="1" dirty="0"/>
              <a:t>Rừng che bộ đội, rừng vây quân thù.</a:t>
            </a:r>
          </a:p>
          <a:p>
            <a:r>
              <a:rPr lang="en-GB" b="1" dirty="0"/>
              <a:t>                                    </a:t>
            </a:r>
            <a:r>
              <a:rPr lang="vi-VN" b="1" dirty="0"/>
              <a:t>TỐ HỮU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804018"/>
            <a:ext cx="3163214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073" y="145503"/>
            <a:ext cx="274343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1649</Words>
  <Application>Microsoft Office PowerPoint</Application>
  <PresentationFormat>On-screen Show (16:9)</PresentationFormat>
  <Paragraphs>191</Paragraphs>
  <Slides>32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等线</vt:lpstr>
      <vt:lpstr>宋体</vt:lpstr>
      <vt:lpstr>Arial</vt:lpstr>
      <vt:lpstr>Arial-Rounded</vt:lpstr>
      <vt:lpstr>Calibri</vt:lpstr>
      <vt:lpstr>Cambria</vt:lpstr>
      <vt:lpstr>Coiny</vt:lpstr>
      <vt:lpstr>SVN-Cookie</vt:lpstr>
      <vt:lpstr>SVN-Gretoon</vt:lpstr>
      <vt:lpstr>SVN-Salty Sans</vt:lpstr>
      <vt:lpstr>SVN-Salty Script</vt:lpstr>
      <vt:lpstr>Times New Roman</vt:lpstr>
      <vt:lpstr>Office Theme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334</cp:revision>
  <dcterms:created xsi:type="dcterms:W3CDTF">2022-01-26T03:18:44Z</dcterms:created>
  <dcterms:modified xsi:type="dcterms:W3CDTF">2023-03-12T14:19:02Z</dcterms:modified>
</cp:coreProperties>
</file>