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5" r:id="rId1"/>
  </p:sldMasterIdLst>
  <p:notesMasterIdLst>
    <p:notesMasterId r:id="rId13"/>
  </p:notesMasterIdLst>
  <p:handoutMasterIdLst>
    <p:handoutMasterId r:id="rId14"/>
  </p:handoutMasterIdLst>
  <p:sldIdLst>
    <p:sldId id="375" r:id="rId2"/>
    <p:sldId id="320" r:id="rId3"/>
    <p:sldId id="324" r:id="rId4"/>
    <p:sldId id="323" r:id="rId5"/>
    <p:sldId id="327" r:id="rId6"/>
    <p:sldId id="321" r:id="rId7"/>
    <p:sldId id="326" r:id="rId8"/>
    <p:sldId id="328" r:id="rId9"/>
    <p:sldId id="293" r:id="rId10"/>
    <p:sldId id="317" r:id="rId11"/>
    <p:sldId id="332" r:id="rId12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33CC33"/>
    <a:srgbClr val="CCFF99"/>
    <a:srgbClr val="FF6431"/>
    <a:srgbClr val="7A2F1C"/>
    <a:srgbClr val="C49500"/>
    <a:srgbClr val="F1D8D4"/>
    <a:srgbClr val="FFFFFF"/>
    <a:srgbClr val="FFE057"/>
    <a:srgbClr val="C1C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9" autoAdjust="0"/>
    <p:restoredTop sz="83903" autoAdjust="0"/>
  </p:normalViewPr>
  <p:slideViewPr>
    <p:cSldViewPr snapToGrid="0">
      <p:cViewPr varScale="1">
        <p:scale>
          <a:sx n="53" d="100"/>
          <a:sy n="53" d="100"/>
        </p:scale>
        <p:origin x="120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43464-EBDA-497D-9944-A6115D0E36C4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7C733-4600-49F0-A38A-9D7B536B0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48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2023/4/15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082">
              <a:defRPr/>
            </a:pPr>
            <a:fld id="{97142ECE-E74C-4854-9A8F-D75032BF8885}" type="slidenum">
              <a:rPr lang="zh-CN" altLang="en-US" smtClean="0">
                <a:solidFill>
                  <a:prstClr val="black"/>
                </a:solidFill>
              </a:rPr>
              <a:pPr defTabSz="457082">
                <a:defRPr/>
              </a:p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93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523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729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962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24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8401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082">
              <a:defRPr/>
            </a:pPr>
            <a:fld id="{97142ECE-E74C-4854-9A8F-D75032BF8885}" type="slidenum">
              <a:rPr lang="zh-CN" altLang="en-US" smtClean="0">
                <a:solidFill>
                  <a:prstClr val="black"/>
                </a:solidFill>
              </a:rPr>
              <a:pPr defTabSz="457082">
                <a:defRPr/>
              </a:p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026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7B4DE2-640B-401D-A6DC-06B3968A46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5CDE2D2-4D78-4107-BCA4-36BE4A0457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00593E-617D-4B12-B3BD-2DA5029B0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E75E-87A9-44FA-B7D8-711445E741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21DD4C-9EC7-4A23-8661-C334E199B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0F0C61-EE8D-4DF0-9DEF-6D743A418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D06F-DFED-40E1-B96D-3FBB48A6CB7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50231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412202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9D73E34-5420-4F47-8E53-3004594C0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E75E-87A9-44FA-B7D8-711445E741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8AF2528-4438-450C-9E21-15DA30CFB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7CE6D50-7088-4C53-82F4-41EB5599D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D06F-DFED-40E1-B96D-3FBB48A6CB7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253322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024374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Only Title 1"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6"/>
          <p:cNvSpPr/>
          <p:nvPr/>
        </p:nvSpPr>
        <p:spPr>
          <a:xfrm flipH="1">
            <a:off x="973584" y="6247806"/>
            <a:ext cx="315923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defTabSz="914400">
              <a:buClr>
                <a:srgbClr val="000000"/>
              </a:buClr>
              <a:buSzPts val="2479"/>
              <a:buFont typeface="Arial"/>
              <a:buNone/>
            </a:pPr>
            <a:endParaRPr sz="247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6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30" name="Google Shape;1230;p6"/>
          <p:cNvGrpSpPr/>
          <p:nvPr/>
        </p:nvGrpSpPr>
        <p:grpSpPr>
          <a:xfrm>
            <a:off x="163958" y="782623"/>
            <a:ext cx="215885" cy="194556"/>
            <a:chOff x="7737341" y="1046941"/>
            <a:chExt cx="161914" cy="145917"/>
          </a:xfrm>
        </p:grpSpPr>
        <p:sp>
          <p:nvSpPr>
            <p:cNvPr id="1231" name="Google Shape;1231;p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4" name="Google Shape;1234;p6"/>
          <p:cNvSpPr/>
          <p:nvPr/>
        </p:nvSpPr>
        <p:spPr>
          <a:xfrm flipH="1">
            <a:off x="-338725" y="6246036"/>
            <a:ext cx="5634107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defTabSz="914400">
              <a:buClr>
                <a:srgbClr val="000000"/>
              </a:buClr>
              <a:buSzPts val="2479"/>
              <a:buFont typeface="Arial"/>
              <a:buNone/>
            </a:pPr>
            <a:endParaRPr sz="247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6"/>
          <p:cNvSpPr/>
          <p:nvPr/>
        </p:nvSpPr>
        <p:spPr>
          <a:xfrm>
            <a:off x="9160548" y="-41333"/>
            <a:ext cx="3378535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defTabSz="914400">
              <a:buClr>
                <a:srgbClr val="000000"/>
              </a:buClr>
              <a:buSzPts val="2479"/>
              <a:buFont typeface="Arial"/>
              <a:buNone/>
            </a:pPr>
            <a:endParaRPr sz="247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36" name="Google Shape;1236;p6"/>
          <p:cNvGrpSpPr/>
          <p:nvPr/>
        </p:nvGrpSpPr>
        <p:grpSpPr>
          <a:xfrm rot="-3170136">
            <a:off x="242144" y="-709867"/>
            <a:ext cx="577543" cy="1497249"/>
            <a:chOff x="1823086" y="-208516"/>
            <a:chExt cx="433160" cy="1122944"/>
          </a:xfrm>
        </p:grpSpPr>
        <p:sp>
          <p:nvSpPr>
            <p:cNvPr id="1237" name="Google Shape;1237;p6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6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6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6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6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6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6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6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5" name="Google Shape;1245;p6"/>
          <p:cNvGrpSpPr/>
          <p:nvPr/>
        </p:nvGrpSpPr>
        <p:grpSpPr>
          <a:xfrm rot="-3170136">
            <a:off x="248890" y="-413522"/>
            <a:ext cx="584625" cy="1582298"/>
            <a:chOff x="904476" y="-243594"/>
            <a:chExt cx="438472" cy="1186732"/>
          </a:xfrm>
        </p:grpSpPr>
        <p:sp>
          <p:nvSpPr>
            <p:cNvPr id="1246" name="Google Shape;1246;p6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6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6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6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6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6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6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6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6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6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6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6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6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6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6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6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6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6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6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6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6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6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6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6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6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6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6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3" name="Google Shape;1273;p6"/>
          <p:cNvGrpSpPr/>
          <p:nvPr/>
        </p:nvGrpSpPr>
        <p:grpSpPr>
          <a:xfrm rot="-2429099" flipH="1">
            <a:off x="-579332" y="5446965"/>
            <a:ext cx="1543248" cy="987465"/>
            <a:chOff x="7750342" y="3926048"/>
            <a:chExt cx="1406709" cy="900099"/>
          </a:xfrm>
        </p:grpSpPr>
        <p:sp>
          <p:nvSpPr>
            <p:cNvPr id="1274" name="Google Shape;1274;p6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6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6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6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6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6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6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6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2" name="Google Shape;1282;p6"/>
          <p:cNvGrpSpPr/>
          <p:nvPr/>
        </p:nvGrpSpPr>
        <p:grpSpPr>
          <a:xfrm rot="5400000">
            <a:off x="574519" y="5944390"/>
            <a:ext cx="480533" cy="1301625"/>
            <a:chOff x="7607455" y="4238363"/>
            <a:chExt cx="438017" cy="1186459"/>
          </a:xfrm>
        </p:grpSpPr>
        <p:sp>
          <p:nvSpPr>
            <p:cNvPr id="1283" name="Google Shape;1283;p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7" name="Google Shape;1307;p6"/>
          <p:cNvGrpSpPr/>
          <p:nvPr/>
        </p:nvGrpSpPr>
        <p:grpSpPr>
          <a:xfrm rot="-5400000" flipH="1">
            <a:off x="-275035" y="6058847"/>
            <a:ext cx="1244629" cy="729685"/>
            <a:chOff x="8365864" y="2993835"/>
            <a:chExt cx="933472" cy="547264"/>
          </a:xfrm>
        </p:grpSpPr>
        <p:sp>
          <p:nvSpPr>
            <p:cNvPr id="1308" name="Google Shape;1308;p6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6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6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6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6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6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6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5" name="Google Shape;1315;p6"/>
          <p:cNvGrpSpPr/>
          <p:nvPr/>
        </p:nvGrpSpPr>
        <p:grpSpPr>
          <a:xfrm>
            <a:off x="11139411" y="601088"/>
            <a:ext cx="1167003" cy="884567"/>
            <a:chOff x="8118223" y="2202382"/>
            <a:chExt cx="1151950" cy="873157"/>
          </a:xfrm>
        </p:grpSpPr>
        <p:sp>
          <p:nvSpPr>
            <p:cNvPr id="1316" name="Google Shape;1316;p6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6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6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6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6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6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6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6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6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6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6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6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6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6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6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6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6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6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6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6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6" name="Google Shape;1336;p6"/>
          <p:cNvGrpSpPr/>
          <p:nvPr/>
        </p:nvGrpSpPr>
        <p:grpSpPr>
          <a:xfrm flipH="1">
            <a:off x="11079523" y="5714165"/>
            <a:ext cx="1133098" cy="1103024"/>
            <a:chOff x="-181020" y="4253777"/>
            <a:chExt cx="1117161" cy="1087510"/>
          </a:xfrm>
        </p:grpSpPr>
        <p:sp>
          <p:nvSpPr>
            <p:cNvPr id="1337" name="Google Shape;1337;p6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6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6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6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6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6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6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6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6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6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6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6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6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6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1" name="Google Shape;1351;p6"/>
          <p:cNvGrpSpPr/>
          <p:nvPr/>
        </p:nvGrpSpPr>
        <p:grpSpPr>
          <a:xfrm>
            <a:off x="10884266" y="-41321"/>
            <a:ext cx="1131343" cy="1160228"/>
            <a:chOff x="7973149" y="-201092"/>
            <a:chExt cx="1116750" cy="1145263"/>
          </a:xfrm>
        </p:grpSpPr>
        <p:sp>
          <p:nvSpPr>
            <p:cNvPr id="1352" name="Google Shape;1352;p6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6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6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6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6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6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6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6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6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6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6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6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6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6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6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6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6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6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6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6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6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6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6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6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6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6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6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6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6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6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6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6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6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6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6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6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6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6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6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6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6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6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6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6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6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6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6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6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6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6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6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6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6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6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6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6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6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6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6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6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6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3" name="Google Shape;1413;p6"/>
          <p:cNvGrpSpPr/>
          <p:nvPr/>
        </p:nvGrpSpPr>
        <p:grpSpPr>
          <a:xfrm rot="-5400000" flipH="1">
            <a:off x="11275943" y="5993513"/>
            <a:ext cx="444265" cy="1203385"/>
            <a:chOff x="7607455" y="4238363"/>
            <a:chExt cx="438017" cy="1186459"/>
          </a:xfrm>
        </p:grpSpPr>
        <p:sp>
          <p:nvSpPr>
            <p:cNvPr id="1414" name="Google Shape;1414;p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8" name="Google Shape;1438;p6"/>
          <p:cNvGrpSpPr/>
          <p:nvPr/>
        </p:nvGrpSpPr>
        <p:grpSpPr>
          <a:xfrm rot="-5400000">
            <a:off x="10679051" y="425461"/>
            <a:ext cx="215885" cy="194555"/>
            <a:chOff x="7737341" y="1046941"/>
            <a:chExt cx="161914" cy="145917"/>
          </a:xfrm>
        </p:grpSpPr>
        <p:sp>
          <p:nvSpPr>
            <p:cNvPr id="1439" name="Google Shape;1439;p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2" name="Google Shape;1442;p6"/>
          <p:cNvGrpSpPr/>
          <p:nvPr/>
        </p:nvGrpSpPr>
        <p:grpSpPr>
          <a:xfrm>
            <a:off x="11614958" y="5902956"/>
            <a:ext cx="215885" cy="194556"/>
            <a:chOff x="7737341" y="1046941"/>
            <a:chExt cx="161914" cy="145917"/>
          </a:xfrm>
        </p:grpSpPr>
        <p:sp>
          <p:nvSpPr>
            <p:cNvPr id="1443" name="Google Shape;1443;p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6" name="Google Shape;1446;p6"/>
          <p:cNvGrpSpPr/>
          <p:nvPr/>
        </p:nvGrpSpPr>
        <p:grpSpPr>
          <a:xfrm>
            <a:off x="10863658" y="5995890"/>
            <a:ext cx="215885" cy="194556"/>
            <a:chOff x="7737341" y="1046941"/>
            <a:chExt cx="161914" cy="145917"/>
          </a:xfrm>
        </p:grpSpPr>
        <p:sp>
          <p:nvSpPr>
            <p:cNvPr id="1447" name="Google Shape;1447;p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SzPts val="2479"/>
                <a:buFont typeface="Arial"/>
                <a:buNone/>
              </a:pPr>
              <a:endParaRPr sz="247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465023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176829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4"/>
          <p:cNvSpPr txBox="1">
            <a:spLocks noGrp="1"/>
          </p:cNvSpPr>
          <p:nvPr>
            <p:ph type="title"/>
          </p:nvPr>
        </p:nvSpPr>
        <p:spPr>
          <a:xfrm>
            <a:off x="2628600" y="4002484"/>
            <a:ext cx="69348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315" name="Google Shape;315;p14"/>
          <p:cNvSpPr txBox="1">
            <a:spLocks noGrp="1"/>
          </p:cNvSpPr>
          <p:nvPr>
            <p:ph type="title" idx="2"/>
          </p:nvPr>
        </p:nvSpPr>
        <p:spPr>
          <a:xfrm>
            <a:off x="2628600" y="2091917"/>
            <a:ext cx="6934800" cy="191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idact Gothic"/>
              <a:buNone/>
              <a:defRPr sz="32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6944007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5467340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1E37CF-9B45-47F8-936B-397D16E66F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4D9E75E-87A9-44FA-B7D8-711445E741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2023/4/15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FB2370-4AF8-479C-9F30-96F575410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2971C3-F1EF-4B97-943B-6B73D194D0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24CD06F-DFED-40E1-B96D-3FBB48A6CB7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-1"/>
            <a:ext cx="1227781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2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54" r:id="rId8"/>
    <p:sldLayoutId id="2147483663" r:id="rId9"/>
  </p:sldLayoutIdLst>
  <p:transition spd="slow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6" y="31167"/>
            <a:ext cx="12081194" cy="67956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731" y="1293783"/>
            <a:ext cx="8130554" cy="45248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7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7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54193" y="3932405"/>
            <a:ext cx="8483622" cy="2800769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45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45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45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075" y="840398"/>
            <a:ext cx="1296710" cy="133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2500772" y="4514204"/>
            <a:ext cx="7017518" cy="1012279"/>
          </a:xfrm>
          <a:prstGeom prst="rect">
            <a:avLst/>
          </a:prstGeom>
          <a:noFill/>
        </p:spPr>
        <p:txBody>
          <a:bodyPr wrap="none" lIns="90497" tIns="45251" rIns="90497" bIns="45251">
            <a:spAutoFit/>
          </a:bodyPr>
          <a:lstStyle/>
          <a:p>
            <a:pPr algn="ctr">
              <a:defRPr/>
            </a:pPr>
            <a:r>
              <a:rPr lang="en-US" sz="5984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</a:t>
            </a:r>
            <a:endParaRPr lang="vi-VN" sz="5984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015" y="0"/>
            <a:ext cx="11302603" cy="720153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371329" y="3114784"/>
            <a:ext cx="9881652" cy="2267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970" indent="-13970" algn="just">
              <a:lnSpc>
                <a:spcPct val="120000"/>
              </a:lnSpc>
              <a:spcAft>
                <a:spcPts val="0"/>
              </a:spcAft>
            </a:pPr>
            <a:r>
              <a:rPr lang="en-US" sz="2400" b="1" dirty="0">
                <a:ea typeface="Times New Roman" panose="02020603050405020304" pitchFamily="18" charset="0"/>
                <a:sym typeface="Wingdings" panose="05000000000000000000" pitchFamily="2" charset="2"/>
              </a:rPr>
              <a:t></a:t>
            </a:r>
            <a:r>
              <a:rPr lang="en-US" sz="2400" b="1" dirty="0" err="1">
                <a:ea typeface="Times New Roman" panose="02020603050405020304" pitchFamily="18" charset="0"/>
              </a:rPr>
              <a:t>Mỗi</a:t>
            </a:r>
            <a:r>
              <a:rPr lang="en-US" sz="2400" b="1" dirty="0"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</a:rPr>
              <a:t>khi</a:t>
            </a:r>
            <a:r>
              <a:rPr lang="en-US" sz="2400" b="1" dirty="0"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</a:rPr>
              <a:t>dùng</a:t>
            </a:r>
            <a:r>
              <a:rPr lang="en-US" sz="2400" b="1" dirty="0"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</a:rPr>
              <a:t>nước</a:t>
            </a:r>
            <a:r>
              <a:rPr lang="en-US" sz="2400" b="1" dirty="0"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</a:rPr>
              <a:t>xong</a:t>
            </a:r>
            <a:r>
              <a:rPr lang="en-US" sz="2400" b="1" dirty="0"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</a:rPr>
              <a:t>đều</a:t>
            </a:r>
            <a:r>
              <a:rPr lang="en-US" sz="2400" b="1" dirty="0"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</a:rPr>
              <a:t>khoá</a:t>
            </a:r>
            <a:r>
              <a:rPr lang="en-US" sz="2400" b="1" dirty="0"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</a:rPr>
              <a:t>ngay</a:t>
            </a:r>
            <a:r>
              <a:rPr lang="en-US" sz="2400" b="1" dirty="0"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</a:rPr>
              <a:t>vòi</a:t>
            </a:r>
            <a:r>
              <a:rPr lang="en-US" sz="2400" b="1" dirty="0"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</a:rPr>
              <a:t>nước</a:t>
            </a:r>
            <a:r>
              <a:rPr lang="en-US" sz="2400" b="1" dirty="0">
                <a:ea typeface="Times New Roman" panose="02020603050405020304" pitchFamily="18" charset="0"/>
              </a:rPr>
              <a:t>. / </a:t>
            </a:r>
          </a:p>
          <a:p>
            <a:pPr marL="13970" indent="-13970" algn="just">
              <a:lnSpc>
                <a:spcPct val="120000"/>
              </a:lnSpc>
              <a:spcAft>
                <a:spcPts val="0"/>
              </a:spcAft>
            </a:pPr>
            <a:r>
              <a:rPr lang="en-US" sz="2400" b="1" dirty="0">
                <a:ea typeface="Times New Roman" panose="02020603050405020304" pitchFamily="18" charset="0"/>
              </a:rPr>
              <a:t>    </a:t>
            </a:r>
            <a:r>
              <a:rPr lang="en-US" sz="2400" b="1" dirty="0" err="1"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</a:rPr>
              <a:t>thường</a:t>
            </a:r>
            <a:r>
              <a:rPr lang="en-US" sz="2400" b="1" dirty="0"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</a:rPr>
              <a:t>không</a:t>
            </a:r>
            <a:r>
              <a:rPr lang="en-US" sz="2400" b="1" dirty="0"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</a:rPr>
              <a:t>đổ</a:t>
            </a:r>
            <a:r>
              <a:rPr lang="en-US" sz="2400" b="1" dirty="0"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</a:rPr>
              <a:t>nước</a:t>
            </a:r>
            <a:r>
              <a:rPr lang="en-US" sz="2400" b="1" dirty="0"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</a:rPr>
              <a:t>rửa</a:t>
            </a:r>
            <a:r>
              <a:rPr lang="en-US" sz="2400" b="1" dirty="0"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</a:rPr>
              <a:t>rau</a:t>
            </a:r>
            <a:r>
              <a:rPr lang="en-US" sz="2400" b="1" dirty="0"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</a:rPr>
              <a:t>đi</a:t>
            </a:r>
            <a:r>
              <a:rPr lang="en-US" sz="2400" b="1" dirty="0"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</a:rPr>
              <a:t>mà</a:t>
            </a:r>
            <a:r>
              <a:rPr lang="en-US" sz="2400" b="1" dirty="0"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</a:rPr>
              <a:t>tưới</a:t>
            </a:r>
            <a:r>
              <a:rPr lang="en-US" sz="2400" b="1" dirty="0"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</a:rPr>
              <a:t>ra</a:t>
            </a:r>
            <a:r>
              <a:rPr lang="en-US" sz="2400" b="1" dirty="0"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</a:rPr>
              <a:t>vườn</a:t>
            </a:r>
            <a:r>
              <a:rPr lang="en-US" sz="2400" b="1" dirty="0"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</a:rPr>
              <a:t>cây</a:t>
            </a:r>
            <a:r>
              <a:rPr lang="en-US" sz="2400" b="1" dirty="0">
                <a:ea typeface="Times New Roman" panose="02020603050405020304" pitchFamily="18" charset="0"/>
              </a:rPr>
              <a:t>. /</a:t>
            </a:r>
          </a:p>
          <a:p>
            <a:pPr marL="13970" indent="-13970" algn="just">
              <a:lnSpc>
                <a:spcPct val="120000"/>
              </a:lnSpc>
              <a:spcAft>
                <a:spcPts val="0"/>
              </a:spcAft>
            </a:pPr>
            <a:r>
              <a:rPr lang="en-US" sz="2400" b="1" dirty="0">
                <a:ea typeface="Times New Roman" panose="02020603050405020304" pitchFamily="18" charset="0"/>
              </a:rPr>
              <a:t>    </a:t>
            </a:r>
            <a:r>
              <a:rPr lang="en-US" sz="2400" b="1" dirty="0" err="1"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</a:rPr>
              <a:t>không</a:t>
            </a:r>
            <a:r>
              <a:rPr lang="en-US" sz="2400" b="1" dirty="0"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</a:rPr>
              <a:t>bỏ</a:t>
            </a:r>
            <a:r>
              <a:rPr lang="en-US" sz="2400" b="1" dirty="0"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</a:rPr>
              <a:t>phí</a:t>
            </a:r>
            <a:r>
              <a:rPr lang="en-US" sz="2400" b="1" dirty="0"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</a:rPr>
              <a:t>thức</a:t>
            </a:r>
            <a:r>
              <a:rPr lang="en-US" sz="2400" b="1" dirty="0"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</a:rPr>
              <a:t>ăn</a:t>
            </a:r>
            <a:r>
              <a:rPr lang="en-US" sz="2400" b="1" dirty="0"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ea typeface="Times New Roman" panose="02020603050405020304" pitchFamily="18" charset="0"/>
              </a:rPr>
              <a:t>vì</a:t>
            </a:r>
            <a:r>
              <a:rPr lang="en-US" sz="2400" b="1" dirty="0"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</a:rPr>
              <a:t>đó</a:t>
            </a:r>
            <a:r>
              <a:rPr lang="en-US" sz="2400" b="1" dirty="0"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</a:rPr>
              <a:t>cũng</a:t>
            </a:r>
            <a:r>
              <a:rPr lang="en-US" sz="2400" b="1" dirty="0"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</a:rPr>
              <a:t>là</a:t>
            </a:r>
            <a:r>
              <a:rPr lang="en-US" sz="2400" b="1" dirty="0"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</a:rPr>
              <a:t>cách</a:t>
            </a:r>
            <a:r>
              <a:rPr lang="en-US" sz="2400" b="1" dirty="0"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</a:rPr>
              <a:t>tiết</a:t>
            </a:r>
            <a:r>
              <a:rPr lang="en-US" sz="2400" b="1" dirty="0"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</a:rPr>
              <a:t>kiệm</a:t>
            </a:r>
            <a:r>
              <a:rPr lang="en-US" sz="2400" b="1" dirty="0"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</a:rPr>
              <a:t>nước</a:t>
            </a:r>
            <a:r>
              <a:rPr lang="en-US" sz="2400" b="1" dirty="0">
                <a:ea typeface="Times New Roman" panose="02020603050405020304" pitchFamily="18" charset="0"/>
              </a:rPr>
              <a:t>. / </a:t>
            </a:r>
          </a:p>
          <a:p>
            <a:pPr marL="13970" indent="-13970" algn="just">
              <a:lnSpc>
                <a:spcPct val="120000"/>
              </a:lnSpc>
              <a:spcAft>
                <a:spcPts val="0"/>
              </a:spcAft>
            </a:pPr>
            <a:r>
              <a:rPr lang="en-US" sz="2400" b="1" dirty="0">
                <a:ea typeface="Times New Roman" panose="02020603050405020304" pitchFamily="18" charset="0"/>
              </a:rPr>
              <a:t>   </a:t>
            </a:r>
            <a:r>
              <a:rPr lang="en-US" sz="2400" b="1" dirty="0" err="1"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</a:rPr>
              <a:t>giữ</a:t>
            </a:r>
            <a:r>
              <a:rPr lang="en-US" sz="2400" b="1" dirty="0"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</a:rPr>
              <a:t>gìn</a:t>
            </a:r>
            <a:r>
              <a:rPr lang="en-US" sz="2400" b="1" dirty="0"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</a:rPr>
              <a:t>đồ</a:t>
            </a:r>
            <a:r>
              <a:rPr lang="en-US" sz="2400" b="1" dirty="0"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</a:rPr>
              <a:t>dùng</a:t>
            </a:r>
            <a:r>
              <a:rPr lang="en-US" sz="2400" b="1" dirty="0"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</a:rPr>
              <a:t>cẩn</a:t>
            </a:r>
            <a:r>
              <a:rPr lang="en-US" sz="2400" b="1" dirty="0"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</a:rPr>
              <a:t>thận</a:t>
            </a:r>
            <a:r>
              <a:rPr lang="en-US" sz="2400" b="1" dirty="0"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ea typeface="Times New Roman" panose="02020603050405020304" pitchFamily="18" charset="0"/>
              </a:rPr>
              <a:t>vì</a:t>
            </a:r>
            <a:r>
              <a:rPr lang="en-US" sz="2400" b="1" dirty="0"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</a:rPr>
              <a:t>đó</a:t>
            </a:r>
            <a:r>
              <a:rPr lang="en-US" sz="2400" b="1" dirty="0"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</a:rPr>
              <a:t>cũng</a:t>
            </a:r>
            <a:r>
              <a:rPr lang="en-US" sz="2400" b="1" dirty="0"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</a:rPr>
              <a:t>là</a:t>
            </a:r>
            <a:r>
              <a:rPr lang="en-US" sz="2400" b="1" dirty="0"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</a:rPr>
              <a:t>cách</a:t>
            </a:r>
            <a:r>
              <a:rPr lang="en-US" sz="2400" b="1" dirty="0"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</a:rPr>
              <a:t>tiết</a:t>
            </a:r>
            <a:r>
              <a:rPr lang="en-US" sz="2400" b="1" dirty="0"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</a:rPr>
              <a:t>kiệm</a:t>
            </a:r>
            <a:r>
              <a:rPr lang="en-US" sz="2400" b="1" dirty="0"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</a:rPr>
              <a:t>nước</a:t>
            </a:r>
            <a:r>
              <a:rPr lang="en-US" sz="2400" b="1" dirty="0">
                <a:ea typeface="Times New Roman" panose="02020603050405020304" pitchFamily="18" charset="0"/>
              </a:rPr>
              <a:t>. /...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41820" y="2244696"/>
            <a:ext cx="63694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GB" sz="2800" b="1" dirty="0" err="1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GB" sz="2800" b="1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GB" sz="2800" b="1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GB" sz="2800" b="1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kiệm</a:t>
            </a:r>
            <a:r>
              <a:rPr lang="en-GB" sz="2800" b="1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GB" sz="2800" b="1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GB" sz="2800" b="1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GB" sz="2800" b="1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2800" b="1" dirty="0" err="1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GB" sz="2800" b="1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?  </a:t>
            </a:r>
            <a:endParaRPr lang="vi-VN" sz="2800" b="1" dirty="0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5548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748FBA7-5B3E-4778-A836-3BF82E003F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173" y="416084"/>
            <a:ext cx="8186384" cy="617160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1EAB4AD-5379-433D-90B2-B9041BA76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34" y="617638"/>
            <a:ext cx="1523944" cy="95631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52B2D19-1C38-488B-BCC7-90E8E0609F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745" y="1425956"/>
            <a:ext cx="915853" cy="57472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9691" y="416085"/>
            <a:ext cx="915853" cy="57472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773E3F-07E0-4A1B-9887-95AA83CE5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059" y="2304673"/>
            <a:ext cx="915853" cy="574724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B4E05A1B-035A-4F01-92BD-93A045DEBBBD}"/>
              </a:ext>
            </a:extLst>
          </p:cNvPr>
          <p:cNvGrpSpPr/>
          <p:nvPr/>
        </p:nvGrpSpPr>
        <p:grpSpPr>
          <a:xfrm>
            <a:off x="10087032" y="-517918"/>
            <a:ext cx="1661227" cy="2534471"/>
            <a:chOff x="8683894" y="705760"/>
            <a:chExt cx="1389852" cy="2120445"/>
          </a:xfrm>
        </p:grpSpPr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E4016596-ADFE-4027-9486-D6887D6AF5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618" tIns="60809" rIns="121618" bIns="60809" numCol="1" anchor="t" anchorCtr="0" compatLnSpc="1">
              <a:prstTxWarp prst="textNoShape">
                <a:avLst/>
              </a:prstTxWarp>
            </a:bodyPr>
            <a:lstStyle/>
            <a:p>
              <a:pPr defTabSz="455952">
                <a:defRPr/>
              </a:pPr>
              <a:endParaRPr lang="zh-CN" altLang="en-US" sz="2394">
                <a:solidFill>
                  <a:prstClr val="black"/>
                </a:solidFill>
              </a:endParaRPr>
            </a:p>
          </p:txBody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1B15F4C2-3B16-4EDA-9C37-8016A653A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618" tIns="60809" rIns="121618" bIns="60809" numCol="1" anchor="t" anchorCtr="0" compatLnSpc="1">
              <a:prstTxWarp prst="textNoShape">
                <a:avLst/>
              </a:prstTxWarp>
            </a:bodyPr>
            <a:lstStyle/>
            <a:p>
              <a:pPr defTabSz="455952">
                <a:defRPr/>
              </a:pPr>
              <a:endParaRPr lang="zh-CN" altLang="en-US" sz="2394">
                <a:solidFill>
                  <a:prstClr val="black"/>
                </a:solidFill>
              </a:endParaRPr>
            </a:p>
          </p:txBody>
        </p:sp>
        <p:sp>
          <p:nvSpPr>
            <p:cNvPr id="11" name="Freeform 52">
              <a:extLst>
                <a:ext uri="{FF2B5EF4-FFF2-40B4-BE49-F238E27FC236}">
                  <a16:creationId xmlns:a16="http://schemas.microsoft.com/office/drawing/2014/main" id="{EDDA12B2-9732-4720-B5F1-C3B0629C30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618" tIns="60809" rIns="121618" bIns="60809" numCol="1" anchor="t" anchorCtr="0" compatLnSpc="1">
              <a:prstTxWarp prst="textNoShape">
                <a:avLst/>
              </a:prstTxWarp>
            </a:bodyPr>
            <a:lstStyle/>
            <a:p>
              <a:pPr defTabSz="455952">
                <a:defRPr/>
              </a:pPr>
              <a:endParaRPr lang="zh-CN" altLang="en-US" sz="2394">
                <a:solidFill>
                  <a:prstClr val="black"/>
                </a:solidFill>
              </a:endParaRPr>
            </a:p>
          </p:txBody>
        </p:sp>
        <p:sp>
          <p:nvSpPr>
            <p:cNvPr id="12" name="Freeform 53">
              <a:extLst>
                <a:ext uri="{FF2B5EF4-FFF2-40B4-BE49-F238E27FC236}">
                  <a16:creationId xmlns:a16="http://schemas.microsoft.com/office/drawing/2014/main" id="{8D25A068-DE48-450F-A872-A22761B25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618" tIns="60809" rIns="121618" bIns="60809" numCol="1" anchor="t" anchorCtr="0" compatLnSpc="1">
              <a:prstTxWarp prst="textNoShape">
                <a:avLst/>
              </a:prstTxWarp>
            </a:bodyPr>
            <a:lstStyle/>
            <a:p>
              <a:pPr defTabSz="455952">
                <a:defRPr/>
              </a:pPr>
              <a:endParaRPr lang="zh-CN" altLang="en-US" sz="2394">
                <a:solidFill>
                  <a:prstClr val="black"/>
                </a:solidFill>
              </a:endParaRPr>
            </a:p>
          </p:txBody>
        </p:sp>
        <p:sp>
          <p:nvSpPr>
            <p:cNvPr id="13" name="Freeform 54">
              <a:extLst>
                <a:ext uri="{FF2B5EF4-FFF2-40B4-BE49-F238E27FC236}">
                  <a16:creationId xmlns:a16="http://schemas.microsoft.com/office/drawing/2014/main" id="{CE3A78AE-606A-4678-A22F-8EB49F585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618" tIns="60809" rIns="121618" bIns="60809" numCol="1" anchor="t" anchorCtr="0" compatLnSpc="1">
              <a:prstTxWarp prst="textNoShape">
                <a:avLst/>
              </a:prstTxWarp>
            </a:bodyPr>
            <a:lstStyle/>
            <a:p>
              <a:pPr defTabSz="455952">
                <a:defRPr/>
              </a:pPr>
              <a:endParaRPr lang="zh-CN" altLang="en-US" sz="2394">
                <a:solidFill>
                  <a:prstClr val="black"/>
                </a:solidFill>
              </a:endParaRPr>
            </a:p>
          </p:txBody>
        </p:sp>
        <p:sp>
          <p:nvSpPr>
            <p:cNvPr id="14" name="Freeform 55">
              <a:extLst>
                <a:ext uri="{FF2B5EF4-FFF2-40B4-BE49-F238E27FC236}">
                  <a16:creationId xmlns:a16="http://schemas.microsoft.com/office/drawing/2014/main" id="{1D00A5D6-3448-49CC-B9D3-BFF925F69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618" tIns="60809" rIns="121618" bIns="60809" numCol="1" anchor="t" anchorCtr="0" compatLnSpc="1">
              <a:prstTxWarp prst="textNoShape">
                <a:avLst/>
              </a:prstTxWarp>
            </a:bodyPr>
            <a:lstStyle/>
            <a:p>
              <a:pPr defTabSz="455952">
                <a:defRPr/>
              </a:pPr>
              <a:endParaRPr lang="zh-CN" altLang="en-US" sz="2394">
                <a:solidFill>
                  <a:prstClr val="black"/>
                </a:solidFill>
              </a:endParaRPr>
            </a:p>
          </p:txBody>
        </p:sp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51865011-12B3-4B1C-8658-E2CBC7EEC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6152" y="1636871"/>
            <a:ext cx="915853" cy="57472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56A9F3F-E303-4029-B602-BC9248B83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8597" y="507834"/>
            <a:ext cx="769666" cy="48298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7FC34645-D003-4151-AEC3-C5B58A136D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81" y="264079"/>
            <a:ext cx="3790834" cy="634007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98FC635B-1D69-44D9-AFDB-18B534A18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078" y="5703784"/>
            <a:ext cx="761503" cy="4778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9882" y="2473920"/>
            <a:ext cx="6608637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1276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84F2E95-70AA-40DE-A7BD-FC08D0DC7A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78444" r="38630"/>
          <a:stretch/>
        </p:blipFill>
        <p:spPr>
          <a:xfrm>
            <a:off x="3031011" y="-209992"/>
            <a:ext cx="10089135" cy="802168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3034F58-6786-4C16-94B9-66D17F4E2C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431" y="1414765"/>
            <a:ext cx="6218086" cy="621808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9BC79E7-211D-47E8-8406-EC83B2CA42AF}"/>
              </a:ext>
            </a:extLst>
          </p:cNvPr>
          <p:cNvSpPr txBox="1"/>
          <p:nvPr/>
        </p:nvSpPr>
        <p:spPr>
          <a:xfrm>
            <a:off x="5823657" y="2945073"/>
            <a:ext cx="4934383" cy="1320163"/>
          </a:xfrm>
          <a:prstGeom prst="rect">
            <a:avLst/>
          </a:prstGeom>
          <a:noFill/>
        </p:spPr>
        <p:txBody>
          <a:bodyPr wrap="square" lIns="91202" tIns="45606" rIns="91202" bIns="45606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1955">
              <a:lnSpc>
                <a:spcPct val="100000"/>
              </a:lnSpc>
              <a:defRPr/>
            </a:pPr>
            <a:r>
              <a:rPr lang="en-US" altLang="zh-CN" sz="7980" b="1" dirty="0" err="1">
                <a:ln w="25400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</a:t>
            </a:r>
            <a:r>
              <a:rPr lang="en-US" altLang="zh-CN" sz="7980" b="1" dirty="0">
                <a:ln w="25400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7980" b="1" dirty="0" err="1">
                <a:ln w="25400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lang="zh-CN" altLang="en-US" sz="7980" b="1" dirty="0">
              <a:ln w="25400">
                <a:solidFill>
                  <a:prstClr val="black">
                    <a:lumMod val="95000"/>
                    <a:lumOff val="5000"/>
                  </a:prstClr>
                </a:solidFill>
              </a:ln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1842442-198C-4765-A3F3-50FEE06C148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5265248" y="3625730"/>
            <a:ext cx="985233" cy="109156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CC55913-6440-40C9-8797-7AFD905A196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181458" flipH="1">
            <a:off x="9966803" y="2281655"/>
            <a:ext cx="985233" cy="109156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7D160E0F-6050-458E-ADC7-2192786585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383" y="2165968"/>
            <a:ext cx="776848" cy="487494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7EFC6539-613A-455A-A7A0-294934BB49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918" y="498469"/>
            <a:ext cx="1046651" cy="65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53308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2359" y="1615738"/>
            <a:ext cx="11105964" cy="4893647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    * </a:t>
            </a:r>
            <a:r>
              <a:rPr lang="en-US" sz="2400" b="1" dirty="0" err="1"/>
              <a:t>Nghe</a:t>
            </a:r>
            <a:r>
              <a:rPr lang="en-US" sz="2400" b="1" dirty="0"/>
              <a:t> </a:t>
            </a:r>
            <a:r>
              <a:rPr lang="en-US" sz="2400" b="1" dirty="0" err="1"/>
              <a:t>thông</a:t>
            </a:r>
            <a:r>
              <a:rPr lang="en-US" sz="2400" b="1" dirty="0"/>
              <a:t> tin</a:t>
            </a:r>
            <a:endParaRPr lang="en-US" sz="2400" dirty="0"/>
          </a:p>
          <a:p>
            <a:r>
              <a:rPr lang="en-US" sz="2400" b="1" i="1" dirty="0" err="1"/>
              <a:t>Tiết</a:t>
            </a:r>
            <a:r>
              <a:rPr lang="en-US" sz="2400" b="1" i="1" dirty="0"/>
              <a:t> </a:t>
            </a:r>
            <a:r>
              <a:rPr lang="en-US" sz="2400" b="1" i="1" dirty="0" err="1"/>
              <a:t>kiệm</a:t>
            </a:r>
            <a:r>
              <a:rPr lang="en-US" sz="2400" b="1" i="1" dirty="0"/>
              <a:t> </a:t>
            </a:r>
            <a:r>
              <a:rPr lang="en-US" sz="2400" b="1" i="1" dirty="0" err="1"/>
              <a:t>nước</a:t>
            </a:r>
            <a:endParaRPr lang="en-US" sz="2400" dirty="0"/>
          </a:p>
          <a:p>
            <a:r>
              <a:rPr lang="en-US" sz="2400" dirty="0"/>
              <a:t>1. </a:t>
            </a:r>
            <a:r>
              <a:rPr lang="en-US" sz="2400" dirty="0" err="1"/>
              <a:t>Người</a:t>
            </a:r>
            <a:r>
              <a:rPr lang="en-US" sz="2400" dirty="0"/>
              <a:t> ta </a:t>
            </a:r>
            <a:r>
              <a:rPr lang="en-US" sz="2400" dirty="0" err="1"/>
              <a:t>thường</a:t>
            </a:r>
            <a:r>
              <a:rPr lang="en-US" sz="2400" dirty="0"/>
              <a:t> </a:t>
            </a:r>
            <a:r>
              <a:rPr lang="en-US" sz="2400" dirty="0" err="1"/>
              <a:t>nói</a:t>
            </a:r>
            <a:r>
              <a:rPr lang="en-US" sz="2400" dirty="0"/>
              <a:t> “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”. </a:t>
            </a:r>
            <a:r>
              <a:rPr lang="en-US" sz="2400" dirty="0" err="1"/>
              <a:t>Nhưng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lớn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bề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Trái</a:t>
            </a:r>
            <a:r>
              <a:rPr lang="en-US" sz="2400" dirty="0"/>
              <a:t> </a:t>
            </a:r>
            <a:r>
              <a:rPr lang="en-US" sz="2400" dirty="0" err="1"/>
              <a:t>Đất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mặn</a:t>
            </a:r>
            <a:r>
              <a:rPr lang="en-US" sz="2400" dirty="0"/>
              <a:t>, </a:t>
            </a:r>
            <a:r>
              <a:rPr lang="en-US" sz="2400" dirty="0" err="1"/>
              <a:t>chứ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ngọt</a:t>
            </a:r>
            <a:r>
              <a:rPr lang="en-US" sz="2400" dirty="0"/>
              <a:t>.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, con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hằng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rất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ngọt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r>
              <a:rPr lang="en-US" sz="2400" dirty="0"/>
              <a:t> </a:t>
            </a:r>
            <a:r>
              <a:rPr lang="en-US" sz="2400" dirty="0" err="1"/>
              <a:t>uống</a:t>
            </a:r>
            <a:r>
              <a:rPr lang="en-US" sz="2400" dirty="0"/>
              <a:t>, </a:t>
            </a:r>
            <a:r>
              <a:rPr lang="en-US" sz="2400" dirty="0" err="1"/>
              <a:t>tắm</a:t>
            </a:r>
            <a:r>
              <a:rPr lang="en-US" sz="2400" dirty="0"/>
              <a:t> </a:t>
            </a:r>
            <a:r>
              <a:rPr lang="en-US" sz="2400" dirty="0" err="1"/>
              <a:t>giặt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.</a:t>
            </a:r>
          </a:p>
          <a:p>
            <a:r>
              <a:rPr lang="en-US" sz="2400" dirty="0"/>
              <a:t>2.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giật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tin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  <a:p>
            <a:r>
              <a:rPr lang="en-US" sz="2400" dirty="0"/>
              <a:t>–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1 kg </a:t>
            </a:r>
            <a:r>
              <a:rPr lang="en-US" sz="2400" dirty="0" err="1"/>
              <a:t>cà</a:t>
            </a:r>
            <a:r>
              <a:rPr lang="en-US" sz="2400" dirty="0"/>
              <a:t> </a:t>
            </a:r>
            <a:r>
              <a:rPr lang="en-US" sz="2400" dirty="0" err="1"/>
              <a:t>chua</a:t>
            </a:r>
            <a:r>
              <a:rPr lang="en-US" sz="2400" dirty="0"/>
              <a:t>, </a:t>
            </a:r>
            <a:r>
              <a:rPr lang="en-US" sz="2400" dirty="0" err="1"/>
              <a:t>cần</a:t>
            </a:r>
            <a:r>
              <a:rPr lang="en-US" sz="2400" dirty="0"/>
              <a:t> 55 </a:t>
            </a:r>
            <a:r>
              <a:rPr lang="en-US" sz="2400" dirty="0" err="1"/>
              <a:t>lít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; 1 kg </a:t>
            </a:r>
            <a:r>
              <a:rPr lang="en-US" sz="2400" dirty="0" err="1"/>
              <a:t>ngũ</a:t>
            </a:r>
            <a:r>
              <a:rPr lang="en-US" sz="2400" dirty="0"/>
              <a:t> </a:t>
            </a:r>
            <a:r>
              <a:rPr lang="en-US" sz="2400" dirty="0" err="1"/>
              <a:t>cốc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1 300 </a:t>
            </a:r>
            <a:r>
              <a:rPr lang="en-US" sz="2400" dirty="0" err="1"/>
              <a:t>lít</a:t>
            </a:r>
            <a:r>
              <a:rPr lang="en-US" sz="2400" dirty="0"/>
              <a:t>.</a:t>
            </a:r>
          </a:p>
          <a:p>
            <a:r>
              <a:rPr lang="en-US" sz="2400" dirty="0"/>
              <a:t>–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1 kg </a:t>
            </a:r>
            <a:r>
              <a:rPr lang="en-US" sz="2400" dirty="0" err="1"/>
              <a:t>thịt</a:t>
            </a:r>
            <a:r>
              <a:rPr lang="en-US" sz="2400" dirty="0"/>
              <a:t> </a:t>
            </a:r>
            <a:r>
              <a:rPr lang="en-US" sz="2400" dirty="0" err="1"/>
              <a:t>lợn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4 800 </a:t>
            </a:r>
            <a:r>
              <a:rPr lang="en-US" sz="2400" dirty="0" err="1"/>
              <a:t>lít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; 1 kg </a:t>
            </a:r>
            <a:r>
              <a:rPr lang="en-US" sz="2400" dirty="0" err="1"/>
              <a:t>thịt</a:t>
            </a:r>
            <a:r>
              <a:rPr lang="en-US" sz="2400" dirty="0"/>
              <a:t> </a:t>
            </a:r>
            <a:r>
              <a:rPr lang="en-US" sz="2400" dirty="0" err="1"/>
              <a:t>bò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15 000 </a:t>
            </a:r>
            <a:r>
              <a:rPr lang="en-US" sz="2400" dirty="0" err="1"/>
              <a:t>lít</a:t>
            </a:r>
            <a:r>
              <a:rPr lang="en-US" sz="2400" dirty="0"/>
              <a:t>.</a:t>
            </a:r>
          </a:p>
          <a:p>
            <a:r>
              <a:rPr lang="en-US" sz="2400" dirty="0"/>
              <a:t>3.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trung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 4 150 </a:t>
            </a:r>
            <a:r>
              <a:rPr lang="en-US" sz="2400" dirty="0" err="1"/>
              <a:t>lít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(150 </a:t>
            </a:r>
            <a:r>
              <a:rPr lang="en-US" sz="2400" dirty="0" err="1"/>
              <a:t>lít</a:t>
            </a:r>
            <a:r>
              <a:rPr lang="en-US" sz="2400" dirty="0"/>
              <a:t> </a:t>
            </a:r>
            <a:r>
              <a:rPr lang="en-US" sz="2400" dirty="0" err="1"/>
              <a:t>trực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, 4 000 </a:t>
            </a:r>
            <a:r>
              <a:rPr lang="en-US" sz="2400" dirty="0" err="1"/>
              <a:t>lít</a:t>
            </a:r>
            <a:r>
              <a:rPr lang="en-US" sz="2400" dirty="0"/>
              <a:t> </a:t>
            </a:r>
            <a:r>
              <a:rPr lang="en-US" sz="2400" dirty="0" err="1"/>
              <a:t>gián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).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kiệm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25 </a:t>
            </a:r>
            <a:r>
              <a:rPr lang="en-US" sz="2400" dirty="0" err="1"/>
              <a:t>năm</a:t>
            </a:r>
            <a:r>
              <a:rPr lang="en-US" sz="2400" dirty="0"/>
              <a:t> </a:t>
            </a:r>
            <a:r>
              <a:rPr lang="en-US" sz="2400" dirty="0" err="1"/>
              <a:t>tới</a:t>
            </a:r>
            <a:r>
              <a:rPr lang="en-US" sz="2400" dirty="0"/>
              <a:t>,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loại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thiếu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nghiêm</a:t>
            </a:r>
            <a:r>
              <a:rPr lang="en-US" sz="2400" dirty="0"/>
              <a:t> </a:t>
            </a:r>
            <a:r>
              <a:rPr lang="en-US" sz="2400" dirty="0" err="1"/>
              <a:t>trọng</a:t>
            </a:r>
            <a:r>
              <a:rPr lang="en-US" sz="2400" dirty="0"/>
              <a:t>.</a:t>
            </a:r>
          </a:p>
          <a:p>
            <a:r>
              <a:rPr lang="en-US" sz="2400" dirty="0"/>
              <a:t>Theo </a:t>
            </a:r>
            <a:r>
              <a:rPr lang="en-US" sz="2400" dirty="0" err="1"/>
              <a:t>sách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bảo</a:t>
            </a:r>
            <a:r>
              <a:rPr lang="en-US" sz="2400" dirty="0"/>
              <a:t> </a:t>
            </a:r>
            <a:r>
              <a:rPr lang="en-US" sz="2400" dirty="0" err="1"/>
              <a:t>vệ</a:t>
            </a:r>
            <a:r>
              <a:rPr lang="en-US" sz="2400" dirty="0"/>
              <a:t> </a:t>
            </a:r>
            <a:r>
              <a:rPr lang="en-US" sz="2400" dirty="0" err="1"/>
              <a:t>nguồn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– </a:t>
            </a:r>
            <a:r>
              <a:rPr lang="en-US" sz="2400" dirty="0" err="1"/>
              <a:t>Protégeons</a:t>
            </a:r>
            <a:r>
              <a:rPr lang="en-US" sz="2400" dirty="0"/>
              <a:t> </a:t>
            </a:r>
            <a:r>
              <a:rPr lang="en-US" sz="2400" dirty="0" err="1"/>
              <a:t>l'eau</a:t>
            </a:r>
            <a:r>
              <a:rPr lang="en-US" sz="2400" dirty="0"/>
              <a:t> , </a:t>
            </a:r>
            <a:r>
              <a:rPr lang="en-US" sz="2400" dirty="0" err="1"/>
              <a:t>NXB</a:t>
            </a:r>
            <a:r>
              <a:rPr lang="en-US" sz="2400" dirty="0"/>
              <a:t> </a:t>
            </a:r>
            <a:r>
              <a:rPr lang="en-US" sz="2400" dirty="0" err="1"/>
              <a:t>Vagnon</a:t>
            </a:r>
            <a:r>
              <a:rPr lang="en-US" sz="2400" dirty="0"/>
              <a:t>, </a:t>
            </a:r>
            <a:r>
              <a:rPr lang="en-US" sz="2400" dirty="0" err="1"/>
              <a:t>Pháp</a:t>
            </a:r>
            <a:r>
              <a:rPr lang="en-US" sz="2400" dirty="0"/>
              <a:t>, 2019                                               (Minh </a:t>
            </a:r>
            <a:r>
              <a:rPr lang="en-US" sz="2400" dirty="0" err="1"/>
              <a:t>Đức</a:t>
            </a:r>
            <a:r>
              <a:rPr lang="en-US" sz="2400" dirty="0"/>
              <a:t> </a:t>
            </a:r>
            <a:r>
              <a:rPr lang="en-US" sz="2400" dirty="0" err="1"/>
              <a:t>dịch</a:t>
            </a:r>
            <a:r>
              <a:rPr lang="en-US" sz="2400" dirty="0"/>
              <a:t>)</a:t>
            </a:r>
          </a:p>
        </p:txBody>
      </p:sp>
      <p:pic>
        <p:nvPicPr>
          <p:cNvPr id="3" name="Picture 2" descr="https://img.loigiaihay.com/picture/2022/0617/17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647" y="62935"/>
            <a:ext cx="4998130" cy="22807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2863" y="274233"/>
            <a:ext cx="3597558" cy="561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00CC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 </a:t>
            </a:r>
            <a:r>
              <a:rPr lang="en-US" sz="2800" b="1" dirty="0" err="1"/>
              <a:t>Nghe</a:t>
            </a:r>
            <a:r>
              <a:rPr lang="en-US" sz="2800" b="1" dirty="0"/>
              <a:t> </a:t>
            </a:r>
            <a:r>
              <a:rPr lang="en-US" sz="2800" b="1" dirty="0" err="1"/>
              <a:t>thông</a:t>
            </a:r>
            <a:r>
              <a:rPr lang="en-US" sz="2800" b="1" dirty="0"/>
              <a:t> tin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5596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48245" y="86280"/>
            <a:ext cx="5118629" cy="561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00CC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 </a:t>
            </a:r>
            <a:r>
              <a:rPr lang="en-US" sz="2800" b="1" dirty="0" err="1"/>
              <a:t>Nghe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nói</a:t>
            </a:r>
            <a:r>
              <a:rPr lang="en-US" sz="2800" b="1" dirty="0"/>
              <a:t> </a:t>
            </a:r>
            <a:r>
              <a:rPr lang="en-US" sz="2800" b="1" dirty="0" err="1"/>
              <a:t>lại</a:t>
            </a:r>
            <a:r>
              <a:rPr lang="en-US" sz="2800" b="1" dirty="0"/>
              <a:t> </a:t>
            </a:r>
            <a:r>
              <a:rPr lang="en-US" sz="2800" b="1" dirty="0" err="1"/>
              <a:t>thông</a:t>
            </a:r>
            <a:r>
              <a:rPr lang="en-US" sz="2800" b="1" dirty="0"/>
              <a:t> tin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6" name="Picture 2" descr="https://img.loigiaihay.com/picture/2022/0617/17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41" y="666079"/>
            <a:ext cx="7776839" cy="3352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9193" y="4252891"/>
            <a:ext cx="76024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dirty="0" err="1"/>
              <a:t>Ghép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: </a:t>
            </a:r>
          </a:p>
          <a:p>
            <a:r>
              <a:rPr lang="vi-VN" sz="2800" dirty="0"/>
              <a:t>b) Trung bình, một người cần bao nhiêu lít nước mỗi ngày?</a:t>
            </a:r>
          </a:p>
          <a:p>
            <a:r>
              <a:rPr lang="vi-VN" sz="2800" dirty="0"/>
              <a:t>c) Sau bao nhiêu năm nữa, nhân loại sẽ thiếu nước nghiêm trọng? 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7106" y="3444396"/>
            <a:ext cx="4224894" cy="32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773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22912" y="1133206"/>
            <a:ext cx="3886200" cy="1694688"/>
            <a:chOff x="463629" y="1011835"/>
            <a:chExt cx="3600340" cy="2189130"/>
          </a:xfrm>
        </p:grpSpPr>
        <p:pic>
          <p:nvPicPr>
            <p:cNvPr id="5" name="Picture 4" descr="Background pattern&#10;&#10;Description automatically generated">
              <a:extLst>
                <a:ext uri="{FF2B5EF4-FFF2-40B4-BE49-F238E27FC236}">
                  <a16:creationId xmlns:a16="http://schemas.microsoft.com/office/drawing/2014/main" id="{35A48A58-A7FD-4C38-A18D-4E78D2782B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12867" r="51697" b="69373"/>
            <a:stretch/>
          </p:blipFill>
          <p:spPr>
            <a:xfrm>
              <a:off x="463629" y="1011835"/>
              <a:ext cx="3600340" cy="218913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587" y="1597340"/>
              <a:ext cx="3225064" cy="101812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7825293" y="1014560"/>
            <a:ext cx="4162910" cy="1931980"/>
            <a:chOff x="8128035" y="829407"/>
            <a:chExt cx="3508904" cy="2553986"/>
          </a:xfrm>
        </p:grpSpPr>
        <p:pic>
          <p:nvPicPr>
            <p:cNvPr id="8" name="Picture 7" descr="Background pattern&#10;&#10;Description automatically generated">
              <a:extLst>
                <a:ext uri="{FF2B5EF4-FFF2-40B4-BE49-F238E27FC236}">
                  <a16:creationId xmlns:a16="http://schemas.microsoft.com/office/drawing/2014/main" id="{A4309C6A-6720-4690-BDAF-795B055AC2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92" t="10467" r="10758" b="68857"/>
            <a:stretch/>
          </p:blipFill>
          <p:spPr>
            <a:xfrm>
              <a:off x="8128035" y="829407"/>
              <a:ext cx="3183096" cy="255398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11875" y="1517529"/>
              <a:ext cx="3225064" cy="1018120"/>
            </a:xfrm>
            <a:prstGeom prst="rect">
              <a:avLst/>
            </a:prstGeom>
          </p:spPr>
        </p:pic>
      </p:grpSp>
      <p:pic>
        <p:nvPicPr>
          <p:cNvPr id="10" name="Picture 2" descr="https://o.remove.bg/downloads/6e8fb71d-b91b-4e08-8eaa-76446bb34773/image-removebg-previe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012" y="1600487"/>
            <a:ext cx="6835806" cy="605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5730" y="283335"/>
            <a:ext cx="8175445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981818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48245" y="86280"/>
            <a:ext cx="5082534" cy="561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00CC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 </a:t>
            </a:r>
            <a:r>
              <a:rPr lang="en-US" sz="2800" b="1" dirty="0" err="1"/>
              <a:t>Nghe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nói</a:t>
            </a:r>
            <a:r>
              <a:rPr lang="en-US" sz="2800" b="1" dirty="0"/>
              <a:t> </a:t>
            </a:r>
            <a:r>
              <a:rPr lang="en-US" sz="2800" b="1" dirty="0" err="1"/>
              <a:t>lại</a:t>
            </a:r>
            <a:r>
              <a:rPr lang="en-US" sz="2800" b="1" dirty="0"/>
              <a:t> </a:t>
            </a:r>
            <a:r>
              <a:rPr lang="en-US" sz="2800" b="1" dirty="0" err="1"/>
              <a:t>thông</a:t>
            </a:r>
            <a:r>
              <a:rPr lang="en-US" sz="2800" b="1" dirty="0"/>
              <a:t> tin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6" name="Picture 2" descr="https://img.loigiaihay.com/picture/2022/0617/17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131" y="695678"/>
            <a:ext cx="7776839" cy="3352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2250895" y="5272069"/>
            <a:ext cx="7999225" cy="1020424"/>
          </a:xfrm>
          <a:custGeom>
            <a:avLst/>
            <a:gdLst>
              <a:gd name="connsiteX0" fmla="*/ 0 w 7999225"/>
              <a:gd name="connsiteY0" fmla="*/ 170074 h 1020424"/>
              <a:gd name="connsiteX1" fmla="*/ 170074 w 7999225"/>
              <a:gd name="connsiteY1" fmla="*/ 0 h 1020424"/>
              <a:gd name="connsiteX2" fmla="*/ 7829151 w 7999225"/>
              <a:gd name="connsiteY2" fmla="*/ 0 h 1020424"/>
              <a:gd name="connsiteX3" fmla="*/ 7999225 w 7999225"/>
              <a:gd name="connsiteY3" fmla="*/ 170074 h 1020424"/>
              <a:gd name="connsiteX4" fmla="*/ 7999225 w 7999225"/>
              <a:gd name="connsiteY4" fmla="*/ 850350 h 1020424"/>
              <a:gd name="connsiteX5" fmla="*/ 7829151 w 7999225"/>
              <a:gd name="connsiteY5" fmla="*/ 1020424 h 1020424"/>
              <a:gd name="connsiteX6" fmla="*/ 170074 w 7999225"/>
              <a:gd name="connsiteY6" fmla="*/ 1020424 h 1020424"/>
              <a:gd name="connsiteX7" fmla="*/ 0 w 7999225"/>
              <a:gd name="connsiteY7" fmla="*/ 850350 h 1020424"/>
              <a:gd name="connsiteX8" fmla="*/ 0 w 7999225"/>
              <a:gd name="connsiteY8" fmla="*/ 170074 h 1020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99225" h="1020424" fill="none" extrusionOk="0">
                <a:moveTo>
                  <a:pt x="0" y="170074"/>
                </a:moveTo>
                <a:cubicBezTo>
                  <a:pt x="-1100" y="75685"/>
                  <a:pt x="83501" y="8373"/>
                  <a:pt x="170074" y="0"/>
                </a:cubicBezTo>
                <a:cubicBezTo>
                  <a:pt x="1182677" y="-61902"/>
                  <a:pt x="6407416" y="-101778"/>
                  <a:pt x="7829151" y="0"/>
                </a:cubicBezTo>
                <a:cubicBezTo>
                  <a:pt x="7914764" y="-2607"/>
                  <a:pt x="8008903" y="63248"/>
                  <a:pt x="7999225" y="170074"/>
                </a:cubicBezTo>
                <a:cubicBezTo>
                  <a:pt x="8036419" y="460650"/>
                  <a:pt x="7941566" y="687677"/>
                  <a:pt x="7999225" y="850350"/>
                </a:cubicBezTo>
                <a:cubicBezTo>
                  <a:pt x="7982938" y="936306"/>
                  <a:pt x="7919450" y="1003647"/>
                  <a:pt x="7829151" y="1020424"/>
                </a:cubicBezTo>
                <a:cubicBezTo>
                  <a:pt x="6836993" y="878032"/>
                  <a:pt x="1326202" y="1131525"/>
                  <a:pt x="170074" y="1020424"/>
                </a:cubicBezTo>
                <a:cubicBezTo>
                  <a:pt x="63557" y="1026722"/>
                  <a:pt x="-1127" y="949418"/>
                  <a:pt x="0" y="850350"/>
                </a:cubicBezTo>
                <a:cubicBezTo>
                  <a:pt x="-58006" y="582437"/>
                  <a:pt x="45088" y="335263"/>
                  <a:pt x="0" y="170074"/>
                </a:cubicBezTo>
                <a:close/>
              </a:path>
              <a:path w="7999225" h="1020424" stroke="0" extrusionOk="0">
                <a:moveTo>
                  <a:pt x="0" y="170074"/>
                </a:moveTo>
                <a:cubicBezTo>
                  <a:pt x="-8118" y="65416"/>
                  <a:pt x="69585" y="-10973"/>
                  <a:pt x="170074" y="0"/>
                </a:cubicBezTo>
                <a:cubicBezTo>
                  <a:pt x="1204386" y="-164947"/>
                  <a:pt x="4018443" y="-52288"/>
                  <a:pt x="7829151" y="0"/>
                </a:cubicBezTo>
                <a:cubicBezTo>
                  <a:pt x="7922245" y="-13079"/>
                  <a:pt x="7993095" y="77126"/>
                  <a:pt x="7999225" y="170074"/>
                </a:cubicBezTo>
                <a:cubicBezTo>
                  <a:pt x="8059067" y="393336"/>
                  <a:pt x="8052550" y="699362"/>
                  <a:pt x="7999225" y="850350"/>
                </a:cubicBezTo>
                <a:cubicBezTo>
                  <a:pt x="8008932" y="956811"/>
                  <a:pt x="7918070" y="1011307"/>
                  <a:pt x="7829151" y="1020424"/>
                </a:cubicBezTo>
                <a:cubicBezTo>
                  <a:pt x="6448949" y="1178965"/>
                  <a:pt x="3605555" y="878588"/>
                  <a:pt x="170074" y="1020424"/>
                </a:cubicBezTo>
                <a:cubicBezTo>
                  <a:pt x="75302" y="1035227"/>
                  <a:pt x="14913" y="939094"/>
                  <a:pt x="0" y="850350"/>
                </a:cubicBezTo>
                <a:cubicBezTo>
                  <a:pt x="31094" y="551006"/>
                  <a:pt x="17080" y="423724"/>
                  <a:pt x="0" y="17007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970" indent="-13970" algn="ctr">
              <a:lnSpc>
                <a:spcPct val="120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002060"/>
                </a:solidFill>
                <a:ea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a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002060"/>
                </a:solidFill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a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a typeface="Times New Roman" panose="02020603050405020304" pitchFamily="18" charset="0"/>
              </a:rPr>
              <a:t>hết</a:t>
            </a:r>
            <a:r>
              <a:rPr lang="en-US" sz="2800" b="1" dirty="0">
                <a:solidFill>
                  <a:srgbClr val="002060"/>
                </a:solidFill>
                <a:ea typeface="Times New Roman" panose="02020603050405020304" pitchFamily="18" charset="0"/>
              </a:rPr>
              <a:t> 4 150 </a:t>
            </a:r>
            <a:r>
              <a:rPr lang="en-US" sz="2800" b="1" dirty="0" err="1">
                <a:solidFill>
                  <a:srgbClr val="002060"/>
                </a:solidFill>
                <a:ea typeface="Times New Roman" panose="02020603050405020304" pitchFamily="18" charset="0"/>
              </a:rPr>
              <a:t>lít</a:t>
            </a:r>
            <a:r>
              <a:rPr lang="en-US" sz="2800" b="1" dirty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a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60909D-C140-4836-8623-FAAF1237BD27}"/>
              </a:ext>
            </a:extLst>
          </p:cNvPr>
          <p:cNvSpPr txBox="1"/>
          <p:nvPr/>
        </p:nvSpPr>
        <p:spPr>
          <a:xfrm>
            <a:off x="1534053" y="4048217"/>
            <a:ext cx="6100744" cy="954107"/>
          </a:xfrm>
          <a:custGeom>
            <a:avLst/>
            <a:gdLst>
              <a:gd name="connsiteX0" fmla="*/ 0 w 6100744"/>
              <a:gd name="connsiteY0" fmla="*/ 0 h 954107"/>
              <a:gd name="connsiteX1" fmla="*/ 6100744 w 6100744"/>
              <a:gd name="connsiteY1" fmla="*/ 0 h 954107"/>
              <a:gd name="connsiteX2" fmla="*/ 6100744 w 6100744"/>
              <a:gd name="connsiteY2" fmla="*/ 954107 h 954107"/>
              <a:gd name="connsiteX3" fmla="*/ 0 w 6100744"/>
              <a:gd name="connsiteY3" fmla="*/ 954107 h 954107"/>
              <a:gd name="connsiteX4" fmla="*/ 0 w 6100744"/>
              <a:gd name="connsiteY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0744" h="954107" fill="none" extrusionOk="0">
                <a:moveTo>
                  <a:pt x="0" y="0"/>
                </a:moveTo>
                <a:cubicBezTo>
                  <a:pt x="720759" y="5222"/>
                  <a:pt x="5219188" y="24918"/>
                  <a:pt x="6100744" y="0"/>
                </a:cubicBezTo>
                <a:cubicBezTo>
                  <a:pt x="6126052" y="365569"/>
                  <a:pt x="6135289" y="532638"/>
                  <a:pt x="6100744" y="954107"/>
                </a:cubicBezTo>
                <a:cubicBezTo>
                  <a:pt x="4599758" y="789346"/>
                  <a:pt x="1323840" y="1072257"/>
                  <a:pt x="0" y="954107"/>
                </a:cubicBezTo>
                <a:cubicBezTo>
                  <a:pt x="25104" y="519547"/>
                  <a:pt x="34190" y="155245"/>
                  <a:pt x="0" y="0"/>
                </a:cubicBezTo>
                <a:close/>
              </a:path>
              <a:path w="6100744" h="954107" stroke="0" extrusionOk="0">
                <a:moveTo>
                  <a:pt x="0" y="0"/>
                </a:moveTo>
                <a:cubicBezTo>
                  <a:pt x="2390880" y="11849"/>
                  <a:pt x="3178392" y="-161459"/>
                  <a:pt x="6100744" y="0"/>
                </a:cubicBezTo>
                <a:cubicBezTo>
                  <a:pt x="6024928" y="168997"/>
                  <a:pt x="6053709" y="796602"/>
                  <a:pt x="6100744" y="954107"/>
                </a:cubicBezTo>
                <a:cubicBezTo>
                  <a:pt x="4675546" y="808247"/>
                  <a:pt x="1771717" y="875783"/>
                  <a:pt x="0" y="954107"/>
                </a:cubicBezTo>
                <a:cubicBezTo>
                  <a:pt x="-25366" y="710691"/>
                  <a:pt x="-56101" y="15770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vi-VN" sz="2800" b="1" dirty="0"/>
              <a:t>b) Trung bình, một người cần bao nhiêu lít nước mỗi ngày?</a:t>
            </a:r>
          </a:p>
        </p:txBody>
      </p:sp>
    </p:spTree>
    <p:extLst>
      <p:ext uri="{BB962C8B-B14F-4D97-AF65-F5344CB8AC3E}">
        <p14:creationId xmlns:p14="http://schemas.microsoft.com/office/powerpoint/2010/main" val="22946268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48245" y="86280"/>
            <a:ext cx="4343351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00CC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 </a:t>
            </a:r>
            <a:r>
              <a:rPr lang="en-US" sz="2800" b="1" dirty="0" err="1"/>
              <a:t>Nghe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nói</a:t>
            </a:r>
            <a:r>
              <a:rPr lang="en-US" sz="2800" b="1" dirty="0"/>
              <a:t> </a:t>
            </a:r>
            <a:r>
              <a:rPr lang="en-US" sz="2800" b="1" dirty="0" err="1"/>
              <a:t>lại</a:t>
            </a:r>
            <a:r>
              <a:rPr lang="en-US" sz="2800" b="1" dirty="0"/>
              <a:t> </a:t>
            </a:r>
            <a:r>
              <a:rPr lang="en-US" sz="2800" b="1" dirty="0" err="1"/>
              <a:t>thông</a:t>
            </a:r>
            <a:r>
              <a:rPr lang="en-US" sz="2800" b="1" dirty="0"/>
              <a:t> tin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6" name="Picture 2" descr="https://img.loigiaihay.com/picture/2022/0617/17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131" y="695678"/>
            <a:ext cx="7776839" cy="3352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3191929" y="5227680"/>
            <a:ext cx="7999225" cy="1020424"/>
          </a:xfrm>
          <a:custGeom>
            <a:avLst/>
            <a:gdLst>
              <a:gd name="connsiteX0" fmla="*/ 0 w 7999225"/>
              <a:gd name="connsiteY0" fmla="*/ 170074 h 1020424"/>
              <a:gd name="connsiteX1" fmla="*/ 170074 w 7999225"/>
              <a:gd name="connsiteY1" fmla="*/ 0 h 1020424"/>
              <a:gd name="connsiteX2" fmla="*/ 7829151 w 7999225"/>
              <a:gd name="connsiteY2" fmla="*/ 0 h 1020424"/>
              <a:gd name="connsiteX3" fmla="*/ 7999225 w 7999225"/>
              <a:gd name="connsiteY3" fmla="*/ 170074 h 1020424"/>
              <a:gd name="connsiteX4" fmla="*/ 7999225 w 7999225"/>
              <a:gd name="connsiteY4" fmla="*/ 850350 h 1020424"/>
              <a:gd name="connsiteX5" fmla="*/ 7829151 w 7999225"/>
              <a:gd name="connsiteY5" fmla="*/ 1020424 h 1020424"/>
              <a:gd name="connsiteX6" fmla="*/ 170074 w 7999225"/>
              <a:gd name="connsiteY6" fmla="*/ 1020424 h 1020424"/>
              <a:gd name="connsiteX7" fmla="*/ 0 w 7999225"/>
              <a:gd name="connsiteY7" fmla="*/ 850350 h 1020424"/>
              <a:gd name="connsiteX8" fmla="*/ 0 w 7999225"/>
              <a:gd name="connsiteY8" fmla="*/ 170074 h 1020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99225" h="1020424" fill="none" extrusionOk="0">
                <a:moveTo>
                  <a:pt x="0" y="170074"/>
                </a:moveTo>
                <a:cubicBezTo>
                  <a:pt x="-1100" y="75685"/>
                  <a:pt x="83501" y="8373"/>
                  <a:pt x="170074" y="0"/>
                </a:cubicBezTo>
                <a:cubicBezTo>
                  <a:pt x="1182677" y="-61902"/>
                  <a:pt x="6407416" y="-101778"/>
                  <a:pt x="7829151" y="0"/>
                </a:cubicBezTo>
                <a:cubicBezTo>
                  <a:pt x="7914764" y="-2607"/>
                  <a:pt x="8008903" y="63248"/>
                  <a:pt x="7999225" y="170074"/>
                </a:cubicBezTo>
                <a:cubicBezTo>
                  <a:pt x="8036419" y="460650"/>
                  <a:pt x="7941566" y="687677"/>
                  <a:pt x="7999225" y="850350"/>
                </a:cubicBezTo>
                <a:cubicBezTo>
                  <a:pt x="7982938" y="936306"/>
                  <a:pt x="7919450" y="1003647"/>
                  <a:pt x="7829151" y="1020424"/>
                </a:cubicBezTo>
                <a:cubicBezTo>
                  <a:pt x="6836993" y="878032"/>
                  <a:pt x="1326202" y="1131525"/>
                  <a:pt x="170074" y="1020424"/>
                </a:cubicBezTo>
                <a:cubicBezTo>
                  <a:pt x="63557" y="1026722"/>
                  <a:pt x="-1127" y="949418"/>
                  <a:pt x="0" y="850350"/>
                </a:cubicBezTo>
                <a:cubicBezTo>
                  <a:pt x="-58006" y="582437"/>
                  <a:pt x="45088" y="335263"/>
                  <a:pt x="0" y="170074"/>
                </a:cubicBezTo>
                <a:close/>
              </a:path>
              <a:path w="7999225" h="1020424" stroke="0" extrusionOk="0">
                <a:moveTo>
                  <a:pt x="0" y="170074"/>
                </a:moveTo>
                <a:cubicBezTo>
                  <a:pt x="-8118" y="65416"/>
                  <a:pt x="69585" y="-10973"/>
                  <a:pt x="170074" y="0"/>
                </a:cubicBezTo>
                <a:cubicBezTo>
                  <a:pt x="1204386" y="-164947"/>
                  <a:pt x="4018443" y="-52288"/>
                  <a:pt x="7829151" y="0"/>
                </a:cubicBezTo>
                <a:cubicBezTo>
                  <a:pt x="7922245" y="-13079"/>
                  <a:pt x="7993095" y="77126"/>
                  <a:pt x="7999225" y="170074"/>
                </a:cubicBezTo>
                <a:cubicBezTo>
                  <a:pt x="8059067" y="393336"/>
                  <a:pt x="8052550" y="699362"/>
                  <a:pt x="7999225" y="850350"/>
                </a:cubicBezTo>
                <a:cubicBezTo>
                  <a:pt x="8008932" y="956811"/>
                  <a:pt x="7918070" y="1011307"/>
                  <a:pt x="7829151" y="1020424"/>
                </a:cubicBezTo>
                <a:cubicBezTo>
                  <a:pt x="6448949" y="1178965"/>
                  <a:pt x="3605555" y="878588"/>
                  <a:pt x="170074" y="1020424"/>
                </a:cubicBezTo>
                <a:cubicBezTo>
                  <a:pt x="75302" y="1035227"/>
                  <a:pt x="14913" y="939094"/>
                  <a:pt x="0" y="850350"/>
                </a:cubicBezTo>
                <a:cubicBezTo>
                  <a:pt x="31094" y="551006"/>
                  <a:pt x="17080" y="423724"/>
                  <a:pt x="0" y="17007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</a:rPr>
              <a:t>    </a:t>
            </a:r>
            <a:r>
              <a:rPr lang="en-US" sz="2800" b="1" dirty="0" err="1">
                <a:solidFill>
                  <a:srgbClr val="002060"/>
                </a:solidFill>
              </a:rPr>
              <a:t>Nếu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không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biết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tiết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kiệm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nước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sau</a:t>
            </a:r>
            <a:r>
              <a:rPr lang="en-US" sz="2800" b="1" dirty="0">
                <a:solidFill>
                  <a:srgbClr val="002060"/>
                </a:solidFill>
              </a:rPr>
              <a:t> 25 </a:t>
            </a:r>
            <a:r>
              <a:rPr lang="en-US" sz="2800" b="1" dirty="0" err="1">
                <a:solidFill>
                  <a:srgbClr val="002060"/>
                </a:solidFill>
              </a:rPr>
              <a:t>năm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nữa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nhân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loại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sẽ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thiếu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nước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nghiêm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trọng</a:t>
            </a:r>
            <a:r>
              <a:rPr lang="en-US" sz="28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60909D-C140-4836-8623-FAAF1237BD27}"/>
              </a:ext>
            </a:extLst>
          </p:cNvPr>
          <p:cNvSpPr txBox="1"/>
          <p:nvPr/>
        </p:nvSpPr>
        <p:spPr>
          <a:xfrm>
            <a:off x="1560686" y="4048217"/>
            <a:ext cx="6810958" cy="954107"/>
          </a:xfrm>
          <a:custGeom>
            <a:avLst/>
            <a:gdLst>
              <a:gd name="connsiteX0" fmla="*/ 0 w 6810958"/>
              <a:gd name="connsiteY0" fmla="*/ 0 h 954107"/>
              <a:gd name="connsiteX1" fmla="*/ 6810958 w 6810958"/>
              <a:gd name="connsiteY1" fmla="*/ 0 h 954107"/>
              <a:gd name="connsiteX2" fmla="*/ 6810958 w 6810958"/>
              <a:gd name="connsiteY2" fmla="*/ 954107 h 954107"/>
              <a:gd name="connsiteX3" fmla="*/ 0 w 6810958"/>
              <a:gd name="connsiteY3" fmla="*/ 954107 h 954107"/>
              <a:gd name="connsiteX4" fmla="*/ 0 w 6810958"/>
              <a:gd name="connsiteY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0958" h="954107" fill="none" extrusionOk="0">
                <a:moveTo>
                  <a:pt x="0" y="0"/>
                </a:moveTo>
                <a:cubicBezTo>
                  <a:pt x="3084592" y="5222"/>
                  <a:pt x="4506582" y="24918"/>
                  <a:pt x="6810958" y="0"/>
                </a:cubicBezTo>
                <a:cubicBezTo>
                  <a:pt x="6836266" y="365569"/>
                  <a:pt x="6845503" y="532638"/>
                  <a:pt x="6810958" y="954107"/>
                </a:cubicBezTo>
                <a:cubicBezTo>
                  <a:pt x="5812401" y="789346"/>
                  <a:pt x="1366156" y="1072257"/>
                  <a:pt x="0" y="954107"/>
                </a:cubicBezTo>
                <a:cubicBezTo>
                  <a:pt x="25104" y="519547"/>
                  <a:pt x="34190" y="155245"/>
                  <a:pt x="0" y="0"/>
                </a:cubicBezTo>
                <a:close/>
              </a:path>
              <a:path w="6810958" h="954107" stroke="0" extrusionOk="0">
                <a:moveTo>
                  <a:pt x="0" y="0"/>
                </a:moveTo>
                <a:cubicBezTo>
                  <a:pt x="1748882" y="11849"/>
                  <a:pt x="6093568" y="-161459"/>
                  <a:pt x="6810958" y="0"/>
                </a:cubicBezTo>
                <a:cubicBezTo>
                  <a:pt x="6735142" y="168997"/>
                  <a:pt x="6763923" y="796602"/>
                  <a:pt x="6810958" y="954107"/>
                </a:cubicBezTo>
                <a:cubicBezTo>
                  <a:pt x="5587277" y="808247"/>
                  <a:pt x="990152" y="875783"/>
                  <a:pt x="0" y="954107"/>
                </a:cubicBezTo>
                <a:cubicBezTo>
                  <a:pt x="-25366" y="710691"/>
                  <a:pt x="-56101" y="15770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sz="2800" b="1" dirty="0"/>
              <a:t>    </a:t>
            </a:r>
            <a:r>
              <a:rPr lang="vi-VN" sz="2800" b="1" dirty="0"/>
              <a:t>c) Sau bao nhiêu năm nữa, nhân loại sẽ thiếu nước nghiêm trọng? </a:t>
            </a:r>
          </a:p>
        </p:txBody>
      </p:sp>
    </p:spTree>
    <p:extLst>
      <p:ext uri="{BB962C8B-B14F-4D97-AF65-F5344CB8AC3E}">
        <p14:creationId xmlns:p14="http://schemas.microsoft.com/office/powerpoint/2010/main" val="5021476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2282" y="661110"/>
            <a:ext cx="7423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</a:rPr>
              <a:t>2. </a:t>
            </a:r>
            <a:r>
              <a:rPr lang="vi-VN" sz="2800" b="1" dirty="0">
                <a:solidFill>
                  <a:srgbClr val="C00000"/>
                </a:solidFill>
              </a:rPr>
              <a:t>Trao đổi</a:t>
            </a:r>
            <a:endParaRPr lang="vi-VN" sz="2800" dirty="0">
              <a:solidFill>
                <a:srgbClr val="C00000"/>
              </a:solidFill>
            </a:endParaRPr>
          </a:p>
          <a:p>
            <a:r>
              <a:rPr lang="vi-VN" sz="2800" dirty="0">
                <a:solidFill>
                  <a:srgbClr val="C00000"/>
                </a:solidFill>
              </a:rPr>
              <a:t>a) Theo em, vì sao phải tiết kiệm nước?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0474" y="299345"/>
            <a:ext cx="11556870" cy="6051757"/>
            <a:chOff x="1459873" y="1567872"/>
            <a:chExt cx="9336219" cy="3893429"/>
          </a:xfrm>
        </p:grpSpPr>
        <p:grpSp>
          <p:nvGrpSpPr>
            <p:cNvPr id="6" name="Group 5"/>
            <p:cNvGrpSpPr/>
            <p:nvPr/>
          </p:nvGrpSpPr>
          <p:grpSpPr>
            <a:xfrm>
              <a:off x="1459873" y="1567872"/>
              <a:ext cx="9143400" cy="3893429"/>
              <a:chOff x="1693881" y="1424881"/>
              <a:chExt cx="9143400" cy="3893429"/>
            </a:xfrm>
          </p:grpSpPr>
          <p:sp>
            <p:nvSpPr>
              <p:cNvPr id="15" name="Google Shape;1021;p44"/>
              <p:cNvSpPr/>
              <p:nvPr/>
            </p:nvSpPr>
            <p:spPr>
              <a:xfrm rot="21470825">
                <a:off x="1693881" y="1424881"/>
                <a:ext cx="9004336" cy="3893429"/>
              </a:xfrm>
              <a:prstGeom prst="roundRect">
                <a:avLst>
                  <a:gd name="adj" fmla="val 24491"/>
                </a:avLst>
              </a:prstGeom>
              <a:noFill/>
              <a:ln w="2857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ln w="57150">
                    <a:solidFill>
                      <a:srgbClr val="002060"/>
                    </a:solidFill>
                  </a:ln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6" name="Google Shape;1024;p44"/>
              <p:cNvGrpSpPr/>
              <p:nvPr/>
            </p:nvGrpSpPr>
            <p:grpSpPr>
              <a:xfrm>
                <a:off x="9219729" y="4991188"/>
                <a:ext cx="1617552" cy="290462"/>
                <a:chOff x="1247475" y="1995825"/>
                <a:chExt cx="305700" cy="81075"/>
              </a:xfrm>
            </p:grpSpPr>
            <p:sp>
              <p:nvSpPr>
                <p:cNvPr id="19" name="Google Shape;1027;p44"/>
                <p:cNvSpPr/>
                <p:nvPr/>
              </p:nvSpPr>
              <p:spPr>
                <a:xfrm>
                  <a:off x="1247475" y="2032225"/>
                  <a:ext cx="127700" cy="4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1787" extrusionOk="0">
                      <a:moveTo>
                        <a:pt x="3977" y="0"/>
                      </a:moveTo>
                      <a:cubicBezTo>
                        <a:pt x="3608" y="36"/>
                        <a:pt x="3239" y="120"/>
                        <a:pt x="2858" y="143"/>
                      </a:cubicBezTo>
                      <a:cubicBezTo>
                        <a:pt x="2227" y="203"/>
                        <a:pt x="1631" y="429"/>
                        <a:pt x="1072" y="739"/>
                      </a:cubicBezTo>
                      <a:cubicBezTo>
                        <a:pt x="691" y="965"/>
                        <a:pt x="310" y="1203"/>
                        <a:pt x="0" y="1572"/>
                      </a:cubicBezTo>
                      <a:cubicBezTo>
                        <a:pt x="60" y="1644"/>
                        <a:pt x="119" y="1727"/>
                        <a:pt x="167" y="1786"/>
                      </a:cubicBezTo>
                      <a:cubicBezTo>
                        <a:pt x="333" y="1679"/>
                        <a:pt x="464" y="1548"/>
                        <a:pt x="631" y="1501"/>
                      </a:cubicBezTo>
                      <a:cubicBezTo>
                        <a:pt x="869" y="1429"/>
                        <a:pt x="1072" y="1310"/>
                        <a:pt x="1298" y="1203"/>
                      </a:cubicBezTo>
                      <a:cubicBezTo>
                        <a:pt x="1869" y="905"/>
                        <a:pt x="2477" y="739"/>
                        <a:pt x="3096" y="655"/>
                      </a:cubicBezTo>
                      <a:cubicBezTo>
                        <a:pt x="3215" y="632"/>
                        <a:pt x="3334" y="620"/>
                        <a:pt x="3429" y="572"/>
                      </a:cubicBezTo>
                      <a:cubicBezTo>
                        <a:pt x="3596" y="477"/>
                        <a:pt x="3786" y="453"/>
                        <a:pt x="3965" y="417"/>
                      </a:cubicBezTo>
                      <a:cubicBezTo>
                        <a:pt x="4322" y="358"/>
                        <a:pt x="4667" y="274"/>
                        <a:pt x="5108" y="203"/>
                      </a:cubicBezTo>
                      <a:cubicBezTo>
                        <a:pt x="4763" y="120"/>
                        <a:pt x="4524" y="60"/>
                        <a:pt x="4310" y="12"/>
                      </a:cubicBezTo>
                      <a:cubicBezTo>
                        <a:pt x="4203" y="0"/>
                        <a:pt x="4084" y="0"/>
                        <a:pt x="39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ln w="57150">
                      <a:solidFill>
                        <a:srgbClr val="002060"/>
                      </a:solidFill>
                    </a:ln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0" name="Google Shape;1028;p44"/>
                <p:cNvSpPr/>
                <p:nvPr/>
              </p:nvSpPr>
              <p:spPr>
                <a:xfrm>
                  <a:off x="1416825" y="1995825"/>
                  <a:ext cx="136350" cy="4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" h="1737" extrusionOk="0">
                      <a:moveTo>
                        <a:pt x="4423" y="0"/>
                      </a:moveTo>
                      <a:cubicBezTo>
                        <a:pt x="4303" y="0"/>
                        <a:pt x="4183" y="12"/>
                        <a:pt x="4061" y="40"/>
                      </a:cubicBezTo>
                      <a:cubicBezTo>
                        <a:pt x="3870" y="87"/>
                        <a:pt x="3668" y="99"/>
                        <a:pt x="3465" y="123"/>
                      </a:cubicBezTo>
                      <a:cubicBezTo>
                        <a:pt x="2787" y="206"/>
                        <a:pt x="2096" y="325"/>
                        <a:pt x="1477" y="647"/>
                      </a:cubicBezTo>
                      <a:cubicBezTo>
                        <a:pt x="1441" y="659"/>
                        <a:pt x="1418" y="683"/>
                        <a:pt x="1406" y="683"/>
                      </a:cubicBezTo>
                      <a:cubicBezTo>
                        <a:pt x="1025" y="778"/>
                        <a:pt x="703" y="1004"/>
                        <a:pt x="370" y="1218"/>
                      </a:cubicBezTo>
                      <a:cubicBezTo>
                        <a:pt x="191" y="1337"/>
                        <a:pt x="60" y="1492"/>
                        <a:pt x="1" y="1707"/>
                      </a:cubicBezTo>
                      <a:cubicBezTo>
                        <a:pt x="46" y="1727"/>
                        <a:pt x="86" y="1736"/>
                        <a:pt x="123" y="1736"/>
                      </a:cubicBezTo>
                      <a:cubicBezTo>
                        <a:pt x="211" y="1736"/>
                        <a:pt x="279" y="1686"/>
                        <a:pt x="346" y="1635"/>
                      </a:cubicBezTo>
                      <a:cubicBezTo>
                        <a:pt x="632" y="1421"/>
                        <a:pt x="941" y="1302"/>
                        <a:pt x="1263" y="1183"/>
                      </a:cubicBezTo>
                      <a:lnTo>
                        <a:pt x="1715" y="1052"/>
                      </a:lnTo>
                      <a:cubicBezTo>
                        <a:pt x="1787" y="1016"/>
                        <a:pt x="1894" y="1016"/>
                        <a:pt x="1953" y="980"/>
                      </a:cubicBezTo>
                      <a:cubicBezTo>
                        <a:pt x="2120" y="825"/>
                        <a:pt x="2311" y="814"/>
                        <a:pt x="2513" y="778"/>
                      </a:cubicBezTo>
                      <a:cubicBezTo>
                        <a:pt x="2739" y="754"/>
                        <a:pt x="2977" y="718"/>
                        <a:pt x="3204" y="683"/>
                      </a:cubicBezTo>
                      <a:cubicBezTo>
                        <a:pt x="3311" y="659"/>
                        <a:pt x="3406" y="659"/>
                        <a:pt x="3489" y="599"/>
                      </a:cubicBezTo>
                      <a:cubicBezTo>
                        <a:pt x="3680" y="456"/>
                        <a:pt x="3918" y="444"/>
                        <a:pt x="4144" y="409"/>
                      </a:cubicBezTo>
                      <a:cubicBezTo>
                        <a:pt x="4573" y="337"/>
                        <a:pt x="5001" y="266"/>
                        <a:pt x="5454" y="206"/>
                      </a:cubicBezTo>
                      <a:cubicBezTo>
                        <a:pt x="5108" y="100"/>
                        <a:pt x="4770" y="0"/>
                        <a:pt x="442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ln w="57150">
                      <a:solidFill>
                        <a:srgbClr val="002060"/>
                      </a:solidFill>
                    </a:ln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7" name="Google Shape;1042;p44"/>
            <p:cNvGrpSpPr/>
            <p:nvPr/>
          </p:nvGrpSpPr>
          <p:grpSpPr>
            <a:xfrm>
              <a:off x="10457406" y="3779519"/>
              <a:ext cx="338686" cy="232157"/>
              <a:chOff x="1878200" y="1757775"/>
              <a:chExt cx="72650" cy="73550"/>
            </a:xfrm>
          </p:grpSpPr>
          <p:sp>
            <p:nvSpPr>
              <p:cNvPr id="12" name="Google Shape;1047;p44"/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ln w="57150">
                    <a:solidFill>
                      <a:srgbClr val="002060"/>
                    </a:solidFill>
                  </a:ln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" name="Google Shape;1048;p44"/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ln w="57150">
                    <a:solidFill>
                      <a:srgbClr val="002060"/>
                    </a:solidFill>
                  </a:ln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24" name="Rectangle 23"/>
          <p:cNvSpPr/>
          <p:nvPr/>
        </p:nvSpPr>
        <p:spPr>
          <a:xfrm>
            <a:off x="619924" y="1733664"/>
            <a:ext cx="10580787" cy="359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    </a:t>
            </a:r>
            <a:r>
              <a:rPr lang="en-US" sz="2400" b="1" dirty="0">
                <a:latin typeface="+mj-lt"/>
                <a:ea typeface="Times New Roman" panose="02020603050405020304" pitchFamily="18" charset="0"/>
                <a:sym typeface="Wingdings" panose="05000000000000000000" pitchFamily="2" charset="2"/>
              </a:rPr>
              <a:t>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Chúng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ta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phải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tiết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kiệm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nước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vì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việc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gì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cũng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cần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đến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nước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trung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bình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mỗi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người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ngày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dùng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đến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4 150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lít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nước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khi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nước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trên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bề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Trái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Đất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thể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dùng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cho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sinh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hoạt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(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dùng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để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ăn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uống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tắm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giặt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sản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xuất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)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không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phải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vô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tận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. / 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   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Chúng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ta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phải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tiết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kiệm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nước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vì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việc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gì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cũng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cần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đến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nước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    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Ví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dụ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để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1 kg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thịt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lợn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phải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cần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4 800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lít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nước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khi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phần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lớn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nước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trên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bề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Trái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Đất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nước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mặn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không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dùng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để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ăn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uống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tắm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giặt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sản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xuất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400" b="1" dirty="0">
                <a:latin typeface="+mj-lt"/>
                <a:ea typeface="Times New Roman" panose="02020603050405020304" pitchFamily="18" charset="0"/>
              </a:rPr>
              <a:t>. /...</a:t>
            </a:r>
          </a:p>
        </p:txBody>
      </p:sp>
    </p:spTree>
    <p:extLst>
      <p:ext uri="{BB962C8B-B14F-4D97-AF65-F5344CB8AC3E}">
        <p14:creationId xmlns:p14="http://schemas.microsoft.com/office/powerpoint/2010/main" val="35146271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AB13664-C203-461A-B4EB-BEB0F95F63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785" y="4583798"/>
            <a:ext cx="2274201" cy="2274201"/>
          </a:xfrm>
          <a:prstGeom prst="rect">
            <a:avLst/>
          </a:prstGeom>
        </p:spPr>
      </p:pic>
      <p:pic>
        <p:nvPicPr>
          <p:cNvPr id="1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938" y="0"/>
            <a:ext cx="11302603" cy="720153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Rectangle 14"/>
          <p:cNvSpPr/>
          <p:nvPr/>
        </p:nvSpPr>
        <p:spPr>
          <a:xfrm>
            <a:off x="3878982" y="2295299"/>
            <a:ext cx="63694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</a:rPr>
              <a:t>b) Em đã tiết kiệm nước như thế nào? </a:t>
            </a:r>
          </a:p>
        </p:txBody>
      </p:sp>
      <p:pic>
        <p:nvPicPr>
          <p:cNvPr id="7" name="图片 12">
            <a:extLst>
              <a:ext uri="{FF2B5EF4-FFF2-40B4-BE49-F238E27FC236}">
                <a16:creationId xmlns:a16="http://schemas.microsoft.com/office/drawing/2014/main" id="{65BB6644-F330-46E5-8B68-DE8B9CF8C2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3020" y="4925357"/>
            <a:ext cx="4493044" cy="29953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72361" y="3386947"/>
            <a:ext cx="7254751" cy="955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GB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iny" panose="02000903060500060000" pitchFamily="2" charset="0"/>
                <a:ea typeface="Arial-Rounded" pitchFamily="34" charset="0"/>
                <a:cs typeface="Arial-Rounded" pitchFamily="34" charset="0"/>
              </a:rPr>
              <a:t>Thảo</a:t>
            </a:r>
            <a:r>
              <a:rPr lang="en-GB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iny" panose="02000903060500060000" pitchFamily="2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5400" b="1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iny" panose="02000903060500060000" pitchFamily="2" charset="0"/>
                <a:ea typeface="Arial-Rounded" pitchFamily="34" charset="0"/>
                <a:cs typeface="Arial-Rounded" pitchFamily="34" charset="0"/>
              </a:rPr>
              <a:t>luận</a:t>
            </a:r>
            <a:r>
              <a:rPr lang="en-GB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iny" panose="02000903060500060000" pitchFamily="2" charset="0"/>
                <a:ea typeface="Arial-Rounded" pitchFamily="34" charset="0"/>
                <a:cs typeface="Arial-Rounded" pitchFamily="34" charset="0"/>
              </a:rPr>
              <a:t> nhóm</a:t>
            </a:r>
            <a:endParaRPr lang="vi-VN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7" b="98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361" y="4029739"/>
            <a:ext cx="4493045" cy="238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43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千图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rounded">
      <a:majorFont>
        <a:latin typeface="Arial-Rounded"/>
        <a:ea typeface="微软雅黑"/>
        <a:cs typeface=""/>
      </a:majorFont>
      <a:minorFont>
        <a:latin typeface="Arial-Rounde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1208</TotalTime>
  <Words>587</Words>
  <Application>Microsoft Office PowerPoint</Application>
  <PresentationFormat>Widescreen</PresentationFormat>
  <Paragraphs>44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等线</vt:lpstr>
      <vt:lpstr>Arial</vt:lpstr>
      <vt:lpstr>Arial-Rounded</vt:lpstr>
      <vt:lpstr>Calibri</vt:lpstr>
      <vt:lpstr>Coiny</vt:lpstr>
      <vt:lpstr>Didact Gothic</vt:lpstr>
      <vt:lpstr>iCiel Cadena</vt:lpstr>
      <vt:lpstr>Pacifico</vt:lpstr>
      <vt:lpstr>Times New Roman</vt:lpstr>
      <vt:lpstr>千图海量PPT模板www.58pic.com​​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Hà Nguyễn Thị Thu</cp:lastModifiedBy>
  <cp:revision>221</cp:revision>
  <dcterms:created xsi:type="dcterms:W3CDTF">2017-08-18T03:02:00Z</dcterms:created>
  <dcterms:modified xsi:type="dcterms:W3CDTF">2023-04-15T09:52:51Z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