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306" r:id="rId4"/>
    <p:sldId id="308" r:id="rId5"/>
    <p:sldId id="309" r:id="rId6"/>
    <p:sldId id="310" r:id="rId7"/>
    <p:sldId id="311" r:id="rId8"/>
    <p:sldId id="312" r:id="rId9"/>
    <p:sldId id="313" r:id="rId10"/>
    <p:sldId id="315" r:id="rId11"/>
    <p:sldId id="316" r:id="rId12"/>
    <p:sldId id="317" r:id="rId13"/>
    <p:sldId id="318" r:id="rId14"/>
    <p:sldId id="319" r:id="rId15"/>
    <p:sldId id="320" r:id="rId16"/>
    <p:sldId id="314" r:id="rId17"/>
    <p:sldId id="321" r:id="rId18"/>
    <p:sldId id="322" r:id="rId19"/>
    <p:sldId id="296" r:id="rId20"/>
  </p:sldIdLst>
  <p:sldSz cx="12192000" cy="6858000"/>
  <p:notesSz cx="6858000" cy="9144000"/>
  <p:embeddedFontLst>
    <p:embeddedFont>
      <p:font typeface="Agency FB" panose="020B0503020202020204" pitchFamily="34" charset="0"/>
      <p:regular r:id="rId22"/>
      <p:bold r:id="rId23"/>
    </p:embeddedFont>
    <p:embeddedFont>
      <p:font typeface="Arial Black" panose="020B0A04020102020204" pitchFamily="34" charset="0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Tahoma" panose="020B0604030504040204" pitchFamily="34" charset="0"/>
      <p:regular r:id="rId29"/>
      <p:bold r:id="rId3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8ED"/>
    <a:srgbClr val="358F9B"/>
    <a:srgbClr val="8DA58E"/>
    <a:srgbClr val="92B5C2"/>
    <a:srgbClr val="C7B98A"/>
    <a:srgbClr val="78AF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93" autoAdjust="0"/>
    <p:restoredTop sz="90221" autoAdjust="0"/>
  </p:normalViewPr>
  <p:slideViewPr>
    <p:cSldViewPr snapToGrid="0">
      <p:cViewPr varScale="1">
        <p:scale>
          <a:sx n="75" d="100"/>
          <a:sy n="75" d="100"/>
        </p:scale>
        <p:origin x="11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BDC0C-CEFB-49CE-B73D-7D8C46270DF7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CFA6B3-2B12-4C3D-8BFA-21002E8677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577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2166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nhà để về trang "Vui cùng nàng tiên hoa" lựa chọn câu hỏi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FA6B3-2B12-4C3D-8BFA-21002E86771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846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nhà để về trang "Vui cùng nàng tiên hoa" lựa chọn câu hỏi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FA6B3-2B12-4C3D-8BFA-21002E86771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969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nhà để về trang "Vui cùng nàng tiên hoa" lựa chọn câu hỏi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FA6B3-2B12-4C3D-8BFA-21002E86771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637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nhà để về trang "Vui cùng nàng tiên hoa" lựa chọn câu hỏi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FA6B3-2B12-4C3D-8BFA-21002E86771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409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nhà để về trang "Vui cùng nàng tiên hoa" lựa chọn câu hỏi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FA6B3-2B12-4C3D-8BFA-21002E86771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042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nhà để về trang "Vui cùng nàng tiên hoa" lựa chọn câu hỏi khác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FA6B3-2B12-4C3D-8BFA-21002E86771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9864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76464"/>
            <a:ext cx="12192000" cy="6681536"/>
          </a:xfrm>
          <a:prstGeom prst="rect">
            <a:avLst/>
          </a:prstGeom>
          <a:gradFill>
            <a:gsLst>
              <a:gs pos="0">
                <a:srgbClr val="F0F8ED">
                  <a:alpha val="0"/>
                </a:srgbClr>
              </a:gs>
              <a:gs pos="100000">
                <a:srgbClr val="F0F8E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15713" y="381168"/>
            <a:ext cx="10515600" cy="35677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618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E7A925-7ABA-4BF3-BFE2-69D7DD635517}"/>
              </a:ext>
            </a:extLst>
          </p:cNvPr>
          <p:cNvSpPr/>
          <p:nvPr userDrawn="1"/>
        </p:nvSpPr>
        <p:spPr>
          <a:xfrm>
            <a:off x="11164155" y="0"/>
            <a:ext cx="102784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F0F8E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KTUTS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7C3E898-0C24-415C-A323-30EA5C55B92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09706" y="14536300"/>
            <a:ext cx="1181306" cy="944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57483D-5D17-47FE-BC06-AB633B4BCD5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344" y="15349100"/>
            <a:ext cx="1181306" cy="944999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6EDD1846-6E8F-49E2-9373-9ACC42FA14F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10" y="10087897"/>
            <a:ext cx="1572657" cy="13586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414D12-E549-4391-9D47-E6BBE4CF76B9}"/>
              </a:ext>
            </a:extLst>
          </p:cNvPr>
          <p:cNvSpPr txBox="1"/>
          <p:nvPr userDrawn="1"/>
        </p:nvSpPr>
        <p:spPr>
          <a:xfrm>
            <a:off x="2290880" y="10276618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B91914-6CDE-461D-8566-092F98CBA2D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09706" y="-7307700"/>
            <a:ext cx="1181306" cy="9449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43149C-5664-471E-866D-79D278245A5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344" y="-6494900"/>
            <a:ext cx="1181306" cy="9449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43CBDB1-88DE-46CE-99F1-6E67BE8182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92" y="2342214"/>
            <a:ext cx="4361647" cy="4361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AF404C-60C3-4E69-9F0A-C79788E24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965" y="2342214"/>
            <a:ext cx="4560751" cy="4560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E74859-F340-429A-AD0D-7E017F7428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161" y="-387697"/>
            <a:ext cx="6511092" cy="30726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BFBDB9-199A-46A4-8124-38EBC2EA98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75" y="1365596"/>
            <a:ext cx="8510754" cy="5614903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022E3C3-74BB-45E5-A082-1C02603047E5}"/>
              </a:ext>
            </a:extLst>
          </p:cNvPr>
          <p:cNvSpPr/>
          <p:nvPr/>
        </p:nvSpPr>
        <p:spPr>
          <a:xfrm>
            <a:off x="876300" y="626805"/>
            <a:ext cx="10934700" cy="1191816"/>
          </a:xfrm>
          <a:prstGeom prst="round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Đặt câu với những từ ngữ thích hợp để nhận xét về các nhân vật em đã biết qua các bài tập đọc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5BB517-9012-4231-A2FC-FC5CE17D7F80}"/>
              </a:ext>
            </a:extLst>
          </p:cNvPr>
          <p:cNvSpPr/>
          <p:nvPr/>
        </p:nvSpPr>
        <p:spPr>
          <a:xfrm>
            <a:off x="1906291" y="2390797"/>
            <a:ext cx="3499676" cy="584775"/>
          </a:xfrm>
          <a:prstGeom prst="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358F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Nguyễn Hiền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65E018-6D03-44F6-BF4D-DB6B797B6104}"/>
              </a:ext>
            </a:extLst>
          </p:cNvPr>
          <p:cNvSpPr/>
          <p:nvPr/>
        </p:nvSpPr>
        <p:spPr>
          <a:xfrm>
            <a:off x="6096000" y="2390797"/>
            <a:ext cx="5405967" cy="584775"/>
          </a:xfrm>
          <a:prstGeom prst="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358F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Lê-ô-nác-đô đa Vin-xi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21F91E-D308-48E3-A285-252E0F8BF696}"/>
              </a:ext>
            </a:extLst>
          </p:cNvPr>
          <p:cNvSpPr/>
          <p:nvPr/>
        </p:nvSpPr>
        <p:spPr>
          <a:xfrm>
            <a:off x="1906291" y="3793237"/>
            <a:ext cx="3499676" cy="584775"/>
          </a:xfrm>
          <a:prstGeom prst="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358F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c) Xi-ôn-cốp-xki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D80504-FDB6-4618-8DB8-C7639C04B601}"/>
              </a:ext>
            </a:extLst>
          </p:cNvPr>
          <p:cNvSpPr/>
          <p:nvPr/>
        </p:nvSpPr>
        <p:spPr>
          <a:xfrm>
            <a:off x="6096000" y="3776648"/>
            <a:ext cx="3499676" cy="584775"/>
          </a:xfrm>
          <a:prstGeom prst="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358F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d) Cao Bá Quát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147F1E-FEBD-49A3-9D38-12CFA2EBC1EB}"/>
              </a:ext>
            </a:extLst>
          </p:cNvPr>
          <p:cNvSpPr/>
          <p:nvPr/>
        </p:nvSpPr>
        <p:spPr>
          <a:xfrm>
            <a:off x="4346162" y="5196021"/>
            <a:ext cx="3883438" cy="584775"/>
          </a:xfrm>
          <a:prstGeom prst="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rgbClr val="358F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e) Bạch Thái Bưởi</a:t>
            </a:r>
            <a:endParaRPr lang="en-US" sz="3200" b="1">
              <a:solidFill>
                <a:srgbClr val="358F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: Top Corners Snipped 8">
            <a:extLst>
              <a:ext uri="{FF2B5EF4-FFF2-40B4-BE49-F238E27FC236}">
                <a16:creationId xmlns:a16="http://schemas.microsoft.com/office/drawing/2014/main" id="{FCA0982B-6B9A-4654-8080-0AAF614E3C8D}"/>
              </a:ext>
            </a:extLst>
          </p:cNvPr>
          <p:cNvSpPr/>
          <p:nvPr/>
        </p:nvSpPr>
        <p:spPr>
          <a:xfrm>
            <a:off x="730250" y="3547188"/>
            <a:ext cx="10731500" cy="1170980"/>
          </a:xfrm>
          <a:prstGeom prst="snip2Same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Nhờ thông minh, ham học và có chí, Nguyễn Hiền đã trở thành Trạng nguyên nhỏ tuổi nhất nước ta.</a:t>
            </a:r>
          </a:p>
        </p:txBody>
      </p:sp>
    </p:spTree>
    <p:extLst>
      <p:ext uri="{BB962C8B-B14F-4D97-AF65-F5344CB8AC3E}">
        <p14:creationId xmlns:p14="http://schemas.microsoft.com/office/powerpoint/2010/main" val="14448407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slow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6" grpId="1" animBg="1"/>
      <p:bldP spid="7" grpId="1" animBg="1"/>
      <p:bldP spid="8" grpId="1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022E3C3-74BB-45E5-A082-1C02603047E5}"/>
              </a:ext>
            </a:extLst>
          </p:cNvPr>
          <p:cNvSpPr/>
          <p:nvPr/>
        </p:nvSpPr>
        <p:spPr>
          <a:xfrm>
            <a:off x="876300" y="626805"/>
            <a:ext cx="10934700" cy="1191816"/>
          </a:xfrm>
          <a:prstGeom prst="round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Đặt câu với những từ ngữ thích hợp để nhận xét về các nhân vật em đã biết qua các bài tập đọc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5BB517-9012-4231-A2FC-FC5CE17D7F80}"/>
              </a:ext>
            </a:extLst>
          </p:cNvPr>
          <p:cNvSpPr/>
          <p:nvPr/>
        </p:nvSpPr>
        <p:spPr>
          <a:xfrm>
            <a:off x="1906291" y="2390797"/>
            <a:ext cx="3499676" cy="584775"/>
          </a:xfrm>
          <a:prstGeom prst="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358F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Nguyễn Hiền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65E018-6D03-44F6-BF4D-DB6B797B6104}"/>
              </a:ext>
            </a:extLst>
          </p:cNvPr>
          <p:cNvSpPr/>
          <p:nvPr/>
        </p:nvSpPr>
        <p:spPr>
          <a:xfrm>
            <a:off x="6096000" y="2390797"/>
            <a:ext cx="5405967" cy="584775"/>
          </a:xfrm>
          <a:prstGeom prst="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358F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Lê-ô-nác-đô đa Vin-xi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21F91E-D308-48E3-A285-252E0F8BF696}"/>
              </a:ext>
            </a:extLst>
          </p:cNvPr>
          <p:cNvSpPr/>
          <p:nvPr/>
        </p:nvSpPr>
        <p:spPr>
          <a:xfrm>
            <a:off x="1906291" y="3793237"/>
            <a:ext cx="3499676" cy="584775"/>
          </a:xfrm>
          <a:prstGeom prst="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358F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c) Xi-ôn-cốp-xki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D80504-FDB6-4618-8DB8-C7639C04B601}"/>
              </a:ext>
            </a:extLst>
          </p:cNvPr>
          <p:cNvSpPr/>
          <p:nvPr/>
        </p:nvSpPr>
        <p:spPr>
          <a:xfrm>
            <a:off x="6096000" y="3776648"/>
            <a:ext cx="3499676" cy="584775"/>
          </a:xfrm>
          <a:prstGeom prst="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358F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d) Cao Bá Quát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147F1E-FEBD-49A3-9D38-12CFA2EBC1EB}"/>
              </a:ext>
            </a:extLst>
          </p:cNvPr>
          <p:cNvSpPr/>
          <p:nvPr/>
        </p:nvSpPr>
        <p:spPr>
          <a:xfrm>
            <a:off x="4346162" y="5196021"/>
            <a:ext cx="3883438" cy="584775"/>
          </a:xfrm>
          <a:prstGeom prst="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rgbClr val="358F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e) Bạch Thái Bưởi</a:t>
            </a:r>
            <a:endParaRPr lang="en-US" sz="3200" b="1">
              <a:solidFill>
                <a:srgbClr val="358F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: Top Corners Snipped 8">
            <a:extLst>
              <a:ext uri="{FF2B5EF4-FFF2-40B4-BE49-F238E27FC236}">
                <a16:creationId xmlns:a16="http://schemas.microsoft.com/office/drawing/2014/main" id="{FCA0982B-6B9A-4654-8080-0AAF614E3C8D}"/>
              </a:ext>
            </a:extLst>
          </p:cNvPr>
          <p:cNvSpPr/>
          <p:nvPr/>
        </p:nvSpPr>
        <p:spPr>
          <a:xfrm>
            <a:off x="666751" y="3453580"/>
            <a:ext cx="10858499" cy="1170980"/>
          </a:xfrm>
          <a:prstGeom prst="snip2Same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Lê-ô-nác-đ</a:t>
            </a:r>
            <a:r>
              <a:rPr lang="en-US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</a:t>
            </a:r>
            <a:r>
              <a:rPr lang="vi-VN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đa Vin-xi đã trở thành danh họa kiệt xuất nhờ công khổ luyện.</a:t>
            </a:r>
          </a:p>
        </p:txBody>
      </p:sp>
    </p:spTree>
    <p:extLst>
      <p:ext uri="{BB962C8B-B14F-4D97-AF65-F5344CB8AC3E}">
        <p14:creationId xmlns:p14="http://schemas.microsoft.com/office/powerpoint/2010/main" val="292745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slow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022E3C3-74BB-45E5-A082-1C02603047E5}"/>
              </a:ext>
            </a:extLst>
          </p:cNvPr>
          <p:cNvSpPr/>
          <p:nvPr/>
        </p:nvSpPr>
        <p:spPr>
          <a:xfrm>
            <a:off x="876300" y="626805"/>
            <a:ext cx="10934700" cy="1191816"/>
          </a:xfrm>
          <a:prstGeom prst="round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Đặt câu với những từ ngữ thích hợp để nhận xét về các nhân vật em đã biết qua các bài tập đọc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5BB517-9012-4231-A2FC-FC5CE17D7F80}"/>
              </a:ext>
            </a:extLst>
          </p:cNvPr>
          <p:cNvSpPr/>
          <p:nvPr/>
        </p:nvSpPr>
        <p:spPr>
          <a:xfrm>
            <a:off x="1906291" y="2390797"/>
            <a:ext cx="3499676" cy="584775"/>
          </a:xfrm>
          <a:prstGeom prst="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358F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Nguyễn Hiền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65E018-6D03-44F6-BF4D-DB6B797B6104}"/>
              </a:ext>
            </a:extLst>
          </p:cNvPr>
          <p:cNvSpPr/>
          <p:nvPr/>
        </p:nvSpPr>
        <p:spPr>
          <a:xfrm>
            <a:off x="6096000" y="2390797"/>
            <a:ext cx="5405967" cy="584775"/>
          </a:xfrm>
          <a:prstGeom prst="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358F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Lê-ô-nác-đô đa Vin-xi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21F91E-D308-48E3-A285-252E0F8BF696}"/>
              </a:ext>
            </a:extLst>
          </p:cNvPr>
          <p:cNvSpPr/>
          <p:nvPr/>
        </p:nvSpPr>
        <p:spPr>
          <a:xfrm>
            <a:off x="1906291" y="3793237"/>
            <a:ext cx="3499676" cy="584775"/>
          </a:xfrm>
          <a:prstGeom prst="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358F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c) Xi-ôn-cốp-xki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D80504-FDB6-4618-8DB8-C7639C04B601}"/>
              </a:ext>
            </a:extLst>
          </p:cNvPr>
          <p:cNvSpPr/>
          <p:nvPr/>
        </p:nvSpPr>
        <p:spPr>
          <a:xfrm>
            <a:off x="6096000" y="3776648"/>
            <a:ext cx="3499676" cy="584775"/>
          </a:xfrm>
          <a:prstGeom prst="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358F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d) Cao Bá Quát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147F1E-FEBD-49A3-9D38-12CFA2EBC1EB}"/>
              </a:ext>
            </a:extLst>
          </p:cNvPr>
          <p:cNvSpPr/>
          <p:nvPr/>
        </p:nvSpPr>
        <p:spPr>
          <a:xfrm>
            <a:off x="4346162" y="5196021"/>
            <a:ext cx="3883438" cy="584775"/>
          </a:xfrm>
          <a:prstGeom prst="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rgbClr val="358F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e) Bạch Thái Bưởi</a:t>
            </a:r>
            <a:endParaRPr lang="en-US" sz="3200" b="1">
              <a:solidFill>
                <a:srgbClr val="358F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: Top Corners Snipped 8">
            <a:extLst>
              <a:ext uri="{FF2B5EF4-FFF2-40B4-BE49-F238E27FC236}">
                <a16:creationId xmlns:a16="http://schemas.microsoft.com/office/drawing/2014/main" id="{FCA0982B-6B9A-4654-8080-0AAF614E3C8D}"/>
              </a:ext>
            </a:extLst>
          </p:cNvPr>
          <p:cNvSpPr/>
          <p:nvPr/>
        </p:nvSpPr>
        <p:spPr>
          <a:xfrm>
            <a:off x="1146497" y="2171623"/>
            <a:ext cx="10282767" cy="1170980"/>
          </a:xfrm>
          <a:prstGeom prst="snip2Same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Xi-ôn-côp-xki là người giỏi, kiên trì và nghị lực hiếm thấy.</a:t>
            </a:r>
          </a:p>
        </p:txBody>
      </p:sp>
    </p:spTree>
    <p:extLst>
      <p:ext uri="{BB962C8B-B14F-4D97-AF65-F5344CB8AC3E}">
        <p14:creationId xmlns:p14="http://schemas.microsoft.com/office/powerpoint/2010/main" val="4257727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022E3C3-74BB-45E5-A082-1C02603047E5}"/>
              </a:ext>
            </a:extLst>
          </p:cNvPr>
          <p:cNvSpPr/>
          <p:nvPr/>
        </p:nvSpPr>
        <p:spPr>
          <a:xfrm>
            <a:off x="876300" y="626805"/>
            <a:ext cx="10934700" cy="1191816"/>
          </a:xfrm>
          <a:prstGeom prst="round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Đặt câu với những từ ngữ thích hợp để nhận xét về các nhân vật em đã biết qua các bài tập đọc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5BB517-9012-4231-A2FC-FC5CE17D7F80}"/>
              </a:ext>
            </a:extLst>
          </p:cNvPr>
          <p:cNvSpPr/>
          <p:nvPr/>
        </p:nvSpPr>
        <p:spPr>
          <a:xfrm>
            <a:off x="1906291" y="2390797"/>
            <a:ext cx="3499676" cy="584775"/>
          </a:xfrm>
          <a:prstGeom prst="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358F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Nguyễn Hiền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65E018-6D03-44F6-BF4D-DB6B797B6104}"/>
              </a:ext>
            </a:extLst>
          </p:cNvPr>
          <p:cNvSpPr/>
          <p:nvPr/>
        </p:nvSpPr>
        <p:spPr>
          <a:xfrm>
            <a:off x="6096000" y="2390797"/>
            <a:ext cx="5405967" cy="584775"/>
          </a:xfrm>
          <a:prstGeom prst="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358F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Lê-ô-nác-đô đa Vin-xi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21F91E-D308-48E3-A285-252E0F8BF696}"/>
              </a:ext>
            </a:extLst>
          </p:cNvPr>
          <p:cNvSpPr/>
          <p:nvPr/>
        </p:nvSpPr>
        <p:spPr>
          <a:xfrm>
            <a:off x="1906291" y="3793237"/>
            <a:ext cx="3499676" cy="584775"/>
          </a:xfrm>
          <a:prstGeom prst="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358F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c) Xi-ôn-cốp-xki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D80504-FDB6-4618-8DB8-C7639C04B601}"/>
              </a:ext>
            </a:extLst>
          </p:cNvPr>
          <p:cNvSpPr/>
          <p:nvPr/>
        </p:nvSpPr>
        <p:spPr>
          <a:xfrm>
            <a:off x="6096000" y="3776648"/>
            <a:ext cx="3499676" cy="584775"/>
          </a:xfrm>
          <a:prstGeom prst="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358F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d) Cao Bá Quát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147F1E-FEBD-49A3-9D38-12CFA2EBC1EB}"/>
              </a:ext>
            </a:extLst>
          </p:cNvPr>
          <p:cNvSpPr/>
          <p:nvPr/>
        </p:nvSpPr>
        <p:spPr>
          <a:xfrm>
            <a:off x="4346162" y="5196021"/>
            <a:ext cx="3883438" cy="584775"/>
          </a:xfrm>
          <a:prstGeom prst="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rgbClr val="358F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e) Bạch Thái Bưởi</a:t>
            </a:r>
            <a:endParaRPr lang="en-US" sz="3200" b="1">
              <a:solidFill>
                <a:srgbClr val="358F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: Top Corners Snipped 8">
            <a:extLst>
              <a:ext uri="{FF2B5EF4-FFF2-40B4-BE49-F238E27FC236}">
                <a16:creationId xmlns:a16="http://schemas.microsoft.com/office/drawing/2014/main" id="{FCA0982B-6B9A-4654-8080-0AAF614E3C8D}"/>
              </a:ext>
            </a:extLst>
          </p:cNvPr>
          <p:cNvSpPr/>
          <p:nvPr/>
        </p:nvSpPr>
        <p:spPr>
          <a:xfrm>
            <a:off x="954617" y="1944492"/>
            <a:ext cx="10282767" cy="1706285"/>
          </a:xfrm>
          <a:prstGeom prst="snip2Same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Nhờ kiên trì và quyết tâm cao độ, Cao Bá Quát đã rèn luyện nét chữ của mình từ rất xấu trở nên rất đẹp.</a:t>
            </a:r>
          </a:p>
        </p:txBody>
      </p:sp>
    </p:spTree>
    <p:extLst>
      <p:ext uri="{BB962C8B-B14F-4D97-AF65-F5344CB8AC3E}">
        <p14:creationId xmlns:p14="http://schemas.microsoft.com/office/powerpoint/2010/main" val="15231248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slow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022E3C3-74BB-45E5-A082-1C02603047E5}"/>
              </a:ext>
            </a:extLst>
          </p:cNvPr>
          <p:cNvSpPr/>
          <p:nvPr/>
        </p:nvSpPr>
        <p:spPr>
          <a:xfrm>
            <a:off x="876300" y="626805"/>
            <a:ext cx="10934700" cy="1191816"/>
          </a:xfrm>
          <a:prstGeom prst="round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Đặt câu với những từ ngữ thích hợp để nhận xét về các nhân vật em đã biết qua các bài tập đọc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5BB517-9012-4231-A2FC-FC5CE17D7F80}"/>
              </a:ext>
            </a:extLst>
          </p:cNvPr>
          <p:cNvSpPr/>
          <p:nvPr/>
        </p:nvSpPr>
        <p:spPr>
          <a:xfrm>
            <a:off x="1906291" y="2390797"/>
            <a:ext cx="3499676" cy="584775"/>
          </a:xfrm>
          <a:prstGeom prst="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358F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Nguyễn Hiền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65E018-6D03-44F6-BF4D-DB6B797B6104}"/>
              </a:ext>
            </a:extLst>
          </p:cNvPr>
          <p:cNvSpPr/>
          <p:nvPr/>
        </p:nvSpPr>
        <p:spPr>
          <a:xfrm>
            <a:off x="6096000" y="2390797"/>
            <a:ext cx="5405967" cy="584775"/>
          </a:xfrm>
          <a:prstGeom prst="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358F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Lê-ô-nác-đô đa Vin-xi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21F91E-D308-48E3-A285-252E0F8BF696}"/>
              </a:ext>
            </a:extLst>
          </p:cNvPr>
          <p:cNvSpPr/>
          <p:nvPr/>
        </p:nvSpPr>
        <p:spPr>
          <a:xfrm>
            <a:off x="1906291" y="3793237"/>
            <a:ext cx="3499676" cy="584775"/>
          </a:xfrm>
          <a:prstGeom prst="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358F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c) Xi-ôn-cốp-xki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D80504-FDB6-4618-8DB8-C7639C04B601}"/>
              </a:ext>
            </a:extLst>
          </p:cNvPr>
          <p:cNvSpPr/>
          <p:nvPr/>
        </p:nvSpPr>
        <p:spPr>
          <a:xfrm>
            <a:off x="6096000" y="3776648"/>
            <a:ext cx="3499676" cy="584775"/>
          </a:xfrm>
          <a:prstGeom prst="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358F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d) Cao Bá Quát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147F1E-FEBD-49A3-9D38-12CFA2EBC1EB}"/>
              </a:ext>
            </a:extLst>
          </p:cNvPr>
          <p:cNvSpPr/>
          <p:nvPr/>
        </p:nvSpPr>
        <p:spPr>
          <a:xfrm>
            <a:off x="4346162" y="5196021"/>
            <a:ext cx="3883438" cy="584775"/>
          </a:xfrm>
          <a:prstGeom prst="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rgbClr val="358F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e) Bạch Thái Bưởi</a:t>
            </a:r>
            <a:endParaRPr lang="en-US" sz="3200" b="1">
              <a:solidFill>
                <a:srgbClr val="358F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: Top Corners Snipped 8">
            <a:extLst>
              <a:ext uri="{FF2B5EF4-FFF2-40B4-BE49-F238E27FC236}">
                <a16:creationId xmlns:a16="http://schemas.microsoft.com/office/drawing/2014/main" id="{FCA0982B-6B9A-4654-8080-0AAF614E3C8D}"/>
              </a:ext>
            </a:extLst>
          </p:cNvPr>
          <p:cNvSpPr/>
          <p:nvPr/>
        </p:nvSpPr>
        <p:spPr>
          <a:xfrm>
            <a:off x="1295400" y="3607742"/>
            <a:ext cx="9601200" cy="1170980"/>
          </a:xfrm>
          <a:prstGeom prst="snip2Same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Bạch Thái Bưởi là một người có chí lớn, trải qua bao lần thất bại vẫn không nản lòng.</a:t>
            </a:r>
          </a:p>
        </p:txBody>
      </p:sp>
    </p:spTree>
    <p:extLst>
      <p:ext uri="{BB962C8B-B14F-4D97-AF65-F5344CB8AC3E}">
        <p14:creationId xmlns:p14="http://schemas.microsoft.com/office/powerpoint/2010/main" val="2413884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8"/>
          <p:cNvSpPr txBox="1">
            <a:spLocks noChangeArrowheads="1"/>
          </p:cNvSpPr>
          <p:nvPr/>
        </p:nvSpPr>
        <p:spPr bwMode="auto">
          <a:xfrm>
            <a:off x="1921313" y="1004760"/>
            <a:ext cx="3173955" cy="37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3900">
                <a:solidFill>
                  <a:schemeClr val="accent1"/>
                </a:solidFill>
                <a:latin typeface="Agency FB" panose="020B0503020202020204" pitchFamily="34" charset="0"/>
              </a:rPr>
              <a:t>3</a:t>
            </a:r>
            <a:endParaRPr lang="zh-CN" altLang="en-US" sz="23900" dirty="0">
              <a:solidFill>
                <a:schemeClr val="accent1"/>
              </a:solidFill>
              <a:latin typeface="Agency FB" panose="020B0503020202020204" pitchFamily="34" charset="0"/>
            </a:endParaRPr>
          </a:p>
        </p:txBody>
      </p:sp>
      <p:sp>
        <p:nvSpPr>
          <p:cNvPr id="4" name="文本框 11"/>
          <p:cNvSpPr txBox="1">
            <a:spLocks noChangeArrowheads="1"/>
          </p:cNvSpPr>
          <p:nvPr/>
        </p:nvSpPr>
        <p:spPr bwMode="auto">
          <a:xfrm>
            <a:off x="3078042" y="1137786"/>
            <a:ext cx="635170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1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4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 tập thành ngữ,</a:t>
            </a:r>
            <a:br>
              <a:rPr lang="en-US" altLang="zh-CN" sz="4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4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tục ngữ</a:t>
            </a:r>
            <a:endParaRPr lang="zh-CN" altLang="en-US" sz="4000" b="1">
              <a:solidFill>
                <a:schemeClr val="tx2"/>
              </a:solidFill>
              <a:latin typeface="Tahoma" panose="020B0604030504040204" pitchFamily="34" charset="0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3CE30F-9DA7-4438-950A-442289CF5E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490" y="1819450"/>
            <a:ext cx="5516352" cy="551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06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4511C8-F1C3-4307-8C8C-A1E745EA1B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10266" y="3052344"/>
            <a:ext cx="7145866" cy="401907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6B02AD4-7239-45C1-BA64-B88C10C287AB}"/>
              </a:ext>
            </a:extLst>
          </p:cNvPr>
          <p:cNvSpPr/>
          <p:nvPr/>
        </p:nvSpPr>
        <p:spPr>
          <a:xfrm>
            <a:off x="516467" y="316637"/>
            <a:ext cx="11159067" cy="2826306"/>
          </a:xfrm>
          <a:prstGeom prst="roundRect">
            <a:avLst/>
          </a:prstGeom>
          <a:solidFill>
            <a:srgbClr val="F0F8ED"/>
          </a:solidFill>
          <a:ln w="28575">
            <a:solidFill>
              <a:srgbClr val="002060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chọn thành ngữ, tục ngữ nào để khuyến khích hoặc khuyên nhủ bạn:</a:t>
            </a:r>
          </a:p>
          <a:p>
            <a:r>
              <a:rPr lang="en-US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Nếu bạn em có quyết tâm học tập, rèn luyện cao.</a:t>
            </a:r>
          </a:p>
          <a:p>
            <a:r>
              <a:rPr lang="en-US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Nếu bạn em nản lòng khi gặp khó khăn.</a:t>
            </a:r>
          </a:p>
          <a:p>
            <a:r>
              <a:rPr lang="vi-VN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c) </a:t>
            </a:r>
            <a:r>
              <a:rPr lang="en-US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b</a:t>
            </a:r>
            <a:r>
              <a:rPr lang="vi-VN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ạn em dễ thay đổi ý định theo người khác.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3EFD71-6D5D-4AD6-9011-D62BB7A7F492}"/>
              </a:ext>
            </a:extLst>
          </p:cNvPr>
          <p:cNvSpPr/>
          <p:nvPr/>
        </p:nvSpPr>
        <p:spPr>
          <a:xfrm>
            <a:off x="3369734" y="3429000"/>
            <a:ext cx="8305800" cy="2946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Có chí thì nên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Có công mài sắt, có ngày nên kim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Người có chí thì nên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vi-VN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 có nền thì vững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25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6B02AD4-7239-45C1-BA64-B88C10C287AB}"/>
              </a:ext>
            </a:extLst>
          </p:cNvPr>
          <p:cNvSpPr/>
          <p:nvPr/>
        </p:nvSpPr>
        <p:spPr>
          <a:xfrm>
            <a:off x="516467" y="316637"/>
            <a:ext cx="11159067" cy="2826306"/>
          </a:xfrm>
          <a:prstGeom prst="roundRect">
            <a:avLst/>
          </a:prstGeom>
          <a:solidFill>
            <a:srgbClr val="F0F8ED"/>
          </a:solidFill>
          <a:ln w="28575">
            <a:solidFill>
              <a:srgbClr val="002060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chọn thành ngữ, tục ngữ nào để khuyến khích hoặc khuyên nhủ bạn:</a:t>
            </a:r>
          </a:p>
          <a:p>
            <a:r>
              <a:rPr lang="en-US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Nếu bạn em có quyết tâm học tập, rèn luyện cao.</a:t>
            </a:r>
          </a:p>
          <a:p>
            <a:r>
              <a:rPr lang="en-US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Nếu bạn em nản lòng khi gặp khó khăn.</a:t>
            </a:r>
          </a:p>
          <a:p>
            <a:r>
              <a:rPr lang="vi-VN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c) </a:t>
            </a:r>
            <a:r>
              <a:rPr lang="en-US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b</a:t>
            </a:r>
            <a:r>
              <a:rPr lang="vi-VN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ạn em dễ thay đổi ý định theo người khác.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3EFD71-6D5D-4AD6-9011-D62BB7A7F492}"/>
              </a:ext>
            </a:extLst>
          </p:cNvPr>
          <p:cNvSpPr/>
          <p:nvPr/>
        </p:nvSpPr>
        <p:spPr>
          <a:xfrm>
            <a:off x="2806704" y="3387965"/>
            <a:ext cx="8305800" cy="5162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Thất bại là mẹ thành công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Thua keo này, bày keo khác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Chớ thấy sóng cả mà ngã tay chèo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Lửa thử vàng, gian nan thử sức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vi-VN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vi-VN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vi-VN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4511C8-F1C3-4307-8C8C-A1E745EA1B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13465" y="3142943"/>
            <a:ext cx="7145863" cy="401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95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4511C8-F1C3-4307-8C8C-A1E745EA1B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00764" y="2838924"/>
            <a:ext cx="7145863" cy="401907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6B02AD4-7239-45C1-BA64-B88C10C287AB}"/>
              </a:ext>
            </a:extLst>
          </p:cNvPr>
          <p:cNvSpPr/>
          <p:nvPr/>
        </p:nvSpPr>
        <p:spPr>
          <a:xfrm>
            <a:off x="516467" y="316637"/>
            <a:ext cx="11159067" cy="2826306"/>
          </a:xfrm>
          <a:prstGeom prst="roundRect">
            <a:avLst/>
          </a:prstGeom>
          <a:solidFill>
            <a:srgbClr val="F0F8ED"/>
          </a:solidFill>
          <a:ln w="28575">
            <a:solidFill>
              <a:srgbClr val="002060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chọn thành ngữ, tục ngữ nào để khuyến khích hoặc khuyên nhủ bạn:</a:t>
            </a:r>
          </a:p>
          <a:p>
            <a:r>
              <a:rPr lang="en-US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Nếu bạn em có quyết tâm học tập, rèn luyện cao.</a:t>
            </a:r>
          </a:p>
          <a:p>
            <a:r>
              <a:rPr lang="en-US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Nếu bạn em nản lòng khi gặp khó khăn.</a:t>
            </a:r>
          </a:p>
          <a:p>
            <a:r>
              <a:rPr lang="vi-VN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c) </a:t>
            </a:r>
            <a:r>
              <a:rPr lang="en-US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b</a:t>
            </a:r>
            <a:r>
              <a:rPr lang="vi-VN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ạn em dễ thay đổi ý định theo người khác.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3EFD71-6D5D-4AD6-9011-D62BB7A7F492}"/>
              </a:ext>
            </a:extLst>
          </p:cNvPr>
          <p:cNvSpPr/>
          <p:nvPr/>
        </p:nvSpPr>
        <p:spPr>
          <a:xfrm>
            <a:off x="2844801" y="3375174"/>
            <a:ext cx="7349066" cy="2946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vi-VN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 lo bền ch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</a:t>
            </a:r>
            <a:r>
              <a:rPr lang="vi-VN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câu cua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 ai câu chạch, câu rùa mặc ai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vi-VN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ơi đã quyết thì hành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 đan thì lận tròn vành mới thôi.</a:t>
            </a:r>
          </a:p>
        </p:txBody>
      </p:sp>
    </p:spTree>
    <p:extLst>
      <p:ext uri="{BB962C8B-B14F-4D97-AF65-F5344CB8AC3E}">
        <p14:creationId xmlns:p14="http://schemas.microsoft.com/office/powerpoint/2010/main" val="3910314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3230512" y="2495560"/>
            <a:ext cx="6218288" cy="958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anchor="ctr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zh-CN" sz="8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TẠM BIỆT!</a:t>
            </a:r>
            <a:endParaRPr lang="zh-CN" altLang="en-US" sz="8000" b="1" dirty="0">
              <a:solidFill>
                <a:schemeClr val="accent1"/>
              </a:solidFill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3B0AC6-7712-41CA-AE1C-A707F21986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308" y="2647014"/>
            <a:ext cx="4361647" cy="43616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67ADB1-78ED-4B18-B5C3-2BAA8B22C3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965" y="2342214"/>
            <a:ext cx="4560751" cy="45607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00"/>
                            </p:stCondLst>
                            <p:childTnLst>
                              <p:par>
                                <p:cTn id="1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8"/>
          <p:cNvSpPr txBox="1">
            <a:spLocks noChangeArrowheads="1"/>
          </p:cNvSpPr>
          <p:nvPr/>
        </p:nvSpPr>
        <p:spPr bwMode="auto">
          <a:xfrm>
            <a:off x="1921313" y="1004760"/>
            <a:ext cx="3173955" cy="37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3900">
                <a:solidFill>
                  <a:schemeClr val="accent1"/>
                </a:solidFill>
                <a:latin typeface="Agency FB" panose="020B0503020202020204" pitchFamily="34" charset="0"/>
              </a:rPr>
              <a:t>1</a:t>
            </a:r>
            <a:endParaRPr lang="zh-CN" altLang="en-US" sz="23900" dirty="0">
              <a:solidFill>
                <a:schemeClr val="accent1"/>
              </a:solidFill>
              <a:latin typeface="Agency FB" panose="020B0503020202020204" pitchFamily="34" charset="0"/>
            </a:endParaRPr>
          </a:p>
        </p:txBody>
      </p:sp>
      <p:sp>
        <p:nvSpPr>
          <p:cNvPr id="4" name="文本框 11"/>
          <p:cNvSpPr txBox="1">
            <a:spLocks noChangeArrowheads="1"/>
          </p:cNvSpPr>
          <p:nvPr/>
        </p:nvSpPr>
        <p:spPr bwMode="auto">
          <a:xfrm>
            <a:off x="3173292" y="1137786"/>
            <a:ext cx="584541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1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4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 luyện tập đọc </a:t>
            </a:r>
          </a:p>
          <a:p>
            <a:pPr lvl="1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4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học thuộc lòng</a:t>
            </a:r>
            <a:endParaRPr lang="zh-CN" altLang="en-US" sz="4000" b="1">
              <a:solidFill>
                <a:schemeClr val="tx2"/>
              </a:solidFill>
              <a:latin typeface="Tahoma" panose="020B0604030504040204" pitchFamily="34" charset="0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4F468B-6EC2-47C9-88FE-82F1CCFF80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177" y="2594250"/>
            <a:ext cx="4361647" cy="436164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00184A-7F39-46EF-8AD8-C009E9D797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279" y="144440"/>
            <a:ext cx="5124268" cy="5124268"/>
          </a:xfrm>
          <a:prstGeom prst="rect">
            <a:avLst/>
          </a:prstGeom>
        </p:spPr>
      </p:pic>
      <p:sp>
        <p:nvSpPr>
          <p:cNvPr id="4" name="文本框 42">
            <a:extLst>
              <a:ext uri="{FF2B5EF4-FFF2-40B4-BE49-F238E27FC236}">
                <a16:creationId xmlns:a16="http://schemas.microsoft.com/office/drawing/2014/main" id="{8130EC9A-D40E-4FC7-9A9A-4ABF28854981}"/>
              </a:ext>
            </a:extLst>
          </p:cNvPr>
          <p:cNvSpPr txBox="1"/>
          <p:nvPr/>
        </p:nvSpPr>
        <p:spPr>
          <a:xfrm>
            <a:off x="2901956" y="703748"/>
            <a:ext cx="4219425" cy="18134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đọc bài </a:t>
            </a:r>
          </a:p>
          <a:p>
            <a:pPr>
              <a:lnSpc>
                <a:spcPct val="150000"/>
              </a:lnSpc>
            </a:pPr>
            <a:r>
              <a:rPr lang="en-US" altLang="zh-CN" sz="4000" b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 chí thì nên</a:t>
            </a: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zh-CN" altLang="en-US" sz="4000" b="1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文本框 42">
            <a:extLst>
              <a:ext uri="{FF2B5EF4-FFF2-40B4-BE49-F238E27FC236}">
                <a16:creationId xmlns:a16="http://schemas.microsoft.com/office/drawing/2014/main" id="{3A25E34A-72C9-4102-9C4E-F87A5649628C}"/>
              </a:ext>
            </a:extLst>
          </p:cNvPr>
          <p:cNvSpPr txBox="1"/>
          <p:nvPr/>
        </p:nvSpPr>
        <p:spPr>
          <a:xfrm>
            <a:off x="417364" y="3076500"/>
            <a:ext cx="8726636" cy="3303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rèn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ví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biểu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zh-CN" sz="3600" b="1" dirty="0">
              <a:solidFill>
                <a:srgbClr val="25481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3DE5DE74-2360-40DE-B4CC-A16CAC244D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272" y="5423336"/>
            <a:ext cx="2294003" cy="129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94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00184A-7F39-46EF-8AD8-C009E9D797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829" y="0"/>
            <a:ext cx="5124268" cy="5124268"/>
          </a:xfrm>
          <a:prstGeom prst="rect">
            <a:avLst/>
          </a:prstGeom>
        </p:spPr>
      </p:pic>
      <p:sp>
        <p:nvSpPr>
          <p:cNvPr id="6" name="文本框 42">
            <a:extLst>
              <a:ext uri="{FF2B5EF4-FFF2-40B4-BE49-F238E27FC236}">
                <a16:creationId xmlns:a16="http://schemas.microsoft.com/office/drawing/2014/main" id="{2CA6D2DE-4F90-42B8-ADB1-201AC8EB6898}"/>
              </a:ext>
            </a:extLst>
          </p:cNvPr>
          <p:cNvSpPr txBox="1"/>
          <p:nvPr/>
        </p:nvSpPr>
        <p:spPr>
          <a:xfrm>
            <a:off x="528718" y="692225"/>
            <a:ext cx="8000908" cy="2736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đọc đoạn 2 bài </a:t>
            </a:r>
          </a:p>
          <a:p>
            <a:pPr>
              <a:lnSpc>
                <a:spcPct val="150000"/>
              </a:lnSpc>
            </a:pPr>
            <a:r>
              <a:rPr lang="en-US" altLang="zh-CN" sz="4000" b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"Vua tàu thủy" Bạch Thái Bưởi</a:t>
            </a:r>
          </a:p>
          <a:p>
            <a:pPr>
              <a:lnSpc>
                <a:spcPct val="150000"/>
              </a:lnSpc>
            </a:pP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(S/115)</a:t>
            </a:r>
            <a:endParaRPr lang="zh-CN" altLang="en-US" sz="4000" b="1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文本框 42">
            <a:extLst>
              <a:ext uri="{FF2B5EF4-FFF2-40B4-BE49-F238E27FC236}">
                <a16:creationId xmlns:a16="http://schemas.microsoft.com/office/drawing/2014/main" id="{4106667A-B2F7-4048-BFBF-F208D30CCABC}"/>
              </a:ext>
            </a:extLst>
          </p:cNvPr>
          <p:cNvSpPr txBox="1"/>
          <p:nvPr/>
        </p:nvSpPr>
        <p:spPr>
          <a:xfrm>
            <a:off x="528718" y="3957863"/>
            <a:ext cx="8000908" cy="2736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zh-CN" sz="40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hiểu thế nào là "một bậc anh hùng kinh tế"?</a:t>
            </a:r>
          </a:p>
          <a:p>
            <a:pPr>
              <a:lnSpc>
                <a:spcPct val="150000"/>
              </a:lnSpc>
            </a:pPr>
            <a:endParaRPr lang="vi-VN" altLang="zh-CN" sz="4000" b="1">
              <a:solidFill>
                <a:srgbClr val="25481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5D32D2CA-95B0-4083-A24B-F194AB75B2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997" y="5326250"/>
            <a:ext cx="2294003" cy="129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1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00184A-7F39-46EF-8AD8-C009E9D797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829" y="0"/>
            <a:ext cx="5124268" cy="5124268"/>
          </a:xfrm>
          <a:prstGeom prst="rect">
            <a:avLst/>
          </a:prstGeom>
        </p:spPr>
      </p:pic>
      <p:sp>
        <p:nvSpPr>
          <p:cNvPr id="8" name="文本框 42">
            <a:extLst>
              <a:ext uri="{FF2B5EF4-FFF2-40B4-BE49-F238E27FC236}">
                <a16:creationId xmlns:a16="http://schemas.microsoft.com/office/drawing/2014/main" id="{83C9F488-7F53-4FEE-B531-13F458718652}"/>
              </a:ext>
            </a:extLst>
          </p:cNvPr>
          <p:cNvSpPr txBox="1"/>
          <p:nvPr/>
        </p:nvSpPr>
        <p:spPr>
          <a:xfrm>
            <a:off x="2558656" y="1107276"/>
            <a:ext cx="6122189" cy="18134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đọc đoạn 2 bài </a:t>
            </a:r>
          </a:p>
          <a:p>
            <a:pPr>
              <a:lnSpc>
                <a:spcPct val="150000"/>
              </a:lnSpc>
            </a:pPr>
            <a:r>
              <a:rPr lang="en-US" altLang="zh-CN" sz="4000" b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Vẽ trứng </a:t>
            </a: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(S/120)</a:t>
            </a:r>
            <a:endParaRPr lang="zh-CN" altLang="en-US" sz="4000" b="1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文本框 42">
            <a:extLst>
              <a:ext uri="{FF2B5EF4-FFF2-40B4-BE49-F238E27FC236}">
                <a16:creationId xmlns:a16="http://schemas.microsoft.com/office/drawing/2014/main" id="{C484B3BF-CB69-451E-AF07-CA55E78ABF83}"/>
              </a:ext>
            </a:extLst>
          </p:cNvPr>
          <p:cNvSpPr txBox="1"/>
          <p:nvPr/>
        </p:nvSpPr>
        <p:spPr>
          <a:xfrm>
            <a:off x="614604" y="3429000"/>
            <a:ext cx="9196106" cy="2736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Vê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rô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-ki-ô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vẽ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trứng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endParaRPr lang="en-US" altLang="zh-CN" sz="4000" b="1" dirty="0">
              <a:solidFill>
                <a:srgbClr val="25481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6C66E3BD-B727-4E29-91D1-E319AF13FE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997" y="5395202"/>
            <a:ext cx="2294003" cy="129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565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00184A-7F39-46EF-8AD8-C009E9D797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829" y="0"/>
            <a:ext cx="5124268" cy="5124268"/>
          </a:xfrm>
          <a:prstGeom prst="rect">
            <a:avLst/>
          </a:prstGeom>
        </p:spPr>
      </p:pic>
      <p:sp>
        <p:nvSpPr>
          <p:cNvPr id="8" name="文本框 42">
            <a:extLst>
              <a:ext uri="{FF2B5EF4-FFF2-40B4-BE49-F238E27FC236}">
                <a16:creationId xmlns:a16="http://schemas.microsoft.com/office/drawing/2014/main" id="{83C9F488-7F53-4FEE-B531-13F458718652}"/>
              </a:ext>
            </a:extLst>
          </p:cNvPr>
          <p:cNvSpPr txBox="1"/>
          <p:nvPr/>
        </p:nvSpPr>
        <p:spPr>
          <a:xfrm>
            <a:off x="1130482" y="1145376"/>
            <a:ext cx="7356501" cy="18134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Trạng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diều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(S/104)</a:t>
            </a:r>
            <a:endParaRPr lang="zh-CN" altLang="en-US" sz="4000" b="1" dirty="0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文本框 42">
            <a:extLst>
              <a:ext uri="{FF2B5EF4-FFF2-40B4-BE49-F238E27FC236}">
                <a16:creationId xmlns:a16="http://schemas.microsoft.com/office/drawing/2014/main" id="{C484B3BF-CB69-451E-AF07-CA55E78ABF83}"/>
              </a:ext>
            </a:extLst>
          </p:cNvPr>
          <p:cNvSpPr txBox="1"/>
          <p:nvPr/>
        </p:nvSpPr>
        <p:spPr>
          <a:xfrm>
            <a:off x="325044" y="3703320"/>
            <a:ext cx="9196106" cy="1813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Nguyễn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Hiền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ham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chịu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A7CBAA05-04EC-4EF7-99B0-F2DB25A872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997" y="5385196"/>
            <a:ext cx="2294003" cy="129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00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00184A-7F39-46EF-8AD8-C009E9D797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195" y="285750"/>
            <a:ext cx="5124268" cy="5124268"/>
          </a:xfrm>
          <a:prstGeom prst="rect">
            <a:avLst/>
          </a:prstGeom>
        </p:spPr>
      </p:pic>
      <p:sp>
        <p:nvSpPr>
          <p:cNvPr id="6" name="文本框 42">
            <a:extLst>
              <a:ext uri="{FF2B5EF4-FFF2-40B4-BE49-F238E27FC236}">
                <a16:creationId xmlns:a16="http://schemas.microsoft.com/office/drawing/2014/main" id="{DBC54186-D308-4CDB-9E85-A6DEC723EE31}"/>
              </a:ext>
            </a:extLst>
          </p:cNvPr>
          <p:cNvSpPr txBox="1"/>
          <p:nvPr/>
        </p:nvSpPr>
        <p:spPr>
          <a:xfrm>
            <a:off x="414415" y="698650"/>
            <a:ext cx="8146782" cy="2736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đọc đoạn 2 bài </a:t>
            </a:r>
          </a:p>
          <a:p>
            <a:pPr>
              <a:lnSpc>
                <a:spcPct val="150000"/>
              </a:lnSpc>
            </a:pPr>
            <a:r>
              <a:rPr lang="en-US" altLang="zh-CN" sz="4000" b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tìm đường lên các vì sao</a:t>
            </a:r>
          </a:p>
          <a:p>
            <a:pPr>
              <a:lnSpc>
                <a:spcPct val="150000"/>
              </a:lnSpc>
            </a:pPr>
            <a:r>
              <a:rPr lang="en-US" altLang="zh-CN" sz="4000" b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(S/125)</a:t>
            </a:r>
            <a:endParaRPr lang="zh-CN" altLang="en-US" sz="4000" b="1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文本框 42">
            <a:extLst>
              <a:ext uri="{FF2B5EF4-FFF2-40B4-BE49-F238E27FC236}">
                <a16:creationId xmlns:a16="http://schemas.microsoft.com/office/drawing/2014/main" id="{A4EA6544-8732-4D6A-BCBA-50E36ECD441D}"/>
              </a:ext>
            </a:extLst>
          </p:cNvPr>
          <p:cNvSpPr txBox="1"/>
          <p:nvPr/>
        </p:nvSpPr>
        <p:spPr>
          <a:xfrm>
            <a:off x="752691" y="3848325"/>
            <a:ext cx="8726589" cy="2736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Xi-ôn-cốp-xki kiên trì thực hiện mơ ước của mình như thế nào?</a:t>
            </a:r>
          </a:p>
          <a:p>
            <a:pPr>
              <a:lnSpc>
                <a:spcPct val="150000"/>
              </a:lnSpc>
            </a:pPr>
            <a:endParaRPr lang="vi-VN" altLang="zh-CN" sz="4000" b="1" dirty="0">
              <a:solidFill>
                <a:srgbClr val="25481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73C9B2DF-62A6-485C-B00E-E604BF0BD3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997" y="5352447"/>
            <a:ext cx="2294003" cy="129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60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00184A-7F39-46EF-8AD8-C009E9D797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195" y="272900"/>
            <a:ext cx="5124268" cy="5124268"/>
          </a:xfrm>
          <a:prstGeom prst="rect">
            <a:avLst/>
          </a:prstGeom>
        </p:spPr>
      </p:pic>
      <p:sp>
        <p:nvSpPr>
          <p:cNvPr id="7" name="文本框 42">
            <a:extLst>
              <a:ext uri="{FF2B5EF4-FFF2-40B4-BE49-F238E27FC236}">
                <a16:creationId xmlns:a16="http://schemas.microsoft.com/office/drawing/2014/main" id="{A4EA6544-8732-4D6A-BCBA-50E36ECD441D}"/>
              </a:ext>
            </a:extLst>
          </p:cNvPr>
          <p:cNvSpPr txBox="1"/>
          <p:nvPr/>
        </p:nvSpPr>
        <p:spPr>
          <a:xfrm>
            <a:off x="1118451" y="3772125"/>
            <a:ext cx="6775869" cy="2736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 việc gì xảy ra đã làm Cao Bá Quát phải ân hận?</a:t>
            </a:r>
          </a:p>
          <a:p>
            <a:pPr>
              <a:lnSpc>
                <a:spcPct val="150000"/>
              </a:lnSpc>
            </a:pPr>
            <a:endParaRPr lang="vi-VN" altLang="zh-CN" sz="4000" b="1" dirty="0">
              <a:solidFill>
                <a:srgbClr val="25481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文本框 42">
            <a:extLst>
              <a:ext uri="{FF2B5EF4-FFF2-40B4-BE49-F238E27FC236}">
                <a16:creationId xmlns:a16="http://schemas.microsoft.com/office/drawing/2014/main" id="{563CAC2D-F9C4-47F6-81BC-2DE79F0D4781}"/>
              </a:ext>
            </a:extLst>
          </p:cNvPr>
          <p:cNvSpPr txBox="1"/>
          <p:nvPr/>
        </p:nvSpPr>
        <p:spPr>
          <a:xfrm>
            <a:off x="1582006" y="867798"/>
            <a:ext cx="6122189" cy="2736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đọc đoạn 2 bài </a:t>
            </a:r>
          </a:p>
          <a:p>
            <a:pPr>
              <a:lnSpc>
                <a:spcPct val="150000"/>
              </a:lnSpc>
            </a:pPr>
            <a:r>
              <a:rPr lang="en-US" altLang="zh-CN" sz="4000" b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 hay chữ tốt</a:t>
            </a:r>
          </a:p>
          <a:p>
            <a:pPr>
              <a:lnSpc>
                <a:spcPct val="150000"/>
              </a:lnSpc>
            </a:pPr>
            <a:r>
              <a:rPr lang="en-US" altLang="zh-CN" sz="4000" b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(S/129)</a:t>
            </a:r>
            <a:endParaRPr lang="zh-CN" altLang="en-US" sz="4000" b="1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B4B836B7-DDD1-46B6-937B-6F8F0681EA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997" y="5294876"/>
            <a:ext cx="2294003" cy="129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11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8"/>
          <p:cNvSpPr txBox="1">
            <a:spLocks noChangeArrowheads="1"/>
          </p:cNvSpPr>
          <p:nvPr/>
        </p:nvSpPr>
        <p:spPr bwMode="auto">
          <a:xfrm>
            <a:off x="1701179" y="1137786"/>
            <a:ext cx="3173955" cy="37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3900">
                <a:solidFill>
                  <a:schemeClr val="accent1"/>
                </a:solidFill>
                <a:latin typeface="Agency FB" panose="020B0503020202020204" pitchFamily="34" charset="0"/>
              </a:rPr>
              <a:t>2</a:t>
            </a:r>
            <a:endParaRPr lang="zh-CN" altLang="en-US" sz="23900" dirty="0">
              <a:solidFill>
                <a:schemeClr val="accent1"/>
              </a:solidFill>
              <a:latin typeface="Agency FB" panose="020B0503020202020204" pitchFamily="34" charset="0"/>
            </a:endParaRPr>
          </a:p>
        </p:txBody>
      </p:sp>
      <p:sp>
        <p:nvSpPr>
          <p:cNvPr id="4" name="文本框 11"/>
          <p:cNvSpPr txBox="1">
            <a:spLocks noChangeArrowheads="1"/>
          </p:cNvSpPr>
          <p:nvPr/>
        </p:nvSpPr>
        <p:spPr bwMode="auto">
          <a:xfrm>
            <a:off x="3078042" y="1137786"/>
            <a:ext cx="635170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1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4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 câu nhận xét về nhân vật em đã học</a:t>
            </a:r>
            <a:endParaRPr lang="zh-CN" altLang="en-US" sz="4000" b="1">
              <a:solidFill>
                <a:schemeClr val="tx2"/>
              </a:solidFill>
              <a:latin typeface="Tahoma" panose="020B0604030504040204" pitchFamily="34" charset="0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3CE30F-9DA7-4438-950A-442289CF5E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621" y="2297249"/>
            <a:ext cx="4560751" cy="456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95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677">
      <a:dk1>
        <a:sysClr val="windowText" lastClr="000000"/>
      </a:dk1>
      <a:lt1>
        <a:sysClr val="window" lastClr="FFFFFF"/>
      </a:lt1>
      <a:dk2>
        <a:srgbClr val="78AF74"/>
      </a:dk2>
      <a:lt2>
        <a:srgbClr val="E7E6E6"/>
      </a:lt2>
      <a:accent1>
        <a:srgbClr val="92B5C2"/>
      </a:accent1>
      <a:accent2>
        <a:srgbClr val="78AF74"/>
      </a:accent2>
      <a:accent3>
        <a:srgbClr val="92B5C2"/>
      </a:accent3>
      <a:accent4>
        <a:srgbClr val="78AF74"/>
      </a:accent4>
      <a:accent5>
        <a:srgbClr val="92B5C2"/>
      </a:accent5>
      <a:accent6>
        <a:srgbClr val="78AF74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677">
    <a:dk1>
      <a:sysClr val="windowText" lastClr="000000"/>
    </a:dk1>
    <a:lt1>
      <a:sysClr val="window" lastClr="FFFFFF"/>
    </a:lt1>
    <a:dk2>
      <a:srgbClr val="78AF74"/>
    </a:dk2>
    <a:lt2>
      <a:srgbClr val="E7E6E6"/>
    </a:lt2>
    <a:accent1>
      <a:srgbClr val="92B5C2"/>
    </a:accent1>
    <a:accent2>
      <a:srgbClr val="78AF74"/>
    </a:accent2>
    <a:accent3>
      <a:srgbClr val="92B5C2"/>
    </a:accent3>
    <a:accent4>
      <a:srgbClr val="78AF74"/>
    </a:accent4>
    <a:accent5>
      <a:srgbClr val="92B5C2"/>
    </a:accent5>
    <a:accent6>
      <a:srgbClr val="78AF74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自定义 677">
    <a:dk1>
      <a:sysClr val="windowText" lastClr="000000"/>
    </a:dk1>
    <a:lt1>
      <a:sysClr val="window" lastClr="FFFFFF"/>
    </a:lt1>
    <a:dk2>
      <a:srgbClr val="78AF74"/>
    </a:dk2>
    <a:lt2>
      <a:srgbClr val="E7E6E6"/>
    </a:lt2>
    <a:accent1>
      <a:srgbClr val="92B5C2"/>
    </a:accent1>
    <a:accent2>
      <a:srgbClr val="78AF74"/>
    </a:accent2>
    <a:accent3>
      <a:srgbClr val="92B5C2"/>
    </a:accent3>
    <a:accent4>
      <a:srgbClr val="78AF74"/>
    </a:accent4>
    <a:accent5>
      <a:srgbClr val="92B5C2"/>
    </a:accent5>
    <a:accent6>
      <a:srgbClr val="78AF74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自定义 677">
    <a:dk1>
      <a:sysClr val="windowText" lastClr="000000"/>
    </a:dk1>
    <a:lt1>
      <a:sysClr val="window" lastClr="FFFFFF"/>
    </a:lt1>
    <a:dk2>
      <a:srgbClr val="78AF74"/>
    </a:dk2>
    <a:lt2>
      <a:srgbClr val="E7E6E6"/>
    </a:lt2>
    <a:accent1>
      <a:srgbClr val="92B5C2"/>
    </a:accent1>
    <a:accent2>
      <a:srgbClr val="78AF74"/>
    </a:accent2>
    <a:accent3>
      <a:srgbClr val="92B5C2"/>
    </a:accent3>
    <a:accent4>
      <a:srgbClr val="78AF74"/>
    </a:accent4>
    <a:accent5>
      <a:srgbClr val="92B5C2"/>
    </a:accent5>
    <a:accent6>
      <a:srgbClr val="78AF74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397</TotalTime>
  <Words>943</Words>
  <Application>Microsoft Office PowerPoint</Application>
  <PresentationFormat>Widescreen</PresentationFormat>
  <Paragraphs>101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Calibri</vt:lpstr>
      <vt:lpstr>Tahoma</vt:lpstr>
      <vt:lpstr>Arial</vt:lpstr>
      <vt:lpstr>Agency FB</vt:lpstr>
      <vt:lpstr>Arial Black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</dc:title>
  <dc:subject>T</dc:subject>
  <dc:creator>KTUTS</dc:creator>
  <cp:keywords>Thy Tho</cp:keywords>
  <dc:description>T</dc:description>
  <cp:lastModifiedBy>trang93dtvh@gmail.com</cp:lastModifiedBy>
  <cp:revision>43</cp:revision>
  <dcterms:created xsi:type="dcterms:W3CDTF">2015-05-05T08:02:00Z</dcterms:created>
  <dcterms:modified xsi:type="dcterms:W3CDTF">2023-02-13T05:42:57Z</dcterms:modified>
  <cp:category>U</cp:category>
  <cp:version>A20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2052-10.1.0.6260</vt:lpwstr>
  </property>
</Properties>
</file>