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391" r:id="rId3"/>
    <p:sldId id="256" r:id="rId4"/>
    <p:sldId id="359" r:id="rId5"/>
    <p:sldId id="370" r:id="rId6"/>
    <p:sldId id="389" r:id="rId7"/>
    <p:sldId id="386" r:id="rId8"/>
    <p:sldId id="390" r:id="rId9"/>
    <p:sldId id="356" r:id="rId10"/>
    <p:sldId id="379" r:id="rId11"/>
    <p:sldId id="380" r:id="rId12"/>
    <p:sldId id="381" r:id="rId13"/>
    <p:sldId id="382" r:id="rId14"/>
    <p:sldId id="308" r:id="rId15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7"/>
    </p:embeddedFont>
    <p:embeddedFont>
      <p:font typeface="VNI-Avo" pitchFamily="2" charset="0"/>
      <p:regular r:id="rId18"/>
      <p:bold r:id="rId19"/>
      <p:italic r:id="rId20"/>
      <p:boldItalic r:id="rId21"/>
    </p:embeddedFont>
    <p:embeddedFont>
      <p:font typeface="VNI-Thufap2"/>
      <p:regular r:id="rId22"/>
    </p:embeddedFont>
    <p:embeddedFont>
      <p:font typeface="VNI-Juni" pitchFamily="2" charset="0"/>
      <p:regular r:id="rId23"/>
    </p:embeddedFont>
    <p:embeddedFont>
      <p:font typeface=".VnArial" panose="020B7200000000000000" pitchFamily="34" charset="0"/>
      <p:regular r:id="rId24"/>
      <p:italic r:id="rId25"/>
      <p:boldItalic r:id="rId26"/>
    </p:embeddedFont>
    <p:embeddedFont>
      <p:font typeface=".VnAvant" panose="020B720000000000000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FF"/>
    <a:srgbClr val="CCFFCC"/>
    <a:srgbClr val="99FFCC"/>
    <a:srgbClr val="FF7C80"/>
    <a:srgbClr val="CCFFFF"/>
    <a:srgbClr val="FF33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84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16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4.wav"/><Relationship Id="rId7" Type="http://schemas.microsoft.com/office/2007/relationships/hdphoto" Target="../media/hdphoto4.wdp"/><Relationship Id="rId12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11" Type="http://schemas.openxmlformats.org/officeDocument/2006/relationships/image" Target="../media/image29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4.wav"/><Relationship Id="rId7" Type="http://schemas.microsoft.com/office/2007/relationships/hdphoto" Target="../media/hdphoto4.wdp"/><Relationship Id="rId12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11" Type="http://schemas.openxmlformats.org/officeDocument/2006/relationships/image" Target="../media/image29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jerry</a:t>
            </a:r>
          </a:p>
        </p:txBody>
      </p:sp>
    </p:spTree>
    <p:extLst>
      <p:ext uri="{BB962C8B-B14F-4D97-AF65-F5344CB8AC3E}">
        <p14:creationId xmlns:p14="http://schemas.microsoft.com/office/powerpoint/2010/main" val="17083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lùng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620419"/>
            <a:ext cx="224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s-ES_tradnl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Trông</a:t>
            </a:r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mong</a:t>
            </a:r>
            <a:endParaRPr lang="es-ES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Hứng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thú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Con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kiến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1: </a:t>
              </a:r>
              <a:r>
                <a:rPr lang="vi-VN" sz="2800" b="1" dirty="0">
                  <a:latin typeface="Arial" pitchFamily="34" charset="0"/>
                  <a:cs typeface="Arial" pitchFamily="34" charset="0"/>
                </a:rPr>
                <a:t>Từ nào sau đây chứa tiếng có vần ông? 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4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C. </a:t>
            </a:r>
            <a:r>
              <a:rPr lang="en-US" sz="2000" b="1" dirty="0">
                <a:solidFill>
                  <a:srgbClr val="0000CC"/>
                </a:solidFill>
              </a:rPr>
              <a:t>G</a:t>
            </a:r>
            <a:r>
              <a:rPr lang="vi-VN" sz="2000" b="1" dirty="0">
                <a:solidFill>
                  <a:srgbClr val="0000CC"/>
                </a:solidFill>
              </a:rPr>
              <a:t>iúp đỡ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161918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</a:rPr>
              <a:t>L</a:t>
            </a:r>
            <a:r>
              <a:rPr lang="es-ES_tradnl" sz="2000" b="1">
                <a:solidFill>
                  <a:srgbClr val="0000CC"/>
                </a:solidFill>
              </a:rPr>
              <a:t>ốc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xoáy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B. </a:t>
            </a:r>
            <a:r>
              <a:rPr lang="en-US" sz="2000" b="1" dirty="0">
                <a:solidFill>
                  <a:srgbClr val="0000CC"/>
                </a:solidFill>
              </a:rPr>
              <a:t>C</a:t>
            </a:r>
            <a:r>
              <a:rPr lang="vi-VN" sz="2000" b="1" dirty="0">
                <a:solidFill>
                  <a:srgbClr val="0000CC"/>
                </a:solidFill>
              </a:rPr>
              <a:t>ơn gió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D. </a:t>
            </a:r>
            <a:r>
              <a:rPr lang="es-ES_tradnl" sz="2000" b="1" dirty="0" err="1">
                <a:solidFill>
                  <a:srgbClr val="0000CC"/>
                </a:solidFill>
              </a:rPr>
              <a:t>Hợp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tác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Câu</a:t>
              </a:r>
              <a:r>
                <a:rPr lang="en-US" sz="2800" b="1" dirty="0"/>
                <a:t> </a:t>
              </a:r>
              <a:r>
                <a:rPr lang="en-US" sz="2800" b="1" dirty="0" err="1"/>
                <a:t>hỏi</a:t>
              </a:r>
              <a:r>
                <a:rPr lang="en-US" sz="2800" b="1" dirty="0"/>
                <a:t> 2: </a:t>
              </a:r>
              <a:r>
                <a:rPr lang="vi-VN" sz="2800" b="1" dirty="0"/>
                <a:t>Từ nào sau đây chưa tiếng có vần ôc</a:t>
              </a:r>
              <a:r>
                <a:rPr lang="en-US" sz="2800" b="1" dirty="0"/>
                <a:t>.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3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1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21" y="18171"/>
            <a:ext cx="4057096" cy="5648587"/>
          </a:xfrm>
        </p:spPr>
      </p:pic>
    </p:spTree>
    <p:extLst>
      <p:ext uri="{BB962C8B-B14F-4D97-AF65-F5344CB8AC3E}">
        <p14:creationId xmlns:p14="http://schemas.microsoft.com/office/powerpoint/2010/main" val="149404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05543" y="464463"/>
            <a:ext cx="7532913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85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«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– «c</a:t>
            </a:r>
            <a:endParaRPr lang="en-US" sz="66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4" y="2171926"/>
            <a:ext cx="37147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7488" y="-13455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§i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häc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56" y="575855"/>
            <a:ext cx="8969832" cy="281123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2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Xöa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kia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qu¹ vµ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c«ng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tr¾ng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muèt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h«m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qu¹ </a:t>
            </a:r>
            <a:r>
              <a:rPr lang="en-US" sz="22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ruû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c«ng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Ñp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en-US" sz="22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Quaï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trang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iÓm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cho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c«ng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Xong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c«ng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gËt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gï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   -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Đ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Ñp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¸!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Giê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Õn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l­ưît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tí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Chît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cí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lîn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eng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Ðc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”.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Lµng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bªn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coã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Qu¹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sèt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ruét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dèc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hÕt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lä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bét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en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ñaõ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pha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lªn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th©n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®ã, qu¹ ®</a:t>
            </a:r>
            <a:r>
              <a:rPr lang="en-US" sz="22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en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nhö</a:t>
            </a:r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than.</a:t>
            </a:r>
          </a:p>
          <a:p>
            <a:pPr algn="just"/>
            <a:r>
              <a:rPr lang="en-US" sz="22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				</a:t>
            </a:r>
            <a:r>
              <a:rPr lang="en-US" sz="2200" dirty="0" err="1">
                <a:latin typeface=".VnAvant" pitchFamily="34" charset="0"/>
                <a:cs typeface="Arial" pitchFamily="34" charset="0"/>
              </a:rPr>
              <a:t>TruyÖn</a:t>
            </a:r>
            <a:r>
              <a:rPr lang="en-US" sz="22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.VnAvant" pitchFamily="34" charset="0"/>
                <a:cs typeface="Arial" pitchFamily="34" charset="0"/>
              </a:rPr>
              <a:t>d©n</a:t>
            </a:r>
            <a:r>
              <a:rPr lang="en-US" sz="22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.VnAvant" pitchFamily="34" charset="0"/>
                <a:cs typeface="Arial" pitchFamily="34" charset="0"/>
              </a:rPr>
              <a:t>gian</a:t>
            </a:r>
            <a:r>
              <a:rPr lang="en-US" sz="22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.VnAvant" pitchFamily="34" charset="0"/>
                <a:cs typeface="Arial" pitchFamily="34" charset="0"/>
              </a:rPr>
              <a:t>ViÖt</a:t>
            </a:r>
            <a:r>
              <a:rPr lang="en-US" sz="2200" dirty="0">
                <a:latin typeface=".VnAvant" pitchFamily="34" charset="0"/>
                <a:cs typeface="Arial" pitchFamily="34" charset="0"/>
              </a:rPr>
              <a:t> Nam</a:t>
            </a:r>
          </a:p>
          <a:p>
            <a:pPr algn="just"/>
            <a:r>
              <a:rPr lang="en-US" sz="2200" dirty="0">
                <a:latin typeface=".VnAvant" pitchFamily="34" charset="0"/>
                <a:cs typeface="Arial" pitchFamily="34" charset="0"/>
              </a:rPr>
              <a:t>						(An </a:t>
            </a:r>
            <a:r>
              <a:rPr lang="en-US" sz="2200" dirty="0" err="1">
                <a:latin typeface=".VnAvant" pitchFamily="34" charset="0"/>
                <a:cs typeface="Arial" pitchFamily="34" charset="0"/>
              </a:rPr>
              <a:t>khu</a:t>
            </a:r>
            <a:r>
              <a:rPr lang="en-US" sz="2200" dirty="0">
                <a:latin typeface=".VnAvant" pitchFamily="34" charset="0"/>
                <a:cs typeface="Arial" pitchFamily="34" charset="0"/>
              </a:rPr>
              <a:t>ª </a:t>
            </a:r>
            <a:r>
              <a:rPr lang="en-US" sz="2200" dirty="0" err="1">
                <a:latin typeface=".VnAvant" pitchFamily="34" charset="0"/>
                <a:cs typeface="Arial" pitchFamily="34" charset="0"/>
              </a:rPr>
              <a:t>kÓ</a:t>
            </a:r>
            <a:r>
              <a:rPr lang="en-US" sz="2200" dirty="0">
                <a:latin typeface=".VnAvant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0" y="-50800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.VnAvant" pitchFamily="34" charset="0"/>
              </a:rPr>
              <a:t>Đ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8" y="3498020"/>
            <a:ext cx="2785464" cy="2038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02" y="3517713"/>
            <a:ext cx="2857949" cy="2038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55" y="3517713"/>
            <a:ext cx="2826884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75773" y="827313"/>
            <a:ext cx="2634342" cy="870855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c«ng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tr¾ng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muèt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10645" y="841827"/>
            <a:ext cx="230414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Ñp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98284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trang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iÓm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2230" y="2166255"/>
            <a:ext cx="2518231" cy="86904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gËt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gï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46239" y="2193474"/>
            <a:ext cx="225152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eng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Ðc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46375" y="2198913"/>
            <a:ext cx="2652482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sèt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ruét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727202" y="3512148"/>
            <a:ext cx="2307770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dèc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hÕt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47561" y="3555486"/>
            <a:ext cx="2267852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®en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như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than</a:t>
            </a: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7488" y="-13455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§i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häc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56" y="575855"/>
            <a:ext cx="8969832" cy="5805770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  <a:cs typeface="Arial" pitchFamily="34" charset="0"/>
              </a:rPr>
              <a:t>	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Xöa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kia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, qu¹ vµ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c«ng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tr¾ng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muèt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Mét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h«m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, qu¹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ruû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c«ng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lµm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®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Ñp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  <a:cs typeface="Arial" pitchFamily="34" charset="0"/>
              </a:rPr>
              <a:t>    	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Quaï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trang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®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iÓm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cho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c«ng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Xong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nã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nh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ì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c«ng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gËt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gï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  <a:cs typeface="Arial" pitchFamily="34" charset="0"/>
              </a:rPr>
              <a:t>    - </a:t>
            </a:r>
            <a:r>
              <a:rPr lang="en-US" sz="2800" dirty="0" err="1">
                <a:latin typeface=".VnAvant" pitchFamily="34" charset="0"/>
              </a:rPr>
              <a:t>Đ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Ñp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qu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¸!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Giê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®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Õn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l­ưît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tí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  <a:cs typeface="Arial" pitchFamily="34" charset="0"/>
              </a:rPr>
              <a:t>    	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Chît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cí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tiÕng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lîn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“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eng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Ðc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”.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Lµng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bªn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coã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. Qu¹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sèt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ruét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Nã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dèc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hÕt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lä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bét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®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en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ñaõ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pha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lªn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th©n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®ã, qu¹ ®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en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nhö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than.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  <a:cs typeface="Arial" pitchFamily="34" charset="0"/>
              </a:rPr>
              <a:t>		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0" y="-50800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.VnAvant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800681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12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7488" y="-13455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§i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häc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56" y="575855"/>
            <a:ext cx="8969832" cy="588899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  <a:cs typeface="Arial" pitchFamily="34" charset="0"/>
              </a:rPr>
              <a:t>	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Xöa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kia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, qu¹ vµ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c«ng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tr¾ng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muèt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h«m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, qu¹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ruû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c«ng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Ñp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  <a:cs typeface="Arial" pitchFamily="34" charset="0"/>
              </a:rPr>
              <a:t>    	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Quaï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trang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iÓm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c«ng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Xong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c«ng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gËt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gï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   -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Đ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Ñp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¸!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Giê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Õn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l­ưît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tí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  <a:cs typeface="Arial" pitchFamily="34" charset="0"/>
              </a:rPr>
              <a:t>    	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Chît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cí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tiÕng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lîn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“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eng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Ðc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”.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Lµng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bªn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coã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. Qu¹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sèt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ruét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Nã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dèc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hÕt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lä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bét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®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en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ñaõ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pha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lªn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th©n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®ã, qu¹ ®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en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nhö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than.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  <a:cs typeface="Arial" pitchFamily="34" charset="0"/>
              </a:rPr>
              <a:t>		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0" y="-50800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.VnAvant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8978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840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514" y="607313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8631" y="927521"/>
            <a:ext cx="2525483" cy="830997"/>
          </a:xfrm>
          <a:prstGeom prst="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.VnAvant" pitchFamily="34" charset="0"/>
              </a:rPr>
              <a:t>a) </a:t>
            </a:r>
            <a:r>
              <a:rPr lang="en-US" sz="2400" dirty="0" err="1">
                <a:latin typeface=".VnAvant" pitchFamily="34" charset="0"/>
              </a:rPr>
              <a:t>Bé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l«ng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cña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c«ng</a:t>
            </a:r>
            <a:r>
              <a:rPr lang="en-US" sz="2400" dirty="0">
                <a:latin typeface=".VnAvant" pitchFamily="34" charset="0"/>
              </a:rPr>
              <a:t> ®</a:t>
            </a:r>
            <a:r>
              <a:rPr lang="en-US" sz="2400" dirty="0" err="1">
                <a:latin typeface=".VnAvant" pitchFamily="34" charset="0"/>
              </a:rPr>
              <a:t>Ñp</a:t>
            </a:r>
            <a:endParaRPr lang="en-US" sz="2400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630" y="2404850"/>
            <a:ext cx="2525484" cy="830997"/>
          </a:xfrm>
          <a:prstGeom prst="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.VnAvant" pitchFamily="34" charset="0"/>
              </a:rPr>
              <a:t>b) </a:t>
            </a:r>
            <a:r>
              <a:rPr lang="en-US" sz="2400" dirty="0" err="1">
                <a:latin typeface=".VnAvant" pitchFamily="34" charset="0"/>
              </a:rPr>
              <a:t>Bé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l«ng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cña</a:t>
            </a:r>
            <a:r>
              <a:rPr lang="en-US" sz="2400" dirty="0">
                <a:latin typeface=".VnAvant" pitchFamily="34" charset="0"/>
              </a:rPr>
              <a:t> qu¹ ®en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8229" y="927520"/>
            <a:ext cx="3926113" cy="830997"/>
          </a:xfrm>
          <a:prstGeom prst="rect">
            <a:avLst/>
          </a:prstGeom>
          <a:solidFill>
            <a:srgbClr val="FFCCFF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.VnAvant" pitchFamily="34" charset="0"/>
              </a:rPr>
              <a:t>1) lµ do qu¹ </a:t>
            </a:r>
            <a:r>
              <a:rPr lang="en-US" sz="2400" dirty="0" err="1">
                <a:latin typeface=".VnAvant" pitchFamily="34" charset="0"/>
              </a:rPr>
              <a:t>dèc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hÕt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lä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bét</a:t>
            </a:r>
            <a:r>
              <a:rPr lang="en-US" sz="2400" dirty="0">
                <a:latin typeface=".VnAvant" pitchFamily="34" charset="0"/>
              </a:rPr>
              <a:t> ®en </a:t>
            </a:r>
            <a:r>
              <a:rPr lang="en-US" sz="2400" dirty="0" err="1">
                <a:latin typeface=".VnAvant" pitchFamily="34" charset="0"/>
              </a:rPr>
              <a:t>lªn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th©n</a:t>
            </a:r>
            <a:endParaRPr lang="en-US" sz="2400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8228" y="2404849"/>
            <a:ext cx="3926113" cy="830997"/>
          </a:xfrm>
          <a:prstGeom prst="rect">
            <a:avLst/>
          </a:prstGeom>
          <a:solidFill>
            <a:srgbClr val="FFCCFF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.VnAvant" pitchFamily="34" charset="0"/>
              </a:rPr>
              <a:t>2) Lµ </a:t>
            </a:r>
            <a:r>
              <a:rPr lang="en-US" sz="2400" dirty="0" err="1">
                <a:latin typeface=".VnAvant" pitchFamily="34" charset="0"/>
              </a:rPr>
              <a:t>nhê</a:t>
            </a:r>
            <a:r>
              <a:rPr lang="en-US" sz="2400" dirty="0">
                <a:latin typeface=".VnAvant" pitchFamily="34" charset="0"/>
              </a:rPr>
              <a:t> qu¹ </a:t>
            </a:r>
            <a:r>
              <a:rPr lang="en-US" sz="2400" dirty="0" err="1">
                <a:latin typeface=".VnAvant" pitchFamily="34" charset="0"/>
              </a:rPr>
              <a:t>trang</a:t>
            </a:r>
            <a:r>
              <a:rPr lang="en-US" sz="2400" dirty="0">
                <a:latin typeface=".VnAvant" pitchFamily="34" charset="0"/>
              </a:rPr>
              <a:t> ®</a:t>
            </a:r>
            <a:r>
              <a:rPr lang="en-US" sz="2400" dirty="0" err="1">
                <a:latin typeface=".VnAvant" pitchFamily="34" charset="0"/>
              </a:rPr>
              <a:t>iÓm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cho</a:t>
            </a:r>
            <a:endParaRPr lang="en-US" sz="2400" dirty="0">
              <a:latin typeface=".VnAvant" pitchFamily="34" charset="0"/>
            </a:endParaRPr>
          </a:p>
        </p:txBody>
      </p:sp>
      <p:cxnSp>
        <p:nvCxnSpPr>
          <p:cNvPr id="6" name="Straight Arrow Connector 5"/>
          <p:cNvCxnSpPr>
            <a:stCxn id="3" idx="3"/>
            <a:endCxn id="14" idx="1"/>
          </p:cNvCxnSpPr>
          <p:nvPr/>
        </p:nvCxnSpPr>
        <p:spPr>
          <a:xfrm>
            <a:off x="3164114" y="1343020"/>
            <a:ext cx="1894114" cy="1477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</p:cNvCxnSpPr>
          <p:nvPr/>
        </p:nvCxnSpPr>
        <p:spPr>
          <a:xfrm flipV="1">
            <a:off x="3164114" y="1343020"/>
            <a:ext cx="1894114" cy="14773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3397</TotalTime>
  <Words>381</Words>
  <Application>Microsoft Office PowerPoint</Application>
  <PresentationFormat>On-screen Show (16:10)</PresentationFormat>
  <Paragraphs>64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宋体</vt:lpstr>
      <vt:lpstr>VNI-Avo</vt:lpstr>
      <vt:lpstr>VNI-Thufap2</vt:lpstr>
      <vt:lpstr>VNI-Juni</vt:lpstr>
      <vt:lpstr>.VnArial</vt:lpstr>
      <vt:lpstr>Arial</vt:lpstr>
      <vt:lpstr>.VnAvant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389</cp:revision>
  <dcterms:created xsi:type="dcterms:W3CDTF">2020-02-10T09:35:50Z</dcterms:created>
  <dcterms:modified xsi:type="dcterms:W3CDTF">2020-12-15T12:05:10Z</dcterms:modified>
</cp:coreProperties>
</file>