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57" r:id="rId4"/>
    <p:sldId id="258" r:id="rId5"/>
    <p:sldId id="276" r:id="rId6"/>
    <p:sldId id="259" r:id="rId7"/>
    <p:sldId id="260" r:id="rId8"/>
    <p:sldId id="279" r:id="rId9"/>
    <p:sldId id="277" r:id="rId10"/>
    <p:sldId id="278" r:id="rId11"/>
    <p:sldId id="261" r:id="rId12"/>
    <p:sldId id="262" r:id="rId13"/>
    <p:sldId id="263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C760E-05E3-4B05-ACDF-56E843F6A041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25CE7-B0AD-45F9-B020-06C47382D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5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ia.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8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1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256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602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0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70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9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7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3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9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6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617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18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55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64602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FDF5E-2039-4189-A2E0-6DF28153BBF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8427-2E12-45A8-8733-8CDC04E27AA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2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74F22-871A-4FC1-AB66-B7FDC0D6E0C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33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DC96-B476-40CD-B735-013B5A01D12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63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00DB2-649A-4542-B49E-26B821CDC2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6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74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4BF88-F0E8-4EA0-9F4B-C2E4EAFEA6C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78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20E45-B37F-4C5D-9EE8-BDA49840D0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90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F516F-745F-4AC7-BE9D-D6C417A222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7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B485E-B08A-477F-BF1F-D475F8F022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299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0EBF5-76E2-4288-932B-CDC45EB7F2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0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907F0-9FCF-4E10-A754-A611D4928D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546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F3913-AD90-4C50-977B-F4FAB542939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7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2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9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05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6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7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0CBF0-C5B8-4E20-BCBC-477789AA21EB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7AF8-A5C7-423B-BC71-8E09D0DFFE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7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2020/9/20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13232"/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7132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7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>
                <a:latin typeface="Arial" panose="020B0604020202020204" pitchFamily="34" charset="0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B4370B05-1052-4759-90E6-F55B986C8A7B}" type="slidenum">
              <a:rPr lang="en-US" alt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7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e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jpeg"/><Relationship Id="rId4" Type="http://schemas.openxmlformats.org/officeDocument/2006/relationships/image" Target="../media/image27.gif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12" Type="http://schemas.openxmlformats.org/officeDocument/2006/relationships/image" Target="../media/image41.gif"/><Relationship Id="rId2" Type="http://schemas.openxmlformats.org/officeDocument/2006/relationships/audio" Target="../media/audio4.wav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0.gif"/><Relationship Id="rId5" Type="http://schemas.openxmlformats.org/officeDocument/2006/relationships/audio" Target="../media/audio7.wav"/><Relationship Id="rId15" Type="http://schemas.openxmlformats.org/officeDocument/2006/relationships/image" Target="../media/image43.gif"/><Relationship Id="rId10" Type="http://schemas.openxmlformats.org/officeDocument/2006/relationships/image" Target="../media/image39.gif"/><Relationship Id="rId4" Type="http://schemas.openxmlformats.org/officeDocument/2006/relationships/audio" Target="../media/audio6.wav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openxmlformats.org/officeDocument/2006/relationships/image" Target="../media/image38.gif"/><Relationship Id="rId12" Type="http://schemas.openxmlformats.org/officeDocument/2006/relationships/image" Target="../media/image41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0.gif"/><Relationship Id="rId5" Type="http://schemas.openxmlformats.org/officeDocument/2006/relationships/audio" Target="../media/audio6.wav"/><Relationship Id="rId15" Type="http://schemas.openxmlformats.org/officeDocument/2006/relationships/image" Target="../media/image45.gif"/><Relationship Id="rId10" Type="http://schemas.openxmlformats.org/officeDocument/2006/relationships/image" Target="../media/image39.gif"/><Relationship Id="rId4" Type="http://schemas.openxmlformats.org/officeDocument/2006/relationships/audio" Target="../media/audio5.wav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3272251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80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2179675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755196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877711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1046272"/>
            <a:ext cx="365522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4138855"/>
            <a:ext cx="2656386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6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5" y="1944483"/>
            <a:ext cx="6104051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©m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069226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231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436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3344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916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88223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3545" y="52250"/>
            <a:ext cx="448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318" y="1025164"/>
            <a:ext cx="3099886" cy="24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4187374" y="1976844"/>
            <a:ext cx="308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VNI-Avo" pitchFamily="2" charset="0"/>
              </a:rPr>
              <a:t>mì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chÞ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….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3031" y="3788227"/>
            <a:ext cx="4484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710" y="4865642"/>
            <a:ext cx="3211053" cy="1352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020460" y="5242558"/>
            <a:ext cx="3084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Üa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chia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kia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….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366011"/>
            <a:ext cx="6353175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0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111524"/>
            <a:ext cx="2708752" cy="52773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9" y="2841838"/>
            <a:ext cx="1196895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006601"/>
            <a:ext cx="2039956" cy="22251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8" y="3331645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6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7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5" y="5417842"/>
            <a:ext cx="850901" cy="12732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9612666" y="253703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6054443"/>
            <a:ext cx="9157290" cy="8195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81000"/>
            <a:ext cx="7480300" cy="177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6050478"/>
            <a:ext cx="7941154" cy="823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3" y="1397000"/>
            <a:ext cx="7810499" cy="49530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81000"/>
            <a:ext cx="5102225" cy="213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39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"/>
            <a:ext cx="9144000" cy="684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6" y="4555482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7" y="4489549"/>
            <a:ext cx="124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7" y="4527649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3383285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3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060934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5" y="4489549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7" y="4555484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6" y="5479737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6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8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7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4347070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7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1" y="4385098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5" y="5417842"/>
            <a:ext cx="850901" cy="1273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694657" y="5479735"/>
            <a:ext cx="823031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6172200"/>
            <a:ext cx="91440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6273801"/>
            <a:ext cx="7920710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29635"/>
            <a:ext cx="7915407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77800"/>
            <a:ext cx="7735614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FF00"/>
                </a:solidFill>
                <a:latin typeface="VNI-Avo" pitchFamily="2" charset="0"/>
              </a:rPr>
              <a:t>Tieáng naøo chöùa aâm </a:t>
            </a:r>
            <a:r>
              <a:rPr lang="en-US" sz="2800" b="1" smtClean="0">
                <a:solidFill>
                  <a:schemeClr val="bg1"/>
                </a:solidFill>
                <a:latin typeface="VNI-Avo" pitchFamily="2" charset="0"/>
              </a:rPr>
              <a:t>ia</a:t>
            </a:r>
            <a:r>
              <a:rPr lang="en-US" sz="2800" b="1" smtClean="0">
                <a:solidFill>
                  <a:srgbClr val="FFFF00"/>
                </a:solidFill>
                <a:latin typeface="VNI-Avo" pitchFamily="2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463894"/>
            <a:ext cx="2102292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  <a:cs typeface="Arial" pitchFamily="34" charset="0"/>
              </a:rPr>
              <a:t>mí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463893"/>
            <a:ext cx="1878692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2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smtClean="0">
                <a:solidFill>
                  <a:schemeClr val="bg1"/>
                </a:solidFill>
                <a:latin typeface="VNI-Avo" pitchFamily="2" charset="0"/>
                <a:cs typeface="Arial" pitchFamily="34" charset="0"/>
              </a:rPr>
              <a:t>mía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8" y="2399707"/>
            <a:ext cx="2119467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  <a:cs typeface="Arial" pitchFamily="34" charset="0"/>
              </a:rPr>
              <a:t>chai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475163"/>
            <a:ext cx="1868030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 smtClean="0">
                <a:solidFill>
                  <a:schemeClr val="bg1"/>
                </a:solidFill>
                <a:latin typeface="VNI-Avo" pitchFamily="2" charset="0"/>
                <a:cs typeface="Arial" pitchFamily="34" charset="0"/>
              </a:rPr>
              <a:t>ghi</a:t>
            </a:r>
            <a:endParaRPr lang="en-US" sz="2400" b="1" dirty="0">
              <a:solidFill>
                <a:schemeClr val="bg1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1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1"/>
            <a:ext cx="9144000" cy="6845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6" y="4555482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7" y="4489549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2" y="3416023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2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801"/>
            <a:ext cx="1929501" cy="375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209"/>
            <a:ext cx="1060934" cy="12672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5" y="4489549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7" y="4555484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24786" y="5479737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6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8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03177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7" y="4527649"/>
            <a:ext cx="124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767977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7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9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5" y="5417842"/>
            <a:ext cx="850901" cy="1273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6172200"/>
            <a:ext cx="9144000" cy="6794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6273801"/>
            <a:ext cx="7920710" cy="524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29635"/>
            <a:ext cx="7915407" cy="1064165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77800"/>
            <a:ext cx="7735614" cy="9144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FF00"/>
                </a:solidFill>
              </a:rPr>
              <a:t>Tiếng nào chứa âm i?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6" y="1463894"/>
            <a:ext cx="2374517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  <a:latin typeface="VNI-Avo" pitchFamily="2" charset="0"/>
              </a:rPr>
              <a:t>kí</a:t>
            </a:r>
            <a:endParaRPr lang="en-US" sz="2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433029"/>
            <a:ext cx="2491756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  <a:latin typeface="VNI-Avo" pitchFamily="2" charset="0"/>
              </a:rPr>
              <a:t>chìa</a:t>
            </a:r>
            <a:endParaRPr lang="en-US" sz="2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8" y="2336426"/>
            <a:ext cx="2374517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</a:t>
            </a:r>
            <a:r>
              <a:rPr lang="en-US" sz="2800" b="1" dirty="0" err="1" smtClean="0">
                <a:solidFill>
                  <a:schemeClr val="bg1"/>
                </a:solidFill>
                <a:latin typeface="VNI-Avo" pitchFamily="2" charset="0"/>
              </a:rPr>
              <a:t>mai</a:t>
            </a:r>
            <a:endParaRPr lang="en-US" sz="28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2332567"/>
            <a:ext cx="2491756" cy="745472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</a:t>
            </a:r>
            <a:r>
              <a:rPr lang="en-US" sz="2800" b="1" dirty="0" err="1" smtClean="0">
                <a:solidFill>
                  <a:schemeClr val="bg1"/>
                </a:solidFill>
                <a:latin typeface="VNI-Avo" pitchFamily="2" charset="0"/>
              </a:rPr>
              <a:t>nia</a:t>
            </a:r>
            <a:endParaRPr lang="en-US" sz="28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5734052"/>
            <a:ext cx="8985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7" y="5618163"/>
            <a:ext cx="992187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9" y="5694363"/>
            <a:ext cx="930275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13"/>
            <a:ext cx="10668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776538"/>
            <a:ext cx="6681787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7488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4" y="783773"/>
            <a:ext cx="7082971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ia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39" y="2604680"/>
            <a:ext cx="3167063" cy="33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69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72523" y="1238290"/>
            <a:ext cx="7205472" cy="1847478"/>
            <a:chOff x="1172523" y="1238290"/>
            <a:chExt cx="7205472" cy="1847478"/>
          </a:xfrm>
        </p:grpSpPr>
        <p:sp>
          <p:nvSpPr>
            <p:cNvPr id="6" name="Rectangle 5"/>
            <p:cNvSpPr/>
            <p:nvPr/>
          </p:nvSpPr>
          <p:spPr>
            <a:xfrm>
              <a:off x="1172523" y="1238290"/>
              <a:ext cx="7205472" cy="170117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20957" y="1516107"/>
              <a:ext cx="16024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13232"/>
              <a:r>
                <a:rPr lang="en-US" sz="9600" b="1" smtClean="0">
                  <a:solidFill>
                    <a:srgbClr val="FF0000"/>
                  </a:solidFill>
                  <a:latin typeface="VNI-Avo" pitchFamily="2" charset="0"/>
                </a:rPr>
                <a:t>i</a:t>
              </a:r>
              <a:endParaRPr lang="en-US" sz="960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3908" y="1469941"/>
              <a:ext cx="1602492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13232"/>
              <a:r>
                <a:rPr lang="en-US" sz="9900" b="1">
                  <a:solidFill>
                    <a:srgbClr val="FF0000"/>
                  </a:solidFill>
                  <a:latin typeface="VNI-Avo" pitchFamily="2" charset="0"/>
                </a:rPr>
                <a:t>I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579" y="1348920"/>
              <a:ext cx="1080822" cy="146433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42999" y="3733800"/>
            <a:ext cx="7234995" cy="1701171"/>
            <a:chOff x="1172523" y="1238290"/>
            <a:chExt cx="7205472" cy="1701171"/>
          </a:xfrm>
        </p:grpSpPr>
        <p:sp>
          <p:nvSpPr>
            <p:cNvPr id="10" name="Rectangle 9"/>
            <p:cNvSpPr/>
            <p:nvPr/>
          </p:nvSpPr>
          <p:spPr>
            <a:xfrm>
              <a:off x="1172523" y="1238290"/>
              <a:ext cx="7205472" cy="170117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22736" y="1369801"/>
              <a:ext cx="16024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13232"/>
              <a:r>
                <a:rPr lang="en-US" sz="9600" b="1" smtClean="0">
                  <a:solidFill>
                    <a:srgbClr val="FF0000"/>
                  </a:solidFill>
                  <a:latin typeface="VNI-Avo" pitchFamily="2" charset="0"/>
                </a:rPr>
                <a:t>ia</a:t>
              </a:r>
              <a:endParaRPr lang="en-US" sz="960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447" y="4438103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b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36998" y="4464232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0" y="1262278"/>
            <a:ext cx="3086799" cy="329448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36139" y="2031151"/>
            <a:ext cx="2287282" cy="105281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00CC"/>
                </a:solidFill>
                <a:latin typeface=".VnAvant" pitchFamily="34" charset="0"/>
              </a:rPr>
              <a:t>bi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129459" y="2890787"/>
            <a:ext cx="876103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latin typeface=".VnAvant" pitchFamily="34" charset="0"/>
              </a:rPr>
              <a:t>b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106115" y="2842901"/>
            <a:ext cx="876246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3853" y="4197991"/>
            <a:ext cx="1906291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.VnAvant" pitchFamily="34" charset="0"/>
              </a:rPr>
              <a:t>bê</a:t>
            </a:r>
            <a:r>
              <a:rPr lang="en-US" sz="3200" dirty="0" smtClean="0">
                <a:latin typeface=".VnAvant" pitchFamily="34" charset="0"/>
              </a:rPr>
              <a:t> - </a:t>
            </a:r>
            <a:r>
              <a:rPr lang="en-US" sz="3200" dirty="0" err="1" smtClean="0">
                <a:latin typeface=".VnAvant" pitchFamily="34" charset="0"/>
              </a:rPr>
              <a:t>i</a:t>
            </a:r>
            <a:r>
              <a:rPr lang="en-US" sz="3200" dirty="0" smtClean="0">
                <a:latin typeface=".VnAvant" pitchFamily="34" charset="0"/>
              </a:rPr>
              <a:t> - bi</a:t>
            </a:r>
            <a:endParaRPr lang="en-US" sz="3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7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1378" y="78516"/>
            <a:ext cx="3069519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13: i –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ia</a:t>
            </a:r>
            <a:endParaRPr lang="en-US" sz="4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4684" y="471677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b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2319" y="4742905"/>
            <a:ext cx="1377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89" y="1581274"/>
            <a:ext cx="2186689" cy="30053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36139" y="2031151"/>
            <a:ext cx="2287282" cy="1052813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0000CC"/>
                </a:solidFill>
                <a:latin typeface=".VnAvant" pitchFamily="34" charset="0"/>
              </a:rPr>
              <a:t>bia</a:t>
            </a:r>
            <a:endParaRPr lang="en-US" sz="60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129459" y="2890787"/>
            <a:ext cx="876103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smtClean="0">
                <a:latin typeface=".VnAvant" pitchFamily="34" charset="0"/>
              </a:rPr>
              <a:t>b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106115" y="2842901"/>
            <a:ext cx="876246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1196" y="4163157"/>
            <a:ext cx="2467342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.VnAvant" pitchFamily="34" charset="0"/>
              </a:rPr>
              <a:t>bê</a:t>
            </a:r>
            <a:r>
              <a:rPr lang="en-US" sz="3200" dirty="0" smtClean="0">
                <a:latin typeface=".VnAvant" pitchFamily="34" charset="0"/>
              </a:rPr>
              <a:t> - </a:t>
            </a:r>
            <a:r>
              <a:rPr lang="en-US" sz="3200" dirty="0" err="1" smtClean="0">
                <a:latin typeface=".VnAvant" pitchFamily="34" charset="0"/>
              </a:rPr>
              <a:t>ia</a:t>
            </a:r>
            <a:r>
              <a:rPr lang="en-US" sz="3200" dirty="0" smtClean="0">
                <a:latin typeface=".VnAvant" pitchFamily="34" charset="0"/>
              </a:rPr>
              <a:t> - </a:t>
            </a:r>
            <a:r>
              <a:rPr lang="en-US" sz="3200" dirty="0" err="1" smtClean="0">
                <a:latin typeface=".VnAvant" pitchFamily="34" charset="0"/>
              </a:rPr>
              <a:t>bia</a:t>
            </a:r>
            <a:endParaRPr lang="en-US" sz="32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30" y="15431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4742905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prstClr val="black"/>
                </a:solidFill>
                <a:latin typeface=".VnAvant" pitchFamily="34" charset="0"/>
              </a:rPr>
              <a:t>b</a:t>
            </a:r>
            <a:endParaRPr lang="en-US" sz="7200" b="1" dirty="0">
              <a:solidFill>
                <a:prstClr val="black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951" y="4769034"/>
            <a:ext cx="1003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3" y="1638870"/>
            <a:ext cx="2775859" cy="29626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45250" y="4716776"/>
            <a:ext cx="1033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.VnAvant" pitchFamily="34" charset="0"/>
              </a:rPr>
              <a:t>b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2885" y="4742905"/>
            <a:ext cx="1377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endParaRPr lang="en-US" sz="7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55" y="1581274"/>
            <a:ext cx="2186689" cy="30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97000" y="4953000"/>
            <a:ext cx="6540500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22500"/>
            <a:ext cx="235479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1968500" y="825501"/>
            <a:ext cx="57150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32500"/>
            <a:ext cx="254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222500"/>
            <a:ext cx="235479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08" y="2222500"/>
            <a:ext cx="235479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4826000"/>
            <a:ext cx="2540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509323"/>
            <a:ext cx="1505479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522" y="636324"/>
            <a:ext cx="1505479" cy="152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2" y="382323"/>
            <a:ext cx="1505479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3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ẫu Lá cờ Việt Nam - Bộ sách Cánh Diều [Âm nhạc lớp 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032" y="835152"/>
            <a:ext cx="8505524" cy="404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07" y="843136"/>
            <a:ext cx="5971872" cy="5566777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46765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89742" y="1906114"/>
            <a:ext cx="1506849" cy="8033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30628" y="5886994"/>
            <a:ext cx="1814286" cy="7903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Ýa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2260" y="781592"/>
            <a:ext cx="1248229" cy="6923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Ý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28145" y="6039394"/>
            <a:ext cx="1514114" cy="77941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Üa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133753" y="5969725"/>
            <a:ext cx="1444840" cy="7075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Ø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0628" y="1018896"/>
            <a:ext cx="1326100" cy="7489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Ý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29" y="67235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©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m </a:t>
            </a:r>
            <a:r>
              <a:rPr lang="en-US" sz="2800" b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97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362</Words>
  <Application>Microsoft Office PowerPoint</Application>
  <PresentationFormat>On-screen Show (4:3)</PresentationFormat>
  <Paragraphs>94</Paragraphs>
  <Slides>17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宋体</vt:lpstr>
      <vt:lpstr>.VnArial</vt:lpstr>
      <vt:lpstr>.VnAvant</vt:lpstr>
      <vt:lpstr>.VnTifani Heavy</vt:lpstr>
      <vt:lpstr>Arial</vt:lpstr>
      <vt:lpstr>Calibri</vt:lpstr>
      <vt:lpstr>Tahoma</vt:lpstr>
      <vt:lpstr>Times New Roman</vt:lpstr>
      <vt:lpstr>VNI-Avo</vt:lpstr>
      <vt:lpstr>VNI-Thufap2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6</cp:revision>
  <dcterms:created xsi:type="dcterms:W3CDTF">2020-09-17T01:14:44Z</dcterms:created>
  <dcterms:modified xsi:type="dcterms:W3CDTF">2020-09-20T10:03:45Z</dcterms:modified>
</cp:coreProperties>
</file>