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8"/>
  </p:notesMasterIdLst>
  <p:sldIdLst>
    <p:sldId id="280" r:id="rId2"/>
    <p:sldId id="312" r:id="rId3"/>
    <p:sldId id="282" r:id="rId4"/>
    <p:sldId id="283" r:id="rId5"/>
    <p:sldId id="313" r:id="rId6"/>
    <p:sldId id="307" r:id="rId7"/>
    <p:sldId id="286" r:id="rId8"/>
    <p:sldId id="308" r:id="rId9"/>
    <p:sldId id="314" r:id="rId10"/>
    <p:sldId id="315" r:id="rId11"/>
    <p:sldId id="316" r:id="rId12"/>
    <p:sldId id="317" r:id="rId13"/>
    <p:sldId id="318" r:id="rId14"/>
    <p:sldId id="291" r:id="rId15"/>
    <p:sldId id="293" r:id="rId16"/>
    <p:sldId id="301" r:id="rId17"/>
  </p:sldIdLst>
  <p:sldSz cx="9144000" cy="5715000" type="screen16x10"/>
  <p:notesSz cx="6858000" cy="9144000"/>
  <p:embeddedFontLs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宋体" pitchFamily="2" charset="-122"/>
      <p:regular r:id="rId23"/>
    </p:embeddedFont>
    <p:embeddedFont>
      <p:font typeface=".VnAvant" pitchFamily="34" charset="0"/>
      <p:regular r:id="rId24"/>
      <p:bold r:id="rId25"/>
      <p:italic r:id="rId26"/>
    </p:embeddedFont>
    <p:embeddedFont>
      <p:font typeface="Tahoma" pitchFamily="34" charset="0"/>
      <p:regular r:id="rId27"/>
      <p:bold r:id="rId28"/>
    </p:embeddedFont>
    <p:embeddedFont>
      <p:font typeface="VNI-Juni"/>
      <p:regular r:id="rId29"/>
    </p:embeddedFont>
    <p:embeddedFont>
      <p:font typeface=".VnTifani Heavy" pitchFamily="34" charset="0"/>
      <p:regular r:id="rId30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FFFF99"/>
    <a:srgbClr val="006600"/>
    <a:srgbClr val="FF33CC"/>
    <a:srgbClr val="FF0066"/>
    <a:srgbClr val="FF66CC"/>
    <a:srgbClr val="FF66FF"/>
    <a:srgbClr val="0066CC"/>
    <a:srgbClr val="FFCC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>
        <p:scale>
          <a:sx n="66" d="100"/>
          <a:sy n="66" d="100"/>
        </p:scale>
        <p:origin x="-1656" y="-31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68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tags" Target="../tags/tag3.xml"/><Relationship Id="rId7" Type="http://schemas.openxmlformats.org/officeDocument/2006/relationships/audio" Target="../media/audio2.wav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2)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=""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5768" y="4694062"/>
            <a:ext cx="8667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KiÕn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muèn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nhê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b¸c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gÊu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ph©n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xö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gióp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.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09377" y="103070"/>
            <a:ext cx="3833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Ong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mËt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vµ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ong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bÇu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470" y="1293220"/>
            <a:ext cx="3808545" cy="2944952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28414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7595" y="3769085"/>
            <a:ext cx="86677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Ong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mËt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nãi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: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¶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cÇn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ph¶i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nhê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ai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Cø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®Ó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t«i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vµ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ong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bÇu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cïng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lµm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mËt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. Ai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lµm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ra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thø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mËt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ngät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ngµo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nµy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×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thïng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mËt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lµ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cña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ngưêi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®ã.</a:t>
            </a:r>
          </a:p>
          <a:p>
            <a:pPr algn="just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Ong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bÇu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sî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h·I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tõ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chèi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lµm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mËt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.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09377" y="103070"/>
            <a:ext cx="3833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Ong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mËt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vµ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ong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bÇu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395" y="1072238"/>
            <a:ext cx="3430204" cy="2676096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3016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1137" y="4102907"/>
            <a:ext cx="86677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Ong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vß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vÏ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kÕt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luËn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thïng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mËt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lµ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cña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ong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mËt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v×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ong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bÇu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tõ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chèi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lµm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mËt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chøng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tá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ong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bÇu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kh«ng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biÕt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lµm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mËt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.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09377" y="103070"/>
            <a:ext cx="3833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Ong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mËt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vµ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ong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bÇu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666" y="1046460"/>
            <a:ext cx="3638220" cy="2775711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3016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01365" y="31205"/>
            <a:ext cx="3833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Ong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mËt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vµ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ong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bÇu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14" y="554425"/>
            <a:ext cx="8812572" cy="5048784"/>
          </a:xfrm>
          <a:prstGeom prst="rect">
            <a:avLst/>
          </a:prstGeom>
        </p:spPr>
      </p:pic>
      <p:pic>
        <p:nvPicPr>
          <p:cNvPr id="7" name="TiengViet_1_TapHai_Trang1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7941" y="792817"/>
            <a:ext cx="7199087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4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9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417285" y="1620400"/>
            <a:ext cx="8269515" cy="1543713"/>
          </a:xfrm>
          <a:prstGeom prst="roundRect">
            <a:avLst/>
          </a:prstGeom>
          <a:solidFill>
            <a:srgbClr val="00206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Em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h·y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kÓ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l¹i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c©u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chuyÖn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cho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b¹n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cïng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bµn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. Qua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c©u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chuyÖn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gióp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em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hiÓu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ra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iÒu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g×?</a:t>
            </a:r>
            <a:endParaRPr lang="vi-VN" sz="2800" b="1" dirty="0">
              <a:solidFill>
                <a:srgbClr val="FFFF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996" y="3545321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4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chia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cặp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kể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nhau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nghe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câu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chuyện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Cử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đại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diện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kể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trước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lớp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Giao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lưu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với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khác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rút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ra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bài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học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771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43199" y="1355712"/>
            <a:ext cx="547188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C©u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chuyÖn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khen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ong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mËt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võa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biÕt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mËt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võa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biÕt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ưa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ra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c¸ch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ph©n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xö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rÊt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th«ng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minh.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Ch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ª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ong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bÇu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kh«ng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thËt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th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µ,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kh«ng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ra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ưîc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mËt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l¹i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nhËn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thïng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mËt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lµ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cña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m×nh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.</a:t>
            </a:r>
            <a:endParaRPr lang="en-US" sz="2600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94629" y="25177"/>
            <a:ext cx="2013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u="sng" dirty="0" err="1" smtClean="0">
                <a:solidFill>
                  <a:srgbClr val="C00000"/>
                </a:solidFill>
                <a:latin typeface=".VnAvant" pitchFamily="34" charset="0"/>
              </a:rPr>
              <a:t>KÕt</a:t>
            </a:r>
            <a:r>
              <a:rPr lang="en-US" sz="3600" b="1" u="sng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3600" b="1" u="sng" dirty="0" err="1" smtClean="0">
                <a:solidFill>
                  <a:srgbClr val="C00000"/>
                </a:solidFill>
                <a:latin typeface=".VnAvant" pitchFamily="34" charset="0"/>
              </a:rPr>
              <a:t>luËn</a:t>
            </a:r>
            <a:endParaRPr lang="en-US" sz="3600" b="1" u="sng" dirty="0">
              <a:solidFill>
                <a:srgbClr val="C0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78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WordArt 3"/>
          <p:cNvSpPr>
            <a:spLocks noChangeArrowheads="1" noChangeShapeType="1" noTextEdit="1"/>
          </p:cNvSpPr>
          <p:nvPr/>
        </p:nvSpPr>
        <p:spPr bwMode="auto">
          <a:xfrm>
            <a:off x="1341438" y="1841500"/>
            <a:ext cx="6553200" cy="1608667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it-IT" sz="3600" kern="10" spc="-360" dirty="0" smtClean="0">
                <a:ln w="12700">
                  <a:solidFill>
                    <a:srgbClr val="CCFFCC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Juni" pitchFamily="2" charset="0"/>
              </a:rPr>
              <a:t>TRAÂN TROÏNG CAÙM ÔN</a:t>
            </a:r>
            <a:endParaRPr lang="en-US" sz="3600" kern="10" spc="-360" dirty="0">
              <a:ln w="12700">
                <a:solidFill>
                  <a:srgbClr val="CCFFCC"/>
                </a:solidFill>
                <a:round/>
                <a:headEnd/>
                <a:tailEnd/>
              </a:ln>
              <a:solidFill>
                <a:srgbClr val="FF0000"/>
              </a:solidFill>
              <a:latin typeface="VNI-Juni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672013" y="3829183"/>
            <a:ext cx="46038" cy="383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000625" y="2440782"/>
            <a:ext cx="71438" cy="383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7715250" y="476250"/>
            <a:ext cx="914400" cy="762000"/>
          </a:xfrm>
          <a:prstGeom prst="star5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7786688" y="4762500"/>
            <a:ext cx="914400" cy="76200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8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43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2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1" y="3668669"/>
            <a:ext cx="1979613" cy="20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763" y="3698655"/>
            <a:ext cx="2000250" cy="203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3481">
            <a:off x="7779016" y="74348"/>
            <a:ext cx="1439333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57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805543" y="1538513"/>
            <a:ext cx="7532913" cy="2162628"/>
          </a:xfrm>
          <a:prstGeom prst="roundRect">
            <a:avLst/>
          </a:prstGeom>
          <a:noFill/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97</a:t>
            </a:r>
          </a:p>
          <a:p>
            <a:pPr algn="ctr"/>
            <a:r>
              <a:rPr lang="en-US" sz="8800" b="1" dirty="0" err="1" smtClean="0">
                <a:solidFill>
                  <a:srgbClr val="FFFF00"/>
                </a:solidFill>
                <a:latin typeface=".VnAvant" pitchFamily="34" charset="0"/>
              </a:rPr>
              <a:t>ai</a:t>
            </a:r>
            <a:r>
              <a:rPr lang="en-US" sz="8800" b="1" dirty="0" smtClean="0">
                <a:solidFill>
                  <a:srgbClr val="FFFF00"/>
                </a:solidFill>
                <a:latin typeface=".VnAvant" pitchFamily="34" charset="0"/>
              </a:rPr>
              <a:t> - ay</a:t>
            </a:r>
            <a:endParaRPr lang="en-US" sz="8800" b="1" dirty="0" smtClean="0">
              <a:solidFill>
                <a:srgbClr val="FFFF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643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7314" y="3048003"/>
            <a:ext cx="64395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C00000"/>
                </a:solidFill>
                <a:latin typeface=".VnAvant" pitchFamily="34" charset="0"/>
              </a:rPr>
              <a:t>Bµi</a:t>
            </a:r>
            <a:r>
              <a:rPr lang="en-US" sz="4800" b="1" dirty="0" smtClean="0">
                <a:solidFill>
                  <a:srgbClr val="C00000"/>
                </a:solidFill>
                <a:latin typeface=".VnAvant" pitchFamily="34" charset="0"/>
              </a:rPr>
              <a:t> 98</a:t>
            </a:r>
          </a:p>
          <a:p>
            <a:pPr algn="ctr"/>
            <a:r>
              <a:rPr lang="en-US" sz="4800" b="1" dirty="0" err="1" smtClean="0">
                <a:solidFill>
                  <a:srgbClr val="C00000"/>
                </a:solidFill>
                <a:latin typeface=".VnAvant" pitchFamily="34" charset="0"/>
              </a:rPr>
              <a:t>Ong</a:t>
            </a:r>
            <a:r>
              <a:rPr lang="en-US" sz="4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.VnAvant" pitchFamily="34" charset="0"/>
              </a:rPr>
              <a:t>mËt</a:t>
            </a:r>
            <a:r>
              <a:rPr lang="en-US" sz="4800" b="1" dirty="0" smtClean="0">
                <a:solidFill>
                  <a:srgbClr val="C00000"/>
                </a:solidFill>
                <a:latin typeface=".VnAvant" pitchFamily="34" charset="0"/>
              </a:rPr>
              <a:t> vµ </a:t>
            </a:r>
            <a:r>
              <a:rPr lang="en-US" sz="4800" b="1" dirty="0" err="1" smtClean="0">
                <a:solidFill>
                  <a:srgbClr val="C00000"/>
                </a:solidFill>
                <a:latin typeface=".VnAvant" pitchFamily="34" charset="0"/>
              </a:rPr>
              <a:t>ong</a:t>
            </a:r>
            <a:r>
              <a:rPr lang="en-US" sz="4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.VnAvant" pitchFamily="34" charset="0"/>
              </a:rPr>
              <a:t>bÇu</a:t>
            </a:r>
            <a:endParaRPr lang="en-US" sz="4800" b="1" dirty="0">
              <a:solidFill>
                <a:srgbClr val="C0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1403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568232"/>
            <a:ext cx="9141569" cy="514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3681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694274"/>
            <a:ext cx="8868228" cy="494815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83545" y="1472"/>
            <a:ext cx="3833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Ong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mËt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vµ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ong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bÇu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0629" y="652601"/>
            <a:ext cx="8868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C¸c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con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h·y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quan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s¸t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tranh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vµ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o¸n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c«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néi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dung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c©u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chuyÖn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nµy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!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349" y="19485"/>
            <a:ext cx="3251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Quan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s¸t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17"/>
          <a:stretch/>
        </p:blipFill>
        <p:spPr>
          <a:xfrm>
            <a:off x="364217" y="1645278"/>
            <a:ext cx="2398188" cy="1743076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15"/>
          <a:stretch/>
        </p:blipFill>
        <p:spPr>
          <a:xfrm>
            <a:off x="3271854" y="1645278"/>
            <a:ext cx="2532917" cy="1743076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18"/>
          <a:stretch/>
        </p:blipFill>
        <p:spPr>
          <a:xfrm>
            <a:off x="6387837" y="1617182"/>
            <a:ext cx="2382409" cy="1771172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76"/>
          <a:stretch/>
        </p:blipFill>
        <p:spPr>
          <a:xfrm>
            <a:off x="374510" y="3748321"/>
            <a:ext cx="2387895" cy="1767103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26"/>
          <a:stretch/>
        </p:blipFill>
        <p:spPr>
          <a:xfrm>
            <a:off x="3257340" y="3748321"/>
            <a:ext cx="2547431" cy="1767103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81"/>
          <a:stretch/>
        </p:blipFill>
        <p:spPr>
          <a:xfrm>
            <a:off x="6382351" y="3748320"/>
            <a:ext cx="2387895" cy="1767103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4003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593276"/>
            <a:ext cx="9141569" cy="512172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58056" y="65133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718351"/>
            <a:ext cx="8868228" cy="4924079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349" y="48513"/>
            <a:ext cx="3251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Quan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s¸t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56" y="978487"/>
            <a:ext cx="2643212" cy="2132721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501" y="981576"/>
            <a:ext cx="2631866" cy="2106541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162" y="981576"/>
            <a:ext cx="2654555" cy="206465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68" y="3415416"/>
            <a:ext cx="2631867" cy="2035087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529" y="3419882"/>
            <a:ext cx="2602838" cy="2030621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475" y="3381203"/>
            <a:ext cx="2631867" cy="2007933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8" name="TextBox 17"/>
          <p:cNvSpPr txBox="1"/>
          <p:nvPr/>
        </p:nvSpPr>
        <p:spPr>
          <a:xfrm>
            <a:off x="3583545" y="1472"/>
            <a:ext cx="3833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Ong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mËt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vµ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ong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bÇu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09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01365" y="31205"/>
            <a:ext cx="3833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Ong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mËt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vµ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ong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bÇu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14" y="554425"/>
            <a:ext cx="8812572" cy="5048784"/>
          </a:xfrm>
          <a:prstGeom prst="rect">
            <a:avLst/>
          </a:prstGeom>
        </p:spPr>
      </p:pic>
      <p:pic>
        <p:nvPicPr>
          <p:cNvPr id="7" name="TiengViet_1_TapHai_Trang1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7941" y="792817"/>
            <a:ext cx="7199087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43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9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568232"/>
            <a:ext cx="9141569" cy="514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3681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694274"/>
            <a:ext cx="8868228" cy="494815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349" y="19485"/>
            <a:ext cx="3012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2. KÓ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theo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17"/>
          <a:stretch/>
        </p:blipFill>
        <p:spPr>
          <a:xfrm>
            <a:off x="364217" y="1253400"/>
            <a:ext cx="2398188" cy="1743076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15"/>
          <a:stretch/>
        </p:blipFill>
        <p:spPr>
          <a:xfrm>
            <a:off x="3271854" y="1253400"/>
            <a:ext cx="2532917" cy="1743076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18"/>
          <a:stretch/>
        </p:blipFill>
        <p:spPr>
          <a:xfrm>
            <a:off x="6387837" y="1225304"/>
            <a:ext cx="2382409" cy="1771172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76"/>
          <a:stretch/>
        </p:blipFill>
        <p:spPr>
          <a:xfrm>
            <a:off x="374510" y="3356443"/>
            <a:ext cx="2387895" cy="1767103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26"/>
          <a:stretch/>
        </p:blipFill>
        <p:spPr>
          <a:xfrm>
            <a:off x="3257340" y="3356443"/>
            <a:ext cx="2547431" cy="1767103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81"/>
          <a:stretch/>
        </p:blipFill>
        <p:spPr>
          <a:xfrm>
            <a:off x="6382351" y="3356442"/>
            <a:ext cx="2387895" cy="1767103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0" name="TextBox 19"/>
          <p:cNvSpPr txBox="1"/>
          <p:nvPr/>
        </p:nvSpPr>
        <p:spPr>
          <a:xfrm>
            <a:off x="3583545" y="1472"/>
            <a:ext cx="3833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Ong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mËt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vµ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ong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bÇu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15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1137" y="4349645"/>
            <a:ext cx="8667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Ong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mËt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ong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bÇu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mang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thïng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mËt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Õn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nhê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ong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vß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vÏ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ph©n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xö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: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Thïng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mËt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lµ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cña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ai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?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09377" y="103070"/>
            <a:ext cx="3833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Ong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mËt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vµ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ong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bÇu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693" y="1081314"/>
            <a:ext cx="3656239" cy="295009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7799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1137" y="4102907"/>
            <a:ext cx="8667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Ong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vß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vÏ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kh«ng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ph©n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xö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ưîc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thïng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mËt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lµ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cña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ai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.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09377" y="103070"/>
            <a:ext cx="3833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Ong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mËt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vµ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ong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bÇu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945" y="1112202"/>
            <a:ext cx="3550567" cy="284186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93789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1137" y="4102907"/>
            <a:ext cx="86677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Bưím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nãi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: Theo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mµu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s¾c vµ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h­¬ng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th¬m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×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thïng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mËt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lµ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cña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ong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mËt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Nh­ng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trong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tæ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ong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bÇu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còng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mËt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.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09377" y="103070"/>
            <a:ext cx="3833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Ong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mËt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vµ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ong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bÇu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281" y="1088773"/>
            <a:ext cx="3875317" cy="3014137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3600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1702</TotalTime>
  <Words>470</Words>
  <Application>Microsoft Office PowerPoint</Application>
  <PresentationFormat>On-screen Show (16:10)</PresentationFormat>
  <Paragraphs>79</Paragraphs>
  <Slides>16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宋体</vt:lpstr>
      <vt:lpstr>.VnAvant</vt:lpstr>
      <vt:lpstr>Tahoma</vt:lpstr>
      <vt:lpstr>VNI-Juni</vt:lpstr>
      <vt:lpstr>.VnTifani Heavy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250</cp:revision>
  <dcterms:created xsi:type="dcterms:W3CDTF">2020-02-10T09:35:50Z</dcterms:created>
  <dcterms:modified xsi:type="dcterms:W3CDTF">2020-12-16T03:40:50Z</dcterms:modified>
</cp:coreProperties>
</file>