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9" r:id="rId3"/>
    <p:sldId id="258" r:id="rId4"/>
    <p:sldId id="289" r:id="rId5"/>
    <p:sldId id="266" r:id="rId6"/>
    <p:sldId id="276" r:id="rId7"/>
    <p:sldId id="268" r:id="rId8"/>
    <p:sldId id="272" r:id="rId9"/>
    <p:sldId id="299" r:id="rId10"/>
    <p:sldId id="290" r:id="rId11"/>
    <p:sldId id="302" r:id="rId12"/>
    <p:sldId id="303" r:id="rId13"/>
    <p:sldId id="305" r:id="rId14"/>
    <p:sldId id="278" r:id="rId15"/>
    <p:sldId id="270" r:id="rId16"/>
    <p:sldId id="309" r:id="rId17"/>
    <p:sldId id="269" r:id="rId18"/>
    <p:sldId id="306" r:id="rId19"/>
    <p:sldId id="310" r:id="rId20"/>
    <p:sldId id="311" r:id="rId21"/>
    <p:sldId id="284" r:id="rId22"/>
    <p:sldId id="283" r:id="rId23"/>
  </p:sldIdLst>
  <p:sldSz cx="9144000" cy="6858000" type="screen4x3"/>
  <p:notesSz cx="6858000" cy="9144000"/>
  <p:embeddedFontLst>
    <p:embeddedFont>
      <p:font typeface="SimSun" panose="02010600030101010101" pitchFamily="2" charset="-122"/>
      <p:regular r:id="rId26"/>
    </p:embeddedFont>
    <p:embeddedFont>
      <p:font typeface="Cambria Math" panose="02040503050406030204" pitchFamily="18" charset="0"/>
      <p:regular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.VnAvantH" panose="020B7200000000000000" pitchFamily="3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.VnTifani HeavyH" panose="020B7200000000000000" pitchFamily="34" charset="0"/>
      <p:regular r:id="rId38"/>
    </p:embeddedFont>
  </p:embeddedFontLst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6" autoAdjust="0"/>
    <p:restoredTop sz="95915" autoAdjust="0"/>
  </p:normalViewPr>
  <p:slideViewPr>
    <p:cSldViewPr>
      <p:cViewPr>
        <p:scale>
          <a:sx n="66" d="100"/>
          <a:sy n="66" d="100"/>
        </p:scale>
        <p:origin x="-1272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487B9-2698-42FD-B3FE-61B97F63EA69}" type="datetime13">
              <a:rPr lang="en-US" smtClean="0"/>
              <a:t>9:57:25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901EB-583E-4D7A-A535-170C86F21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517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60742-11D0-4DEB-9B99-1EC7E30F6E8C}" type="datetime13">
              <a:rPr lang="en-US" smtClean="0"/>
              <a:t>9:57:25 PM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F1329-E825-4A03-BCDC-08B0148F1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1400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D31CEE7-CDCE-4EC5-9801-E2AAA6844674}" type="datetime13">
              <a:rPr lang="en-US" smtClean="0"/>
              <a:t>9:57:25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50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CB01467-33B2-4868-9DB1-F2407D8BFD21}" type="datetime13">
              <a:rPr lang="en-US" smtClean="0"/>
              <a:t>9:57:27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57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CDAF3B4-41EC-4D09-9880-A5AD0ACE4ED7}" type="datetime13">
              <a:rPr lang="en-US" smtClean="0"/>
              <a:t>9:57:27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0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7F763D3-E688-4C94-9E1C-A3A4D64BE0E6}" type="datetime13">
              <a:rPr lang="en-US" smtClean="0"/>
              <a:t>9:57:29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96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7F763D3-E688-4C94-9E1C-A3A4D64BE0E6}" type="datetime13">
              <a:rPr lang="en-US" smtClean="0"/>
              <a:t>9:57:29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96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629A-C252-47B8-B796-CAD3A0511B74}" type="datetime13">
              <a:rPr lang="en-US" smtClean="0"/>
              <a:t>9:57:25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23E9-3D74-4003-916A-43C649F5A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3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4D95-B5D3-4FD5-83CE-7B5609F53D15}" type="datetime13">
              <a:rPr lang="en-US" smtClean="0"/>
              <a:t>9:57:25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23E9-3D74-4003-916A-43C649F5A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8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C4B0-8385-46DB-A363-CFE7906BBB7C}" type="datetime13">
              <a:rPr lang="en-US" smtClean="0"/>
              <a:t>9:57:25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23E9-3D74-4003-916A-43C649F5A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9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9886-5E97-475E-A24A-BA41297ED33C}" type="datetime13">
              <a:rPr lang="en-US" smtClean="0"/>
              <a:t>9:57:25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23E9-3D74-4003-916A-43C649F5A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0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D508-1506-462F-9C52-8C54D4708454}" type="datetime13">
              <a:rPr lang="en-US" smtClean="0"/>
              <a:t>9:57:25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23E9-3D74-4003-916A-43C649F5A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1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5DAD-0C0B-4EEB-8DF6-15473F202D2D}" type="datetime13">
              <a:rPr lang="en-US" smtClean="0"/>
              <a:t>9:57:25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23E9-3D74-4003-916A-43C649F5A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8087-AC4D-41A5-A9C1-90483ABCC1EA}" type="datetime13">
              <a:rPr lang="en-US" smtClean="0"/>
              <a:t>9:57:25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23E9-3D74-4003-916A-43C649F5A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6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4F55-6662-4944-8D71-E2FAF9DD2141}" type="datetime13">
              <a:rPr lang="en-US" smtClean="0"/>
              <a:t>9:57:25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23E9-3D74-4003-916A-43C649F5A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8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0E7D-ED1E-480A-8DED-F06FA519E665}" type="datetime13">
              <a:rPr lang="en-US" smtClean="0"/>
              <a:t>9:57:25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23E9-3D74-4003-916A-43C649F5A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6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102E-8F73-4EBE-8BA4-0C9E1C111E2A}" type="datetime13">
              <a:rPr lang="en-US" smtClean="0"/>
              <a:t>9:57:25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23E9-3D74-4003-916A-43C649F5A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BB43-C54E-4757-9255-DE8017778975}" type="datetime13">
              <a:rPr lang="en-US" smtClean="0"/>
              <a:t>9:57:25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23E9-3D74-4003-916A-43C649F5A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25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0E863-2368-4008-9712-6D2CFA0D7EB6}" type="datetime13">
              <a:rPr lang="en-US" smtClean="0"/>
              <a:t>9:57:25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923E9-3D74-4003-916A-43C649F5A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0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media1.mp3"/><Relationship Id="rId7" Type="http://schemas.openxmlformats.org/officeDocument/2006/relationships/image" Target="../media/image2.jpe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4.gif"/><Relationship Id="rId5" Type="http://schemas.openxmlformats.org/officeDocument/2006/relationships/audio" Target="../media/audio3.wav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4.gif"/><Relationship Id="rId5" Type="http://schemas.openxmlformats.org/officeDocument/2006/relationships/audio" Target="../media/audio3.wav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4.gif"/><Relationship Id="rId5" Type="http://schemas.openxmlformats.org/officeDocument/2006/relationships/audio" Target="../media/audio3.wav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6.gif"/><Relationship Id="rId5" Type="http://schemas.openxmlformats.org/officeDocument/2006/relationships/audio" Target="../media/audio3.wav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0.gif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9.gif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audio" Target="../media/audio3.wav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audio" Target="../media/audio8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audio" Target="../media/audio8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audio" Target="../media/audio1.wav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audio" Target="../media/audio3.wav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3.gi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5.jpeg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6.wav"/><Relationship Id="rId7" Type="http://schemas.openxmlformats.org/officeDocument/2006/relationships/image" Target="../media/image21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5" Type="http://schemas.openxmlformats.org/officeDocument/2006/relationships/image" Target="../media/image19.jpg"/><Relationship Id="rId4" Type="http://schemas.openxmlformats.org/officeDocument/2006/relationships/image" Target="../media/image4.pn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C:\Users\UTP\Desktop\P_20150917_1600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TP\Desktop\P_20150917_154138_HD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2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685800" y="1600200"/>
            <a:ext cx="8001000" cy="4038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79291"/>
              </a:avLst>
            </a:prstTxWarp>
          </a:bodyPr>
          <a:lstStyle/>
          <a:p>
            <a:pPr algn="ctr"/>
            <a:r>
              <a:rPr lang="en-US" sz="4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/>
                <a:cs typeface="Times New Roman"/>
              </a:rPr>
              <a:t>CHÀO MỪNG QUÝ THẦY CÔ VỀ DỰ GIỜ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219200" y="3733800"/>
            <a:ext cx="6705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6000" b="1" i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000" b="1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i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000" b="1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6000" b="1" i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0" y="-110322"/>
            <a:ext cx="9157154" cy="6968321"/>
            <a:chOff x="0" y="-10"/>
            <a:chExt cx="5760" cy="4330"/>
          </a:xfrm>
        </p:grpSpPr>
        <p:pic>
          <p:nvPicPr>
            <p:cNvPr id="12" name="Picture 25" descr="Animate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6" descr="Animate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7" descr="Animate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8" descr="Animate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58" descr="WhitecornerFl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96200" y="5334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8" descr="WhitecornerFl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00" y="5410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40"/>
          <p:cNvSpPr>
            <a:spLocks noChangeArrowheads="1"/>
          </p:cNvSpPr>
          <p:nvPr/>
        </p:nvSpPr>
        <p:spPr bwMode="auto">
          <a:xfrm>
            <a:off x="1911349" y="3368675"/>
            <a:ext cx="3857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AutoShape 44"/>
          <p:cNvSpPr>
            <a:spLocks noChangeArrowheads="1"/>
          </p:cNvSpPr>
          <p:nvPr/>
        </p:nvSpPr>
        <p:spPr bwMode="auto">
          <a:xfrm>
            <a:off x="1718468" y="2954191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AutoShape 45"/>
          <p:cNvSpPr>
            <a:spLocks noChangeArrowheads="1"/>
          </p:cNvSpPr>
          <p:nvPr/>
        </p:nvSpPr>
        <p:spPr bwMode="auto">
          <a:xfrm>
            <a:off x="6248400" y="4614067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AutoShape 46"/>
          <p:cNvSpPr>
            <a:spLocks noChangeArrowheads="1"/>
          </p:cNvSpPr>
          <p:nvPr/>
        </p:nvSpPr>
        <p:spPr bwMode="auto">
          <a:xfrm>
            <a:off x="7046118" y="4394199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AutoShape 47"/>
          <p:cNvSpPr>
            <a:spLocks noChangeArrowheads="1"/>
          </p:cNvSpPr>
          <p:nvPr/>
        </p:nvSpPr>
        <p:spPr bwMode="auto">
          <a:xfrm>
            <a:off x="1525587" y="3659980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" name="AutoShape 48"/>
          <p:cNvSpPr>
            <a:spLocks noChangeArrowheads="1"/>
          </p:cNvSpPr>
          <p:nvPr/>
        </p:nvSpPr>
        <p:spPr bwMode="auto">
          <a:xfrm>
            <a:off x="6876255" y="5126830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075" name="Picture 3" descr="C:\Users\UTP\Desktop\659204qfhni5vgxw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4800" y="52345"/>
            <a:ext cx="1113915" cy="250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UTP\Desktop\659204qfhni5vgxw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30" y="132512"/>
            <a:ext cx="1113915" cy="250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uoc Mo Beat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24345" y="4822030"/>
            <a:ext cx="609600" cy="609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45DA-8C28-435A-B55A-A4D04F8F8281}" type="datetime13">
              <a:rPr lang="en-US" smtClean="0"/>
              <a:t>9:57:25 PM</a:t>
            </a:fld>
            <a:endParaRPr lang="en-US"/>
          </a:p>
        </p:txBody>
      </p:sp>
      <p:sp>
        <p:nvSpPr>
          <p:cNvPr id="30" name="Date Placeholder 2"/>
          <p:cNvSpPr txBox="1">
            <a:spLocks/>
          </p:cNvSpPr>
          <p:nvPr/>
        </p:nvSpPr>
        <p:spPr>
          <a:xfrm>
            <a:off x="7010400" y="15883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8D797-5619-4BDB-942F-98BB329AF944}" type="datetime13">
              <a:rPr lang="en-US" smtClean="0">
                <a:solidFill>
                  <a:schemeClr val="tx1"/>
                </a:solidFill>
              </a:rPr>
              <a:pPr/>
              <a:t>9:57:25 PM</a:t>
            </a:fld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0063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6901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build="allAtOnce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66FFFF">
                  <a:alpha val="39999"/>
                </a:srgbClr>
              </a:gs>
              <a:gs pos="50000">
                <a:schemeClr val="tx1">
                  <a:alpha val="6000"/>
                </a:schemeClr>
              </a:gs>
              <a:gs pos="100000">
                <a:srgbClr val="66FFFF">
                  <a:alpha val="3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58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8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138" y="-1839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-1828800" y="990600"/>
            <a:ext cx="731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71500" indent="-571500"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Tìm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hiểu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bài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:</a:t>
            </a:r>
            <a:endParaRPr lang="en-US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467600" y="280446"/>
            <a:ext cx="2133600" cy="365125"/>
          </a:xfrm>
        </p:spPr>
        <p:txBody>
          <a:bodyPr/>
          <a:lstStyle/>
          <a:p>
            <a:fld id="{2948D797-5619-4BDB-942F-98BB329AF944}" type="datetime13">
              <a:rPr lang="en-US" smtClean="0">
                <a:solidFill>
                  <a:schemeClr val="tx1"/>
                </a:solidFill>
              </a:rPr>
              <a:t>9:57:28 PM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 descr="flowlin2.gif (13943 byte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06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81000" y="2819400"/>
            <a:ext cx="9144000" cy="5400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dirty="0"/>
              <a:t>    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ction Button: Sound 22">
            <a:hlinkClick r:id="" action="ppaction://noaction" highlightClick="1">
              <a:snd r:embed="rId5" name="applause.wav"/>
            </a:hlinkClick>
            <a:hlinkHover r:id="" action="ppaction://noaction">
              <a:snd r:embed="rId5" name="applause.wav"/>
            </a:hlinkHover>
          </p:cNvPr>
          <p:cNvSpPr/>
          <p:nvPr/>
        </p:nvSpPr>
        <p:spPr>
          <a:xfrm>
            <a:off x="102977" y="1582029"/>
            <a:ext cx="708337" cy="627771"/>
          </a:xfrm>
          <a:prstGeom prst="actionButtonSound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-32657" y="2104184"/>
            <a:ext cx="9176657" cy="2649631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TP\Desktop\ga-cham-hoi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953000"/>
            <a:ext cx="1709715" cy="147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06603" y="1676400"/>
            <a:ext cx="8961197" cy="3276600"/>
          </a:xfrm>
          <a:prstGeom prst="wedgeRoundRect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-en.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pic>
        <p:nvPicPr>
          <p:cNvPr id="4099" name="Picture 3" descr="C:\Users\UTP\Desktop\ga-dance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272300"/>
            <a:ext cx="1752600" cy="135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 bwMode="auto">
          <a:xfrm>
            <a:off x="1600200" y="60708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Tập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2819400" y="498614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Chuỗi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ngọc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lam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auto">
          <a:xfrm>
            <a:off x="685800" y="596900"/>
            <a:ext cx="1295400" cy="609600"/>
          </a:xfrm>
          <a:prstGeom prst="star16">
            <a:avLst>
              <a:gd name="adj" fmla="val 2746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04800" y="-76200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.</a:t>
            </a:r>
            <a:endParaRPr lang="en-US" altLang="zh-CN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32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1" grpId="1"/>
      <p:bldP spid="5" grpId="0" animBg="1"/>
      <p:bldP spid="5" grpId="1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66FFFF">
                  <a:alpha val="39999"/>
                </a:srgbClr>
              </a:gs>
              <a:gs pos="50000">
                <a:schemeClr val="tx1">
                  <a:alpha val="6000"/>
                </a:schemeClr>
              </a:gs>
              <a:gs pos="100000">
                <a:srgbClr val="66FFFF">
                  <a:alpha val="3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58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8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138" y="-1839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-1828800" y="990600"/>
            <a:ext cx="731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71500" indent="-571500"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Tìm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hiểu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bài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:</a:t>
            </a:r>
            <a:endParaRPr lang="en-US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467600" y="280446"/>
            <a:ext cx="2133600" cy="365125"/>
          </a:xfrm>
        </p:spPr>
        <p:txBody>
          <a:bodyPr/>
          <a:lstStyle/>
          <a:p>
            <a:fld id="{2948D797-5619-4BDB-942F-98BB329AF944}" type="datetime13">
              <a:rPr lang="en-US" smtClean="0">
                <a:solidFill>
                  <a:schemeClr val="tx1"/>
                </a:solidFill>
              </a:rPr>
              <a:t>9:57:28 PM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 descr="flowlin2.gif (13943 byte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06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81000" y="2819400"/>
            <a:ext cx="9144000" cy="5400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dirty="0"/>
              <a:t>    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ction Button: Sound 22">
            <a:hlinkClick r:id="" action="ppaction://noaction" highlightClick="1">
              <a:snd r:embed="rId5" name="applause.wav"/>
            </a:hlinkClick>
            <a:hlinkHover r:id="" action="ppaction://noaction">
              <a:snd r:embed="rId5" name="applause.wav"/>
            </a:hlinkHover>
          </p:cNvPr>
          <p:cNvSpPr/>
          <p:nvPr/>
        </p:nvSpPr>
        <p:spPr>
          <a:xfrm>
            <a:off x="102977" y="1582029"/>
            <a:ext cx="708337" cy="627771"/>
          </a:xfrm>
          <a:prstGeom prst="actionButtonSound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-76200" y="1219200"/>
            <a:ext cx="9274629" cy="365760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50000"/>
              </a:spcBef>
            </a:pP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đủ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  <a:p>
            <a:pPr lvl="0">
              <a:spcBef>
                <a:spcPct val="50000"/>
              </a:spcBef>
            </a:pP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Chi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4098" name="Picture 2" descr="C:\Users\UTP\Desktop\ga-cham-hoi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953000"/>
            <a:ext cx="1709715" cy="147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02977" y="1600200"/>
            <a:ext cx="8961197" cy="3447171"/>
          </a:xfrm>
          <a:prstGeom prst="wedgeRoundRect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đủ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mở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tay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đổ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nắm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nói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đập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lợn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đất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</a:p>
        </p:txBody>
      </p:sp>
      <p:pic>
        <p:nvPicPr>
          <p:cNvPr id="4099" name="Picture 3" descr="C:\Users\UTP\Desktop\ga-dance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272300"/>
            <a:ext cx="1752600" cy="135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 bwMode="auto">
          <a:xfrm>
            <a:off x="1752600" y="60708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Tập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2971800" y="498614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Chuỗi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ngọc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lam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838200" y="596900"/>
            <a:ext cx="1295400" cy="609600"/>
          </a:xfrm>
          <a:prstGeom prst="star16">
            <a:avLst>
              <a:gd name="adj" fmla="val 2746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57200" y="-76200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.</a:t>
            </a:r>
            <a:endParaRPr lang="en-US" altLang="zh-CN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168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1" grpId="1"/>
      <p:bldP spid="5" grpId="0" animBg="1"/>
      <p:bldP spid="5" grpId="1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66FFFF">
                  <a:alpha val="39999"/>
                </a:srgbClr>
              </a:gs>
              <a:gs pos="50000">
                <a:schemeClr val="tx1">
                  <a:alpha val="6000"/>
                </a:schemeClr>
              </a:gs>
              <a:gs pos="100000">
                <a:srgbClr val="66FFFF">
                  <a:alpha val="3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58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8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138" y="-1839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-1828800" y="990600"/>
            <a:ext cx="731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71500" indent="-571500"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Tìm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hiểu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bài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:</a:t>
            </a:r>
            <a:endParaRPr lang="en-US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467600" y="280446"/>
            <a:ext cx="2133600" cy="365125"/>
          </a:xfrm>
        </p:spPr>
        <p:txBody>
          <a:bodyPr/>
          <a:lstStyle/>
          <a:p>
            <a:fld id="{2948D797-5619-4BDB-942F-98BB329AF944}" type="datetime13">
              <a:rPr lang="en-US" smtClean="0">
                <a:solidFill>
                  <a:schemeClr val="tx1"/>
                </a:solidFill>
              </a:rPr>
              <a:t>9:57:28 PM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 descr="flowlin2.gif (13943 byte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06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81000" y="2819400"/>
            <a:ext cx="9144000" cy="5400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dirty="0"/>
              <a:t>    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ction Button: Sound 22">
            <a:hlinkClick r:id="" action="ppaction://noaction" highlightClick="1">
              <a:snd r:embed="rId5" name="applause.wav"/>
            </a:hlinkClick>
            <a:hlinkHover r:id="" action="ppaction://noaction">
              <a:snd r:embed="rId5" name="applause.wav"/>
            </a:hlinkHover>
          </p:cNvPr>
          <p:cNvSpPr/>
          <p:nvPr/>
        </p:nvSpPr>
        <p:spPr>
          <a:xfrm>
            <a:off x="102977" y="1582029"/>
            <a:ext cx="708337" cy="627771"/>
          </a:xfrm>
          <a:prstGeom prst="actionButtonSound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-76200" y="1219200"/>
            <a:ext cx="9274629" cy="365760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gặp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4098" name="Picture 2" descr="C:\Users\UTP\Desktop\ga-cham-hoi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953000"/>
            <a:ext cx="1709715" cy="147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29974" y="1582029"/>
            <a:ext cx="8961197" cy="3447171"/>
          </a:xfrm>
          <a:prstGeom prst="wedgeRoundRect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099" name="Picture 3" descr="C:\Users\UTP\Desktop\ga-dance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272300"/>
            <a:ext cx="1752600" cy="135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 bwMode="auto">
          <a:xfrm>
            <a:off x="2286000" y="489466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Tập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3505200" y="381000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Chuỗi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ngọc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lam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1371600" y="479286"/>
            <a:ext cx="1295400" cy="609600"/>
          </a:xfrm>
          <a:prstGeom prst="star16">
            <a:avLst>
              <a:gd name="adj" fmla="val 2746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937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1" grpId="1"/>
      <p:bldP spid="5" grpId="0" animBg="1"/>
      <p:bldP spid="5" grpId="1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66FFFF">
                  <a:alpha val="39999"/>
                </a:srgbClr>
              </a:gs>
              <a:gs pos="50000">
                <a:schemeClr val="tx1">
                  <a:alpha val="6000"/>
                </a:schemeClr>
              </a:gs>
              <a:gs pos="100000">
                <a:srgbClr val="66FFFF">
                  <a:alpha val="3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58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8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138" y="-1839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-1828800" y="990600"/>
            <a:ext cx="731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71500" indent="-571500"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Tìm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hiểu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bài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:</a:t>
            </a:r>
            <a:endParaRPr lang="en-US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467600" y="280446"/>
            <a:ext cx="2133600" cy="365125"/>
          </a:xfrm>
        </p:spPr>
        <p:txBody>
          <a:bodyPr/>
          <a:lstStyle/>
          <a:p>
            <a:fld id="{2948D797-5619-4BDB-942F-98BB329AF944}" type="datetime13">
              <a:rPr lang="en-US" smtClean="0">
                <a:solidFill>
                  <a:schemeClr val="tx1"/>
                </a:solidFill>
              </a:rPr>
              <a:t>9:57:28 PM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 descr="flowlin2.gif (13943 byte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06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81000" y="2819400"/>
            <a:ext cx="9144000" cy="5400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dirty="0"/>
              <a:t>    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ction Button: Sound 22">
            <a:hlinkClick r:id="" action="ppaction://noaction" highlightClick="1">
              <a:snd r:embed="rId5" name="applause.wav"/>
            </a:hlinkClick>
            <a:hlinkHover r:id="" action="ppaction://noaction">
              <a:snd r:embed="rId5" name="applause.wav"/>
            </a:hlinkHover>
          </p:cNvPr>
          <p:cNvSpPr/>
          <p:nvPr/>
        </p:nvSpPr>
        <p:spPr>
          <a:xfrm>
            <a:off x="102977" y="1582029"/>
            <a:ext cx="708337" cy="627771"/>
          </a:xfrm>
          <a:prstGeom prst="actionButtonSound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152400" y="1371600"/>
            <a:ext cx="8382000" cy="365760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36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Vì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nói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rằng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trả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rất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cao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82802" y="1705414"/>
            <a:ext cx="8961197" cy="3447171"/>
          </a:xfrm>
          <a:prstGeom prst="wedgeRoundRect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Vì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bằng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tất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cả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2362200" y="489466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Tập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3581400" y="381000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Chuỗi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ngọc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lam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1447800" y="479286"/>
            <a:ext cx="1295400" cy="609600"/>
          </a:xfrm>
          <a:prstGeom prst="star16">
            <a:avLst>
              <a:gd name="adj" fmla="val 2746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UTP\Desktop\icon-bieutuong_58 (1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43" y="5504888"/>
            <a:ext cx="1206500" cy="101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TP\Desktop\icon-bieutuong_4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5504888"/>
            <a:ext cx="12954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016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1" grpId="1"/>
      <p:bldP spid="5" grpId="0" animBg="1"/>
      <p:bldP spid="5" grpId="1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0" y="-76200"/>
            <a:ext cx="9144000" cy="6934200"/>
          </a:xfrm>
          <a:prstGeom prst="flowChartProcess">
            <a:avLst/>
          </a:prstGeom>
          <a:gradFill rotWithShape="1">
            <a:gsLst>
              <a:gs pos="0">
                <a:srgbClr val="66FFFF">
                  <a:alpha val="39999"/>
                </a:srgbClr>
              </a:gs>
              <a:gs pos="50000">
                <a:schemeClr val="tx1">
                  <a:alpha val="6000"/>
                </a:schemeClr>
              </a:gs>
              <a:gs pos="100000">
                <a:srgbClr val="66FFFF">
                  <a:alpha val="3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7" name="Picture 58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79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8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138" y="-1839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 bwMode="auto">
          <a:xfrm>
            <a:off x="1045779" y="2743200"/>
            <a:ext cx="79248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a) 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bung</a:t>
            </a:r>
          </a:p>
          <a:p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/>
              <a:t/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endParaRPr lang="en-US" b="1" i="1" dirty="0" err="1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665404" y="2749522"/>
            <a:ext cx="766936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i="1" dirty="0" err="1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-1371600" y="1219200"/>
            <a:ext cx="731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71500" indent="-571500"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Tìm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hiểu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bài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:</a:t>
            </a:r>
            <a:endParaRPr lang="en-US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90600" y="5334000"/>
            <a:ext cx="478221" cy="478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2"/>
          <p:cNvSpPr txBox="1">
            <a:spLocks/>
          </p:cNvSpPr>
          <p:nvPr/>
        </p:nvSpPr>
        <p:spPr>
          <a:xfrm>
            <a:off x="7467600" y="320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8D797-5619-4BDB-942F-98BB329AF944}" type="datetime13">
              <a:rPr lang="en-US" smtClean="0">
                <a:solidFill>
                  <a:schemeClr val="tx1"/>
                </a:solidFill>
              </a:rPr>
              <a:pPr/>
              <a:t>9:57:28 PM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" name="Picture 21" descr="flowlin2.gif (13943 bytes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06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ction Button: Sound 24">
            <a:hlinkClick r:id="" action="ppaction://noaction" highlightClick="1">
              <a:snd r:embed="rId3" name="applause.wav"/>
            </a:hlinkClick>
            <a:hlinkHover r:id="" action="ppaction://noaction">
              <a:snd r:embed="rId3" name="applause.wav"/>
            </a:hlinkHover>
          </p:cNvPr>
          <p:cNvSpPr/>
          <p:nvPr/>
        </p:nvSpPr>
        <p:spPr>
          <a:xfrm>
            <a:off x="129863" y="1295400"/>
            <a:ext cx="708337" cy="627771"/>
          </a:xfrm>
          <a:prstGeom prst="actionButtonSound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3" descr="C:\Users\UTP\Desktop\finished_running_by_gingerbreadcartoons-d8q9vnr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8700" y="1447357"/>
            <a:ext cx="3124200" cy="175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2266950" y="2089345"/>
            <a:ext cx="4610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Ai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nhanh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hơn</a:t>
            </a:r>
            <a:endParaRPr lang="en-US" sz="3200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1981200" y="641866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Tập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3200400" y="533400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Chuỗi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ngọc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lam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7" name="AutoShape 21"/>
          <p:cNvSpPr>
            <a:spLocks noChangeArrowheads="1"/>
          </p:cNvSpPr>
          <p:nvPr/>
        </p:nvSpPr>
        <p:spPr bwMode="auto">
          <a:xfrm>
            <a:off x="1066800" y="631686"/>
            <a:ext cx="1295400" cy="609600"/>
          </a:xfrm>
          <a:prstGeom prst="star16">
            <a:avLst>
              <a:gd name="adj" fmla="val 2746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969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4" grpId="1"/>
      <p:bldP spid="19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P\Downloads\New folder\hinh-nen-powerpoint-dep-2015\thuthuatphanmem.vn-mẫu PPT đẹp 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99" y="25400"/>
            <a:ext cx="9372600" cy="762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1524000" y="1488830"/>
            <a:ext cx="350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71500" indent="-571500"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Luyện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:</a:t>
            </a:r>
            <a:endParaRPr lang="en-US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1600200" y="2080064"/>
            <a:ext cx="2800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71500" indent="-571500"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Từ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ngữ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:</a:t>
            </a:r>
            <a:endParaRPr lang="en-US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752600" y="2694864"/>
            <a:ext cx="2800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71500" indent="-571500"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Nội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dung:</a:t>
            </a:r>
            <a:endParaRPr lang="en-US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228600" y="3505200"/>
            <a:ext cx="89154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chuyên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ca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ngợi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con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tấm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</a:rPr>
              <a:t>lòng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hậu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,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tâm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đem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niềm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vui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khác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0" name="Picture 58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e Placeholder 2"/>
          <p:cNvSpPr txBox="1">
            <a:spLocks/>
          </p:cNvSpPr>
          <p:nvPr/>
        </p:nvSpPr>
        <p:spPr>
          <a:xfrm>
            <a:off x="6858000" y="714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8D797-5619-4BDB-942F-98BB329AF944}" type="datetime13">
              <a:rPr lang="en-US" smtClean="0">
                <a:solidFill>
                  <a:schemeClr val="tx1"/>
                </a:solidFill>
              </a:rPr>
              <a:pPr/>
              <a:t>9:57:28 PM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4" descr="C:\Users\UTP\Desktop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4953000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UTP\Desktop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4938486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UTP\Desktop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1" y="4938486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UTP\Desktop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2" y="4953000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UTP\Desktop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2" y="4953000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UTP\Desktop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2" y="4982029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UTP\Desktop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82029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ction Button: Sound 23">
            <a:hlinkClick r:id="" action="ppaction://noaction" highlightClick="1">
              <a:snd r:embed="rId7" name="applause.wav"/>
            </a:hlinkClick>
            <a:hlinkHover r:id="" action="ppaction://noaction">
              <a:snd r:embed="rId7" name="applause.wav"/>
            </a:hlinkHover>
          </p:cNvPr>
          <p:cNvSpPr/>
          <p:nvPr/>
        </p:nvSpPr>
        <p:spPr>
          <a:xfrm>
            <a:off x="1120463" y="2725029"/>
            <a:ext cx="708337" cy="627771"/>
          </a:xfrm>
          <a:prstGeom prst="actionButtonSound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 bwMode="auto">
          <a:xfrm>
            <a:off x="2514600" y="83568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Tập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3733800" y="727214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Chuỗi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ngọc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lam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7" name="AutoShape 21"/>
          <p:cNvSpPr>
            <a:spLocks noChangeArrowheads="1"/>
          </p:cNvSpPr>
          <p:nvPr/>
        </p:nvSpPr>
        <p:spPr bwMode="auto">
          <a:xfrm>
            <a:off x="1600200" y="825500"/>
            <a:ext cx="1295400" cy="609600"/>
          </a:xfrm>
          <a:prstGeom prst="star16">
            <a:avLst>
              <a:gd name="adj" fmla="val 2746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19200" y="152400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.</a:t>
            </a:r>
            <a:endParaRPr lang="en-US" altLang="zh-CN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65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 thuật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66FFFF">
                  <a:alpha val="39999"/>
                </a:srgbClr>
              </a:gs>
              <a:gs pos="50000">
                <a:schemeClr val="tx1">
                  <a:alpha val="6000"/>
                </a:schemeClr>
              </a:gs>
              <a:gs pos="100000">
                <a:srgbClr val="66FFFF">
                  <a:alpha val="3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58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8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138" y="-1839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467600" y="280446"/>
            <a:ext cx="2133600" cy="365125"/>
          </a:xfrm>
        </p:spPr>
        <p:txBody>
          <a:bodyPr/>
          <a:lstStyle/>
          <a:p>
            <a:fld id="{2948D797-5619-4BDB-942F-98BB329AF944}" type="datetime13">
              <a:rPr lang="en-US" smtClean="0">
                <a:solidFill>
                  <a:schemeClr val="tx1"/>
                </a:solidFill>
              </a:rPr>
              <a:t>9:57:28 PM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 descr="flowlin2.gif (13943 byte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06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81000" y="2819400"/>
            <a:ext cx="9144000" cy="5400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dirty="0"/>
              <a:t>    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ction Button: Sound 22">
            <a:hlinkClick r:id="" action="ppaction://noaction" highlightClick="1">
              <a:snd r:embed="rId5" name="applause.wav"/>
            </a:hlinkClick>
            <a:hlinkHover r:id="" action="ppaction://noaction">
              <a:snd r:embed="rId5" name="applause.wav"/>
            </a:hlinkHover>
          </p:cNvPr>
          <p:cNvSpPr/>
          <p:nvPr/>
        </p:nvSpPr>
        <p:spPr>
          <a:xfrm>
            <a:off x="102977" y="1582029"/>
            <a:ext cx="708337" cy="627771"/>
          </a:xfrm>
          <a:prstGeom prst="actionButtonSound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 bwMode="auto">
          <a:xfrm>
            <a:off x="1752600" y="60708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Tập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2971800" y="498614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Chuỗi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ngọc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lam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838200" y="596900"/>
            <a:ext cx="1295400" cy="609600"/>
          </a:xfrm>
          <a:prstGeom prst="star16">
            <a:avLst>
              <a:gd name="adj" fmla="val 2746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WordArt 9"/>
          <p:cNvSpPr>
            <a:spLocks noChangeArrowheads="1" noChangeShapeType="1" noTextEdit="1"/>
          </p:cNvSpPr>
          <p:nvPr/>
        </p:nvSpPr>
        <p:spPr bwMode="auto">
          <a:xfrm>
            <a:off x="1143000" y="1905000"/>
            <a:ext cx="6019800" cy="2743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dirty="0" err="1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Luyện</a:t>
            </a:r>
            <a:r>
              <a:rPr lang="en-US" sz="3600" b="1" dirty="0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b="1" dirty="0" err="1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đọc</a:t>
            </a:r>
            <a:r>
              <a:rPr lang="en-US" sz="3600" b="1" dirty="0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b="1" dirty="0" err="1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diễn</a:t>
            </a:r>
            <a:r>
              <a:rPr lang="en-US" sz="3600" b="1" dirty="0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cảm</a:t>
            </a:r>
            <a:endParaRPr lang="en-US" sz="3600" b="1" dirty="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517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0" y="0"/>
            <a:ext cx="9143999" cy="6858000"/>
          </a:xfrm>
          <a:prstGeom prst="flowChartProcess">
            <a:avLst/>
          </a:prstGeom>
          <a:gradFill rotWithShape="1">
            <a:gsLst>
              <a:gs pos="0">
                <a:srgbClr val="66FFFF">
                  <a:alpha val="39999"/>
                </a:srgbClr>
              </a:gs>
              <a:gs pos="50000">
                <a:schemeClr val="tx1">
                  <a:alpha val="6000"/>
                </a:schemeClr>
              </a:gs>
              <a:gs pos="100000">
                <a:srgbClr val="66FFFF">
                  <a:alpha val="3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57150" y="1676400"/>
            <a:ext cx="927735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hôm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ấy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gái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đứng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áp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tủ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cửa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Pi-e,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nhìn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từng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kiếm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8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Bỗng</a:t>
            </a:r>
            <a:r>
              <a:rPr lang="en-US" sz="28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ngửng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b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lam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này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ạ?</a:t>
            </a:r>
            <a:b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Pi-e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đưa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8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thốt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  <a:b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Đẹp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quá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! </a:t>
            </a:r>
            <a:r>
              <a:rPr lang="en-US" sz="28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Xin</a:t>
            </a:r>
            <a:r>
              <a:rPr lang="en-US" sz="28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gói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!</a:t>
            </a:r>
            <a:b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Pi-e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b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Ai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sai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  <a:b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tặng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lễ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Nô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-en. </a:t>
            </a:r>
            <a:r>
              <a:rPr lang="en-US" sz="28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lang="en-US" sz="28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nuôi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b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76200" y="1037272"/>
            <a:ext cx="7315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71500" indent="-571500"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Luyện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diễn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cảm</a:t>
            </a:r>
            <a:r>
              <a:rPr lang="en-US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: (</a:t>
            </a:r>
            <a:r>
              <a:rPr lang="en-US" sz="3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đoan</a:t>
            </a:r>
            <a:r>
              <a:rPr lang="en-US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1)</a:t>
            </a:r>
          </a:p>
          <a:p>
            <a:pPr marL="571500" indent="-571500" algn="ctr">
              <a:spcBef>
                <a:spcPct val="50000"/>
              </a:spcBef>
              <a:buFont typeface="Wingdings" pitchFamily="2" charset="2"/>
              <a:buChar char="v"/>
            </a:pPr>
            <a:endParaRPr lang="en-US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27" name="Picture 58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79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8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138" y="-1839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-304800" y="1600200"/>
            <a:ext cx="9277350" cy="541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Date Placeholder 2"/>
          <p:cNvSpPr txBox="1">
            <a:spLocks/>
          </p:cNvSpPr>
          <p:nvPr/>
        </p:nvSpPr>
        <p:spPr>
          <a:xfrm>
            <a:off x="7467600" y="3604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8D797-5619-4BDB-942F-98BB329AF944}" type="datetime13">
              <a:rPr lang="en-US" smtClean="0">
                <a:solidFill>
                  <a:schemeClr val="tx1"/>
                </a:solidFill>
              </a:rPr>
              <a:pPr/>
              <a:t>9:57:29 PM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2209800" y="1690914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105400" y="1704983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171371" y="21336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838200" y="25908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76514" y="25908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724400" y="25908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8458200" y="29718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323771" y="34290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5562600" y="3410412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5638800" y="33879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8077200" y="34290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2053771" y="3845362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6019800" y="3924038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2848429" y="4192107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3247571" y="4728245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7391400" y="51054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7467600" y="51054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5029200" y="54864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5105400" y="54864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4257675" y="6026167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 bwMode="auto">
          <a:xfrm>
            <a:off x="1524000" y="69598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Tập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 bwMode="auto">
          <a:xfrm>
            <a:off x="2819400" y="533400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Chuỗi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ngọc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lam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92" name="AutoShape 21"/>
          <p:cNvSpPr>
            <a:spLocks noChangeArrowheads="1"/>
          </p:cNvSpPr>
          <p:nvPr/>
        </p:nvSpPr>
        <p:spPr bwMode="auto">
          <a:xfrm>
            <a:off x="685800" y="685800"/>
            <a:ext cx="1295400" cy="609600"/>
          </a:xfrm>
          <a:prstGeom prst="star16">
            <a:avLst>
              <a:gd name="adj" fmla="val 2746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65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0" y="0"/>
            <a:ext cx="9143999" cy="6858000"/>
          </a:xfrm>
          <a:prstGeom prst="flowChartProcess">
            <a:avLst/>
          </a:prstGeom>
          <a:gradFill rotWithShape="1">
            <a:gsLst>
              <a:gs pos="0">
                <a:srgbClr val="66FFFF">
                  <a:alpha val="39999"/>
                </a:srgbClr>
              </a:gs>
              <a:gs pos="50000">
                <a:schemeClr val="tx1">
                  <a:alpha val="6000"/>
                </a:schemeClr>
              </a:gs>
              <a:gs pos="100000">
                <a:srgbClr val="66FFFF">
                  <a:alpha val="3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304800" y="1676400"/>
            <a:ext cx="9601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khăn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đổ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nắm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xu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: </a:t>
            </a:r>
            <a:b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đập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lợn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đấy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!</a:t>
            </a:r>
            <a:b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Pi-e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trầm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ngâm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nhìn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8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vừa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lúi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húi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gỡ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mãnh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giấy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vừa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: </a:t>
            </a:r>
            <a:b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b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Gioan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b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đưa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Gioan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gói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lụa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đỏ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: </a:t>
            </a:r>
            <a:b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Đừng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rơi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nhé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!</a:t>
            </a:r>
            <a:b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mĩm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cười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rạng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rỡ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8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đâu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này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dành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tặng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vợ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cưới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nhưng</a:t>
            </a:r>
            <a:r>
              <a:rPr lang="en-US" sz="28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tai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nạn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giao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cướp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quý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2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76200" y="990600"/>
            <a:ext cx="74784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71500" indent="-571500"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Luyện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diễn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cảm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: (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đoan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1)</a:t>
            </a:r>
            <a:endParaRPr lang="en-US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27" name="Picture 58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79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8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138" y="-1839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-304800" y="1600200"/>
            <a:ext cx="9277350" cy="541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Date Placeholder 2"/>
          <p:cNvSpPr txBox="1">
            <a:spLocks/>
          </p:cNvSpPr>
          <p:nvPr/>
        </p:nvSpPr>
        <p:spPr>
          <a:xfrm>
            <a:off x="7467600" y="2804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8D797-5619-4BDB-942F-98BB329AF944}" type="datetime13">
              <a:rPr lang="en-US" smtClean="0">
                <a:solidFill>
                  <a:schemeClr val="tx1"/>
                </a:solidFill>
              </a:rPr>
              <a:pPr/>
              <a:t>9:57:29 PM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505200" y="1697727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905000" y="3042591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446814" y="25146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495799" y="25146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886200" y="51054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715000" y="51054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467600" y="5601178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534400" y="60198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614229" y="6052012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953000" y="2028372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286000" y="34290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200400" y="3826774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7478486" y="4278086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315200" y="16764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447143" y="46482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4038600" y="3042591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 bwMode="auto">
          <a:xfrm>
            <a:off x="1752600" y="60708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Tập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 bwMode="auto">
          <a:xfrm>
            <a:off x="3048000" y="444500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Chuỗi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ngọc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lam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9" name="AutoShape 21"/>
          <p:cNvSpPr>
            <a:spLocks noChangeArrowheads="1"/>
          </p:cNvSpPr>
          <p:nvPr/>
        </p:nvSpPr>
        <p:spPr bwMode="auto">
          <a:xfrm>
            <a:off x="914400" y="596900"/>
            <a:ext cx="1295400" cy="609600"/>
          </a:xfrm>
          <a:prstGeom prst="star16">
            <a:avLst>
              <a:gd name="adj" fmla="val 2746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254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8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79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8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138" y="-1839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23E9-3D74-4003-916A-43C649F5A62F}" type="slidenum">
              <a:rPr lang="en-US" smtClean="0"/>
              <a:t>19</a:t>
            </a:fld>
            <a:endParaRPr lang="en-US"/>
          </a:p>
        </p:txBody>
      </p:sp>
      <p:sp>
        <p:nvSpPr>
          <p:cNvPr id="14" name="Date Placeholder 2"/>
          <p:cNvSpPr txBox="1">
            <a:spLocks/>
          </p:cNvSpPr>
          <p:nvPr/>
        </p:nvSpPr>
        <p:spPr>
          <a:xfrm>
            <a:off x="7467600" y="2804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8D797-5619-4BDB-942F-98BB329AF944}" type="datetime13">
              <a:rPr lang="en-US" smtClean="0">
                <a:solidFill>
                  <a:schemeClr val="tx1"/>
                </a:solidFill>
              </a:rPr>
              <a:pPr/>
              <a:t>9:57:29 PM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1371600" y="77218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Tập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2590800" y="663714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Chuỗi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ngọc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lam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457200" y="762000"/>
            <a:ext cx="1295400" cy="609600"/>
          </a:xfrm>
          <a:prstGeom prst="star16">
            <a:avLst>
              <a:gd name="adj" fmla="val 2746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UTP\Desktop\soan-tieng-viet-lop-5-tap-1-giai-bai-tap-mon-tieng-viet-lop-5-tap-1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2" b="92879" l="6206" r="82979">
                        <a14:foregroundMark x1="37943" y1="18939" x2="37943" y2="18939"/>
                        <a14:foregroundMark x1="40603" y1="13939" x2="27837" y2="20152"/>
                        <a14:foregroundMark x1="39184" y1="10455" x2="42553" y2="17273"/>
                        <a14:foregroundMark x1="37057" y1="12424" x2="40248" y2="15455"/>
                        <a14:foregroundMark x1="40248" y1="17576" x2="40248" y2="17576"/>
                        <a14:backgroundMark x1="66312" y1="13182" x2="66844" y2="14091"/>
                        <a14:backgroundMark x1="40780" y1="12727" x2="40780" y2="12727"/>
                        <a14:backgroundMark x1="29433" y1="18939" x2="29433" y2="18939"/>
                        <a14:backgroundMark x1="41844" y1="11515" x2="37411" y2="9242"/>
                        <a14:backgroundMark x1="37411" y1="10455" x2="35993" y2="14091"/>
                        <a14:backgroundMark x1="37411" y1="14091" x2="31738" y2="16364"/>
                        <a14:backgroundMark x1="30319" y1="15455" x2="29965" y2="16818"/>
                        <a14:backgroundMark x1="26596" y1="17879" x2="26596" y2="17879"/>
                        <a14:backgroundMark x1="23582" y1="19394" x2="25709" y2="20758"/>
                        <a14:backgroundMark x1="32979" y1="21061" x2="32979" y2="21061"/>
                        <a14:backgroundMark x1="39184" y1="20303" x2="39184" y2="20303"/>
                        <a14:backgroundMark x1="41844" y1="18333" x2="41844" y2="18333"/>
                        <a14:backgroundMark x1="42199" y1="19394" x2="42199" y2="19394"/>
                        <a14:backgroundMark x1="43794" y1="20303" x2="39716" y2="21061"/>
                        <a14:backgroundMark x1="29787" y1="20606" x2="36170" y2="19242"/>
                        <a14:backgroundMark x1="39184" y1="16818" x2="43617" y2="15000"/>
                        <a14:backgroundMark x1="38121" y1="15455" x2="30496" y2="17576"/>
                        <a14:backgroundMark x1="36879" y1="15758" x2="28369" y2="19394"/>
                        <a14:backgroundMark x1="30319" y1="16818" x2="34929" y2="18939"/>
                        <a14:backgroundMark x1="37589" y1="13939" x2="39716" y2="16818"/>
                        <a14:backgroundMark x1="13475" y1="63788" x2="15957" y2="63939"/>
                        <a14:backgroundMark x1="74645" y1="54242" x2="74645" y2="54242"/>
                        <a14:backgroundMark x1="36879" y1="16364" x2="36879" y2="16970"/>
                        <a14:backgroundMark x1="36702" y1="17273" x2="36702" y2="17273"/>
                        <a14:backgroundMark x1="34574" y1="17273" x2="34574" y2="17273"/>
                        <a14:backgroundMark x1="34397" y1="17727" x2="34043" y2="18485"/>
                        <a14:backgroundMark x1="32092" y1="18485" x2="32092" y2="18485"/>
                        <a14:backgroundMark x1="32979" y1="17576" x2="32979" y2="17576"/>
                        <a14:backgroundMark x1="34574" y1="15303" x2="34574" y2="15303"/>
                        <a14:backgroundMark x1="35993" y1="14091" x2="35993" y2="14091"/>
                        <a14:backgroundMark x1="36879" y1="14394" x2="36879" y2="14394"/>
                        <a14:backgroundMark x1="38298" y1="14848" x2="38298" y2="16061"/>
                        <a14:backgroundMark x1="39184" y1="15152" x2="39184" y2="15152"/>
                        <a14:backgroundMark x1="39716" y1="13939" x2="39716" y2="14545"/>
                        <a14:backgroundMark x1="35816" y1="16364" x2="34929" y2="16515"/>
                        <a14:backgroundMark x1="32979" y1="17727" x2="32979" y2="17727"/>
                        <a14:backgroundMark x1="32447" y1="19242" x2="32447" y2="19242"/>
                        <a14:backgroundMark x1="40603" y1="12879" x2="40603" y2="12879"/>
                        <a14:backgroundMark x1="38121" y1="12727" x2="39184" y2="12727"/>
                        <a14:backgroundMark x1="39716" y1="11515" x2="39716" y2="11515"/>
                        <a14:backgroundMark x1="39184" y1="10303" x2="39184" y2="10303"/>
                        <a14:backgroundMark x1="38121" y1="11212" x2="37234" y2="12727"/>
                        <a14:backgroundMark x1="34397" y1="12879" x2="34397" y2="13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963" y="1066800"/>
            <a:ext cx="5133099" cy="600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177361" y="1604933"/>
            <a:ext cx="4699439" cy="266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3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Gioan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Pi –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e.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b="1" i="1" dirty="0" err="1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1" name="WordArt 9"/>
          <p:cNvSpPr>
            <a:spLocks noChangeArrowheads="1" noChangeShapeType="1" noTextEdit="1"/>
          </p:cNvSpPr>
          <p:nvPr/>
        </p:nvSpPr>
        <p:spPr bwMode="auto">
          <a:xfrm>
            <a:off x="-228600" y="1676400"/>
            <a:ext cx="5638800" cy="18251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dirty="0" err="1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Luyện</a:t>
            </a:r>
            <a:r>
              <a:rPr lang="en-US" sz="3600" b="1" dirty="0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b="1" dirty="0" err="1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đọc</a:t>
            </a:r>
            <a:r>
              <a:rPr lang="en-US" sz="3600" b="1" dirty="0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b="1" dirty="0" err="1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phân</a:t>
            </a:r>
            <a:r>
              <a:rPr lang="en-US" sz="3600" b="1" dirty="0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b="1" dirty="0" err="1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vai</a:t>
            </a:r>
            <a:r>
              <a:rPr lang="en-US" sz="3600" b="1" dirty="0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3600" b="1" dirty="0" err="1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Nhóm</a:t>
            </a:r>
            <a:r>
              <a:rPr lang="en-US" sz="3600" b="1" dirty="0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3</a:t>
            </a:r>
            <a:endParaRPr lang="en-US" sz="3600" b="1" dirty="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040" y="4156528"/>
            <a:ext cx="2591281" cy="27014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Phút</a:t>
            </a:r>
            <a:endParaRPr lang="en-US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>
          <a:xfrm>
            <a:off x="419039" y="4156528"/>
            <a:ext cx="2591281" cy="27014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Hết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giờ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414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12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2"/>
      <p:bldP spid="21" grpId="0"/>
      <p:bldP spid="21" grpId="1"/>
      <p:bldP spid="23" grpId="0" animBg="1"/>
      <p:bldP spid="23" grpId="1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28801" y="762000"/>
            <a:ext cx="59225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Bài</a:t>
            </a:r>
            <a:r>
              <a:rPr lang="en-US" altLang="zh-CN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cũ</a:t>
            </a:r>
            <a:r>
              <a:rPr lang="en-US" altLang="zh-CN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: </a:t>
            </a:r>
            <a:r>
              <a:rPr lang="en-US" altLang="zh-CN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Trồng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rừng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ngập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mặn</a:t>
            </a: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10" name="Picture 2" descr="C:\Users\UTP\Desktop\cartoon-little-boy-rowing-boat-white-background-illustration-825174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971126"/>
            <a:ext cx="1248893" cy="92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 bwMode="auto">
          <a:xfrm>
            <a:off x="1140036" y="1752600"/>
            <a:ext cx="801560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143000" y="3904371"/>
            <a:ext cx="796909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7" name="Date Placeholder 2"/>
          <p:cNvSpPr txBox="1">
            <a:spLocks/>
          </p:cNvSpPr>
          <p:nvPr/>
        </p:nvSpPr>
        <p:spPr>
          <a:xfrm>
            <a:off x="7543800" y="304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8D797-5619-4BDB-942F-98BB329AF944}" type="datetime13">
              <a:rPr lang="en-US" smtClean="0">
                <a:solidFill>
                  <a:schemeClr val="tx1"/>
                </a:solidFill>
              </a:rPr>
              <a:pPr/>
              <a:t>9:57:27 PM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58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79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8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52402" y="-76199"/>
            <a:ext cx="1371601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ction Button: Sound 17">
            <a:hlinkClick r:id="" action="ppaction://noaction" highlightClick="1">
              <a:snd r:embed="rId7" name="applause.wav"/>
            </a:hlinkClick>
            <a:hlinkHover r:id="" action="ppaction://noaction">
              <a:snd r:embed="rId7" name="applause.wav"/>
            </a:hlinkHover>
          </p:cNvPr>
          <p:cNvSpPr/>
          <p:nvPr/>
        </p:nvSpPr>
        <p:spPr>
          <a:xfrm>
            <a:off x="102977" y="3276600"/>
            <a:ext cx="708337" cy="627771"/>
          </a:xfrm>
          <a:prstGeom prst="actionButtonSound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C:\Users\UTP\Desktop\cartoon-little-boy-rowing-boat-white-background-illustration-825174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267200"/>
            <a:ext cx="1248893" cy="92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59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3" name="type.wav"/>
          </p:stSnd>
        </p:sndAc>
      </p:transition>
    </mc:Choice>
    <mc:Fallback xmlns="">
      <p:transition spd="slow">
        <p:fade/>
        <p:sndAc>
          <p:stSnd>
            <p:snd r:embed="rId11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CEA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CEA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CEA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66FFFF">
                  <a:alpha val="39999"/>
                </a:srgbClr>
              </a:gs>
              <a:gs pos="50000">
                <a:schemeClr val="tx1">
                  <a:alpha val="6000"/>
                </a:schemeClr>
              </a:gs>
              <a:gs pos="100000">
                <a:srgbClr val="66FFFF">
                  <a:alpha val="3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58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8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138" y="-1839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467600" y="280446"/>
            <a:ext cx="2133600" cy="365125"/>
          </a:xfrm>
        </p:spPr>
        <p:txBody>
          <a:bodyPr/>
          <a:lstStyle/>
          <a:p>
            <a:fld id="{2948D797-5619-4BDB-942F-98BB329AF944}" type="datetime13">
              <a:rPr lang="en-US" smtClean="0">
                <a:solidFill>
                  <a:schemeClr val="tx1"/>
                </a:solidFill>
              </a:rPr>
              <a:t>9:57:29 PM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 descr="flowlin2.gif (13943 byte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06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81000" y="2819400"/>
            <a:ext cx="9144000" cy="5400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dirty="0"/>
              <a:t>    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ction Button: Sound 22">
            <a:hlinkClick r:id="" action="ppaction://noaction" highlightClick="1">
              <a:snd r:embed="rId5" name="applause.wav"/>
            </a:hlinkClick>
            <a:hlinkHover r:id="" action="ppaction://noaction">
              <a:snd r:embed="rId5" name="applause.wav"/>
            </a:hlinkHover>
          </p:cNvPr>
          <p:cNvSpPr/>
          <p:nvPr/>
        </p:nvSpPr>
        <p:spPr>
          <a:xfrm>
            <a:off x="102977" y="1582029"/>
            <a:ext cx="708337" cy="627771"/>
          </a:xfrm>
          <a:prstGeom prst="actionButtonSound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 bwMode="auto">
          <a:xfrm>
            <a:off x="1752600" y="60708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Tập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2971800" y="498614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Chuỗi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ngọc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lam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838200" y="596900"/>
            <a:ext cx="1295400" cy="609600"/>
          </a:xfrm>
          <a:prstGeom prst="star16">
            <a:avLst>
              <a:gd name="adj" fmla="val 2746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WordArt 9"/>
          <p:cNvSpPr>
            <a:spLocks noChangeArrowheads="1" noChangeShapeType="1" noTextEdit="1"/>
          </p:cNvSpPr>
          <p:nvPr/>
        </p:nvSpPr>
        <p:spPr bwMode="auto">
          <a:xfrm>
            <a:off x="1143000" y="1905000"/>
            <a:ext cx="6019800" cy="2743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dirty="0" err="1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Thi</a:t>
            </a:r>
            <a:r>
              <a:rPr lang="en-US" sz="3600" b="1" dirty="0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b="1" dirty="0" err="1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đọc</a:t>
            </a:r>
            <a:r>
              <a:rPr lang="en-US" sz="3600" b="1" dirty="0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b="1" dirty="0" err="1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diễn</a:t>
            </a:r>
            <a:r>
              <a:rPr lang="en-US" sz="3600" b="1" dirty="0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cảm</a:t>
            </a:r>
            <a:endParaRPr lang="en-US" sz="3600" b="1" dirty="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691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-146145" y="0"/>
            <a:ext cx="9290145" cy="6858000"/>
          </a:xfrm>
          <a:prstGeom prst="flowChartProcess">
            <a:avLst/>
          </a:prstGeom>
          <a:gradFill rotWithShape="1">
            <a:gsLst>
              <a:gs pos="0">
                <a:srgbClr val="66FFFF">
                  <a:alpha val="39999"/>
                </a:srgbClr>
              </a:gs>
              <a:gs pos="50000">
                <a:schemeClr val="tx1">
                  <a:alpha val="6000"/>
                </a:schemeClr>
              </a:gs>
              <a:gs pos="100000">
                <a:srgbClr val="66FFFF">
                  <a:alpha val="3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 bwMode="auto">
          <a:xfrm>
            <a:off x="1447800" y="543580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Tập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2628900" y="435114"/>
            <a:ext cx="4229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Chuỗi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ngọc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lam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457200" y="1715869"/>
            <a:ext cx="563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71500" indent="-571500"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Củng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cố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,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dục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: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533400" y="3694837"/>
            <a:ext cx="46322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Chuẩn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bị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tiết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sau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11" name="Picture 2" descr="C:\Users\UTP\Desktop\887917o2kfoubdex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1066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TP\Desktop\887917o2kfoubdex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16" y="4343400"/>
            <a:ext cx="1066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 bwMode="auto">
          <a:xfrm>
            <a:off x="1828800" y="4215825"/>
            <a:ext cx="5691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Hạt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gạo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làng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ta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457200" y="3083378"/>
            <a:ext cx="46322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Nhận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xét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tiết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học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-625522" y="2438400"/>
            <a:ext cx="579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71500" indent="-571500"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Dặn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dò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:</a:t>
            </a:r>
            <a:endParaRPr lang="en-US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1026" name="Picture 2" descr="C:\Users\UTP\Desktop\B3-2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9547">
            <a:off x="3004402" y="4916023"/>
            <a:ext cx="3160018" cy="211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n 6">
            <a:hlinkClick r:id="" action="ppaction://noaction"/>
          </p:cNvPr>
          <p:cNvSpPr/>
          <p:nvPr/>
        </p:nvSpPr>
        <p:spPr>
          <a:xfrm>
            <a:off x="1217386" y="5791200"/>
            <a:ext cx="773687" cy="679999"/>
          </a:xfrm>
          <a:prstGeom prst="su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10" name="7-Point Star 9">
            <a:hlinkClick r:id="" action="ppaction://noaction"/>
          </p:cNvPr>
          <p:cNvSpPr/>
          <p:nvPr/>
        </p:nvSpPr>
        <p:spPr>
          <a:xfrm>
            <a:off x="1257300" y="4919872"/>
            <a:ext cx="685800" cy="680828"/>
          </a:xfrm>
          <a:prstGeom prst="star7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TC</a:t>
            </a:r>
            <a:endParaRPr lang="en-US" sz="1400" dirty="0"/>
          </a:p>
        </p:txBody>
      </p:sp>
      <p:sp>
        <p:nvSpPr>
          <p:cNvPr id="18" name="Date Placeholder 2"/>
          <p:cNvSpPr txBox="1">
            <a:spLocks/>
          </p:cNvSpPr>
          <p:nvPr/>
        </p:nvSpPr>
        <p:spPr>
          <a:xfrm>
            <a:off x="7543800" y="2804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8D797-5619-4BDB-942F-98BB329AF944}" type="datetime13">
              <a:rPr lang="en-US" smtClean="0">
                <a:solidFill>
                  <a:schemeClr val="tx1"/>
                </a:solidFill>
              </a:rPr>
              <a:pPr/>
              <a:t>9:57:29 PM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533400" y="609600"/>
            <a:ext cx="1295400" cy="609600"/>
          </a:xfrm>
          <a:prstGeom prst="star16">
            <a:avLst>
              <a:gd name="adj" fmla="val 2746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58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79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8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6199" y="-1839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ction Button: Sound 21">
            <a:hlinkClick r:id="" action="ppaction://noaction" highlightClick="1">
              <a:snd r:embed="rId5" name="applause.wav"/>
            </a:hlinkClick>
            <a:hlinkHover r:id="" action="ppaction://noaction">
              <a:snd r:embed="rId5" name="applause.wav"/>
            </a:hlinkHover>
          </p:cNvPr>
          <p:cNvSpPr/>
          <p:nvPr/>
        </p:nvSpPr>
        <p:spPr>
          <a:xfrm>
            <a:off x="510863" y="1658229"/>
            <a:ext cx="708337" cy="627771"/>
          </a:xfrm>
          <a:prstGeom prst="actionButtonSound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126711" y="2586840"/>
            <a:ext cx="89154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chuyên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ca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ngợi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con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tấm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</a:rPr>
              <a:t>lòng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hậu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,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tâm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đem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niềm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vui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khác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236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2" grpId="0"/>
      <p:bldP spid="13" grpId="0"/>
      <p:bldP spid="15" grpId="0"/>
      <p:bldP spid="14" grpId="0"/>
      <p:bldP spid="23" grpId="0"/>
      <p:bldP spid="2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-69945" y="-76200"/>
            <a:ext cx="9290145" cy="6858000"/>
          </a:xfrm>
          <a:prstGeom prst="flowChartProcess">
            <a:avLst/>
          </a:prstGeom>
          <a:gradFill rotWithShape="1">
            <a:gsLst>
              <a:gs pos="0">
                <a:srgbClr val="66FFFF">
                  <a:alpha val="39999"/>
                </a:srgbClr>
              </a:gs>
              <a:gs pos="50000">
                <a:schemeClr val="tx1">
                  <a:alpha val="6000"/>
                </a:schemeClr>
              </a:gs>
              <a:gs pos="100000">
                <a:srgbClr val="66FFFF">
                  <a:alpha val="3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1676400" y="1219200"/>
            <a:ext cx="5715000" cy="6019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51658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Xin</a:t>
            </a:r>
            <a:r>
              <a:rPr lang="en-US" sz="3600" b="1" kern="10" dirty="0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 </a:t>
            </a:r>
            <a:r>
              <a:rPr lang="en-US" sz="3600" b="1" kern="10" dirty="0" err="1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ch©n</a:t>
            </a:r>
            <a:r>
              <a:rPr lang="en-US" sz="3600" b="1" kern="10" dirty="0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 </a:t>
            </a:r>
            <a:r>
              <a:rPr lang="en-US" sz="3600" b="1" kern="10" dirty="0" err="1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thµnh</a:t>
            </a:r>
            <a:r>
              <a:rPr lang="en-US" sz="3600" b="1" kern="10" dirty="0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 </a:t>
            </a:r>
            <a:r>
              <a:rPr lang="en-US" sz="3600" b="1" kern="10" dirty="0" err="1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c¶m</a:t>
            </a:r>
            <a:r>
              <a:rPr lang="en-US" sz="3600" b="1" kern="10" dirty="0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 ¬n </a:t>
            </a:r>
            <a:r>
              <a:rPr lang="en-US" sz="3600" b="1" kern="10" dirty="0" err="1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quý</a:t>
            </a:r>
            <a:r>
              <a:rPr lang="en-US" sz="3600" b="1" kern="10" dirty="0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 </a:t>
            </a:r>
            <a:r>
              <a:rPr lang="en-US" sz="3600" b="1" kern="10" dirty="0" err="1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thÇy</a:t>
            </a:r>
            <a:r>
              <a:rPr lang="en-US" sz="3600" b="1" kern="10" dirty="0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 c«</a:t>
            </a:r>
          </a:p>
        </p:txBody>
      </p:sp>
      <p:pic>
        <p:nvPicPr>
          <p:cNvPr id="11270" name="Picture 6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0"/>
            <a:ext cx="12604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0"/>
            <a:ext cx="12604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WordArt 13"/>
          <p:cNvSpPr>
            <a:spLocks noChangeArrowheads="1" noChangeShapeType="1" noTextEdit="1"/>
          </p:cNvSpPr>
          <p:nvPr/>
        </p:nvSpPr>
        <p:spPr bwMode="auto">
          <a:xfrm>
            <a:off x="1200221" y="4410075"/>
            <a:ext cx="6791325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KÝnh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Chóc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C¸c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ThÇy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 C«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Søc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Kháe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Tifani HeavyH"/>
            </a:endParaRPr>
          </a:p>
        </p:txBody>
      </p:sp>
      <p:pic>
        <p:nvPicPr>
          <p:cNvPr id="4100" name="Picture 4" descr="C:\Users\UTP\Desktop\658939p1utulfme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55" y="4953000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UTP\Desktop\658939p1utulfme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4953000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UTP\Desktop\658939p1utulfme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4943901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UTP\Desktop\658939p1utulfme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133" y="4916606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UTP\Desktop\658939p1utulfme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76800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UTP\Desktop\658939p1utulfme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073" y="4916606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UTP\Desktop\658939p1utulfme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76" y="4943901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TP\Desktop\724608s7aonrbepf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56" y="19008"/>
            <a:ext cx="1547956" cy="665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UTP\Desktop\967977eyyq78pmbq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387"/>
            <a:ext cx="1431925" cy="389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Date Placeholder 2"/>
          <p:cNvSpPr txBox="1">
            <a:spLocks/>
          </p:cNvSpPr>
          <p:nvPr/>
        </p:nvSpPr>
        <p:spPr>
          <a:xfrm>
            <a:off x="193675" y="1025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8D797-5619-4BDB-942F-98BB329AF944}" type="datetime13">
              <a:rPr lang="en-US" smtClean="0">
                <a:solidFill>
                  <a:schemeClr val="tx1"/>
                </a:solidFill>
              </a:rPr>
              <a:pPr/>
              <a:t>9:57:29 PM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2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2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77" grpId="0"/>
      <p:bldP spid="1127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8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79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8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138" y="-1839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7E27-051C-4164-9C49-BE5376F064B2}" type="datetime13">
              <a:rPr lang="en-US" smtClean="0"/>
              <a:t>9:57:27 PM</a:t>
            </a:fld>
            <a:endParaRPr lang="en-US"/>
          </a:p>
        </p:txBody>
      </p:sp>
      <p:sp>
        <p:nvSpPr>
          <p:cNvPr id="14" name="Date Placeholder 2"/>
          <p:cNvSpPr txBox="1">
            <a:spLocks/>
          </p:cNvSpPr>
          <p:nvPr/>
        </p:nvSpPr>
        <p:spPr>
          <a:xfrm>
            <a:off x="7391400" y="320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8D797-5619-4BDB-942F-98BB329AF944}" type="datetime13">
              <a:rPr lang="en-US" smtClean="0">
                <a:solidFill>
                  <a:schemeClr val="tx1"/>
                </a:solidFill>
              </a:rPr>
              <a:pPr/>
              <a:t>9:57:27 PM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0"/>
          <a:stretch>
            <a:fillRect/>
          </a:stretch>
        </p:blipFill>
        <p:spPr bwMode="auto">
          <a:xfrm>
            <a:off x="-14514" y="765629"/>
            <a:ext cx="9122979" cy="6096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1170588" y="1030041"/>
            <a:ext cx="678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VÌ HẠNH PHÚC CON NGƯỜI</a:t>
            </a:r>
            <a:endParaRPr lang="en-US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39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295400" y="685800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Tập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190749" y="587514"/>
            <a:ext cx="480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Chuỗi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ngọc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lam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43600" y="1149927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Phun-tơn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O-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xlơ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TP\Desktop\psd-1901832_960_72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71" y="-2438401"/>
            <a:ext cx="457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8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718" y="-57806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8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6199" y="-76199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e Placeholder 2"/>
          <p:cNvSpPr txBox="1">
            <a:spLocks/>
          </p:cNvSpPr>
          <p:nvPr/>
        </p:nvSpPr>
        <p:spPr>
          <a:xfrm>
            <a:off x="7696200" y="381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8D797-5619-4BDB-942F-98BB329AF944}" type="datetime13">
              <a:rPr lang="en-US" smtClean="0">
                <a:solidFill>
                  <a:schemeClr val="tx1"/>
                </a:solidFill>
              </a:rPr>
              <a:pPr/>
              <a:t>9:57:27 PM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457200" y="685800"/>
            <a:ext cx="1295400" cy="609600"/>
          </a:xfrm>
          <a:prstGeom prst="star16">
            <a:avLst>
              <a:gd name="adj" fmla="val 2746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454" y="778782"/>
            <a:ext cx="10661254" cy="679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762000" y="2590799"/>
            <a:ext cx="3352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SGK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trang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134,135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173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6.38889E-6 -2.65896E-6 C -0.0111 0.00486 -0.00972 0.02127 -0.01597 0.03376 C -0.01892 0.04624 -0.01944 0.04948 -0.00954 0.05295 C 0.00261 0.04925 0.00157 0.04671 0.00938 0.03584 C 0.01129 0.0289 0.01355 0.02428 0.01737 0.01896 C 0.02206 0.00023 0.02015 0.00185 0.02223 0.02544 C 0.0349 0.01226 0.02535 0.01179 0.04445 0.0148 C 0.04497 0.02035 0.04358 0.02705 0.04601 0.03168 C 0.0507 0.04046 0.05296 0.02659 0.05383 0.02335 C 0.05765 -0.00878 0.05747 0.0215 0.05869 0.03168 C 0.05973 0.0296 0.06112 0.02775 0.06181 0.02544 C 0.06268 0.02197 0.06094 0.01642 0.06338 0.0148 C 0.06528 0.01341 0.06459 0.02058 0.06494 0.02335 C 0.06563 0.02821 0.06615 0.0333 0.06667 0.03815 C 0.06824 0.03746 0.06997 0.03723 0.07136 0.03584 C 0.07431 0.03283 0.07935 0.02544 0.07935 0.02544 C 0.07883 0.02058 0.07969 0.0148 0.07778 0.01064 C 0.07692 0.00902 0.07483 0.01272 0.07449 0.0148 C 0.07414 0.01757 0.07553 0.02058 0.07605 0.02335 C 0.07883 0.00671 0.07588 0.01202 0.08091 0.01896 C 0.0823 0.02081 0.08403 0.02197 0.0856 0.02335 C 0.09567 0.00994 0.07917 0.02983 0.09046 0.04231 C 0.09463 0.04694 0.10105 0.03954 0.10626 0.03815 C 0.1099 0.02335 0.10695 0.02867 0.11268 0.02104 C 0.11824 0.0326 0.11424 0.02752 0.11737 0.0148 C 0.1191 0.00786 0.12084 0.00833 0.12535 0.00624 C 0.15591 0.01364 0.10469 -0.003 0.13647 0.03584 C 0.14115 0.04162 0.14914 0.03445 0.15556 0.03376 C 0.16233 0.02775 0.15938 0.03237 0.16181 0.02104 C 0.16233 0.01896 0.16476 0.01596 0.16338 0.0148 C 0.16164 0.01318 0.15921 0.01619 0.15713 0.01688 C 0.15626 0.02174 0.15001 0.05017 0.16025 0.03584 C 0.16077 0.03376 0.16216 0.02752 0.16181 0.0296 C 0.15956 0.04786 0.15643 0.06497 0.15226 0.08254 C 0.15122 0.08116 0.14931 0.08023 0.14914 0.07815 C 0.14862 0.06983 0.14931 0.06127 0.1507 0.05295 C 0.15105 0.05041 0.15765 0.04486 0.15869 0.04439 C 0.16685 0.03977 0.17483 0.03861 0.18247 0.03168 C 0.18456 0.02752 0.19237 0.01665 0.1889 0.01896 C 0.18056 0.02474 0.18421 0.02104 0.17778 0.0296 C 0.17726 0.03168 0.17605 0.03353 0.17605 0.03584 C 0.17605 0.05711 0.18022 0.04833 0.19671 0.04648 C 0.20001 0.03792 0.20105 0.03006 0.20313 0.02104 C 0.20261 0.01827 0.20331 0.01434 0.20157 0.01272 C 0.20035 0.01156 0.19844 0.0148 0.19827 0.01688 C 0.19792 0.02174 0.19949 0.02682 0.20001 0.03168 C 0.22848 0.02844 0.21268 0.03376 0.22379 0.01896 C 0.21633 0.01572 0.21615 0.01827 0.21112 0.02544 C 0.21164 0.03029 0.20938 0.03792 0.21268 0.04023 C 0.21772 0.04393 0.22761 0.03861 0.23334 0.03584 C 0.23976 0.02937 0.2448 0.0252 0.25226 0.02104 C 0.25765 0.01434 0.26355 0.0074 0.2698 0.00208 C 0.27344 -0.01272 0.27188 -0.00647 0.27449 -0.01688 C 0.27535 -0.02011 0.27119 -0.01156 0.2698 -0.00855 C 0.26789 -0.00439 0.26615 0.00139 0.26494 0.00624 C 0.2639 0.01041 0.26181 0.01896 0.26181 0.01896 C 0.26129 0.02682 0.26025 0.03445 0.26025 0.04231 C 0.26025 0.04601 0.25938 0.05156 0.26181 0.05295 C 0.26563 0.05526 0.27032 0.05133 0.27449 0.05064 C 0.28074 0.04278 0.28716 0.03723 0.29202 0.02752 C 0.29098 0.02335 0.29133 0.01804 0.2889 0.0148 C 0.28785 0.01341 0.28647 0.01734 0.2856 0.01896 C 0.28473 0.02081 0.28456 0.02335 0.28403 0.02544 C 0.28456 0.03307 0.28282 0.04185 0.2856 0.04856 C 0.28681 0.05133 0.29046 0.04694 0.29202 0.04439 C 0.29341 0.04208 0.29289 0.03861 0.29358 0.03584 C 0.29653 0.02243 0.29532 0.02613 0.30001 0.01688 C 0.30105 0.01896 0.30122 0.02335 0.30313 0.02335 C 0.30574 0.02335 0.30765 0.01965 0.30938 0.01688 C 0.31042 0.01526 0.31025 0.01249 0.31112 0.01064 C 0.31233 0.00809 0.31442 0.00648 0.31581 0.00416 C 0.31702 0.00231 0.31789 -2.65896E-6 0.31893 -0.00208 C 0.32796 0.00948 0.31528 -0.00809 0.32535 0.02335 C 0.32605 0.02544 0.32622 0.01896 0.32692 0.01688 C 0.32969 0.00809 0.329 0.00994 0.33334 0.00416 C 0.34844 0.01965 0.33004 -0.00254 0.34115 0.03376 C 0.34185 0.03584 0.34601 0.03168 0.34601 0.03168 " pathEditMode="relative" ptsTypes="ffffffffffffffffffffffffffffffffffffffffffffffffffffffffffffffffffffffffffffA">
                                      <p:cBhvr>
                                        <p:cTn id="17" dur="6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800"/>
                            </p:stCondLst>
                            <p:childTnLst>
                              <p:par>
                                <p:cTn id="2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3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3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3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3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3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4" grpId="1" build="allAtOnce"/>
      <p:bldP spid="6" grpId="0"/>
      <p:bldP spid="12" grpId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TP\Downloads\New folder\hinh-nen-powerpoint-dep-2015\thuthuatphanmem.vn-mẫu PPT đẹp 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2" y="0"/>
            <a:ext cx="11848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9400" y="3758625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200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85800" y="5265979"/>
            <a:ext cx="678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58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49104">
            <a:off x="-105633" y="-60434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8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85800" y="4520625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“..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28600" y="1447800"/>
            <a:ext cx="678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b="1" u="sng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38200" y="2057400"/>
            <a:ext cx="80771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Date Placeholder 2"/>
          <p:cNvSpPr txBox="1">
            <a:spLocks/>
          </p:cNvSpPr>
          <p:nvPr/>
        </p:nvSpPr>
        <p:spPr>
          <a:xfrm>
            <a:off x="7620000" y="381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8D797-5619-4BDB-942F-98BB329AF944}" type="datetime13">
              <a:rPr lang="en-US" smtClean="0">
                <a:solidFill>
                  <a:schemeClr val="tx1"/>
                </a:solidFill>
              </a:rPr>
              <a:pPr/>
              <a:t>9:57:27 PM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4" descr="flowlin2.gif (13943 bytes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8900"/>
            <a:ext cx="9067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 bwMode="auto">
          <a:xfrm>
            <a:off x="1371600" y="77218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Tập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2590800" y="663714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Chuỗi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ngọc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lam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457200" y="762000"/>
            <a:ext cx="1295400" cy="609600"/>
          </a:xfrm>
          <a:prstGeom prst="star16">
            <a:avLst>
              <a:gd name="adj" fmla="val 2746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081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0" y="-18394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66FFFF">
                  <a:alpha val="39999"/>
                </a:srgbClr>
              </a:gs>
              <a:gs pos="50000">
                <a:schemeClr val="tx1">
                  <a:alpha val="6000"/>
                </a:schemeClr>
              </a:gs>
              <a:gs pos="100000">
                <a:srgbClr val="66FFFF">
                  <a:alpha val="3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000"/>
          </a:p>
        </p:txBody>
      </p:sp>
      <p:sp>
        <p:nvSpPr>
          <p:cNvPr id="6" name="TextBox 5"/>
          <p:cNvSpPr txBox="1"/>
          <p:nvPr/>
        </p:nvSpPr>
        <p:spPr bwMode="auto">
          <a:xfrm>
            <a:off x="95250" y="1371600"/>
            <a:ext cx="350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71500" indent="-571500"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Luyện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:</a:t>
            </a:r>
            <a:endParaRPr lang="en-US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12" name="Picture 58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8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138" y="-1839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990600" y="2340114"/>
            <a:ext cx="2057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Pi-e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978400" y="2340114"/>
            <a:ext cx="2489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lúi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húi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031013" y="3311558"/>
            <a:ext cx="33422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ngâm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029200" y="4495800"/>
            <a:ext cx="33335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066800" y="3311558"/>
            <a:ext cx="1752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-en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TP\Desktop\56679545_p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9" y="6629400"/>
            <a:ext cx="9136117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029200" y="3276600"/>
            <a:ext cx="33335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dirty="0" smtClean="0">
                <a:noFill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295400" y="2340114"/>
            <a:ext cx="210457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Pi-e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1364343" y="3311558"/>
            <a:ext cx="152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-en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4953000" y="2331184"/>
            <a:ext cx="281614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úi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066800" y="4547919"/>
            <a:ext cx="286657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Gioan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5034642" y="4495800"/>
            <a:ext cx="1981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noFill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4000" dirty="0" err="1" smtClean="0">
                <a:noFill/>
                <a:latin typeface="Times New Roman" pitchFamily="18" charset="0"/>
                <a:cs typeface="Times New Roman" pitchFamily="18" charset="0"/>
              </a:rPr>
              <a:t>ỡ</a:t>
            </a:r>
            <a:r>
              <a:rPr lang="en-US" sz="4000" dirty="0" smtClean="0">
                <a:noFill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noFill/>
                <a:latin typeface="Times New Roman" pitchFamily="18" charset="0"/>
                <a:cs typeface="Times New Roman" pitchFamily="18" charset="0"/>
              </a:rPr>
              <a:t>lòng</a:t>
            </a:r>
            <a:endParaRPr lang="en-US" sz="4000" dirty="0">
              <a:noFill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54919" y="2514600"/>
            <a:ext cx="17081" cy="2741205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1583872" y="4547919"/>
            <a:ext cx="286657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noFill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Date Placeholder 2"/>
          <p:cNvSpPr txBox="1">
            <a:spLocks/>
          </p:cNvSpPr>
          <p:nvPr/>
        </p:nvSpPr>
        <p:spPr>
          <a:xfrm>
            <a:off x="7696200" y="381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8D797-5619-4BDB-942F-98BB329AF944}" type="datetime13">
              <a:rPr lang="en-US" smtClean="0">
                <a:solidFill>
                  <a:schemeClr val="tx1"/>
                </a:solidFill>
              </a:rPr>
              <a:pPr/>
              <a:t>9:57:27 PM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1371600" y="77218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Tập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 bwMode="auto">
          <a:xfrm>
            <a:off x="2590800" y="663714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Chuỗi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ngọc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lam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8" name="AutoShape 21"/>
          <p:cNvSpPr>
            <a:spLocks noChangeArrowheads="1"/>
          </p:cNvSpPr>
          <p:nvPr/>
        </p:nvSpPr>
        <p:spPr bwMode="auto">
          <a:xfrm>
            <a:off x="457200" y="762000"/>
            <a:ext cx="1295400" cy="609600"/>
          </a:xfrm>
          <a:prstGeom prst="star16">
            <a:avLst>
              <a:gd name="adj" fmla="val 2746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865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7" grpId="0"/>
      <p:bldP spid="32" grpId="0"/>
      <p:bldP spid="34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C:\Users\UTP\Desktop\5398845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6200" y="6311694"/>
            <a:ext cx="9144000" cy="69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304800" y="1371600"/>
            <a:ext cx="350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71500" indent="-571500"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Luyện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:</a:t>
            </a:r>
            <a:endParaRPr lang="en-US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438150" y="1868269"/>
            <a:ext cx="2800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71500" indent="-571500"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Từ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ngữ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:</a:t>
            </a:r>
            <a:endParaRPr lang="en-US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12" name="Picture 58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79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8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138" y="-1839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Date Placeholder 2"/>
          <p:cNvSpPr>
            <a:spLocks noGrp="1"/>
          </p:cNvSpPr>
          <p:nvPr>
            <p:ph type="dt" sz="half" idx="10"/>
          </p:nvPr>
        </p:nvSpPr>
        <p:spPr>
          <a:xfrm>
            <a:off x="7467600" y="280446"/>
            <a:ext cx="2133600" cy="365125"/>
          </a:xfrm>
        </p:spPr>
        <p:txBody>
          <a:bodyPr/>
          <a:lstStyle/>
          <a:p>
            <a:fld id="{2948D797-5619-4BDB-942F-98BB329AF944}" type="datetime13">
              <a:rPr lang="en-US" smtClean="0">
                <a:solidFill>
                  <a:schemeClr val="tx1"/>
                </a:solidFill>
              </a:rPr>
              <a:t>9:57:28 PM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Action Button: Sound 50">
            <a:hlinkClick r:id="" action="ppaction://noaction" highlightClick="1">
              <a:snd r:embed="rId5" name="applause.wav"/>
            </a:hlinkClick>
            <a:hlinkHover r:id="" action="ppaction://noaction">
              <a:snd r:embed="rId5" name="applause.wav"/>
            </a:hlinkHover>
          </p:cNvPr>
          <p:cNvSpPr/>
          <p:nvPr/>
        </p:nvSpPr>
        <p:spPr>
          <a:xfrm>
            <a:off x="-35675" y="1295400"/>
            <a:ext cx="708337" cy="627771"/>
          </a:xfrm>
          <a:prstGeom prst="actionButtonSound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 bwMode="auto">
          <a:xfrm>
            <a:off x="1371600" y="77218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Tập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9" name="TextBox 48"/>
          <p:cNvSpPr txBox="1"/>
          <p:nvPr/>
        </p:nvSpPr>
        <p:spPr bwMode="auto">
          <a:xfrm>
            <a:off x="2590800" y="663714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Chuỗi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ngọc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lam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50" name="AutoShape 21"/>
          <p:cNvSpPr>
            <a:spLocks noChangeArrowheads="1"/>
          </p:cNvSpPr>
          <p:nvPr/>
        </p:nvSpPr>
        <p:spPr bwMode="auto">
          <a:xfrm>
            <a:off x="457200" y="762000"/>
            <a:ext cx="1295400" cy="609600"/>
          </a:xfrm>
          <a:prstGeom prst="star16">
            <a:avLst>
              <a:gd name="adj" fmla="val 2746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468086" y="2852057"/>
            <a:ext cx="1994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smtClean="0"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sz="2800" b="1" i="1" dirty="0" err="1" smtClean="0">
                <a:latin typeface="Times New Roman" pitchFamily="18" charset="0"/>
                <a:ea typeface="SimSun" pitchFamily="2" charset="-122"/>
              </a:rPr>
              <a:t>Nô</a:t>
            </a:r>
            <a:r>
              <a:rPr lang="en-US" sz="2800" b="1" i="1" dirty="0" smtClean="0">
                <a:latin typeface="Times New Roman" pitchFamily="18" charset="0"/>
                <a:ea typeface="SimSun" pitchFamily="2" charset="-122"/>
              </a:rPr>
              <a:t>-en:</a:t>
            </a:r>
            <a:endParaRPr lang="en-US" sz="2800" b="1" i="1" dirty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468086" y="4495800"/>
            <a:ext cx="2427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smtClean="0"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sz="2800" b="1" i="1" dirty="0" err="1" smtClean="0"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sz="2800" b="1" i="1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SimSun" pitchFamily="2" charset="-122"/>
              </a:rPr>
              <a:t>đường</a:t>
            </a:r>
            <a:r>
              <a:rPr lang="en-US" sz="2800" b="1" i="1" dirty="0" smtClean="0">
                <a:latin typeface="Times New Roman" pitchFamily="18" charset="0"/>
                <a:ea typeface="SimSun" pitchFamily="2" charset="-122"/>
              </a:rPr>
              <a:t>:</a:t>
            </a:r>
            <a:endParaRPr lang="en-US" sz="2800" b="1" i="1" dirty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54" name="TextBox 53"/>
          <p:cNvSpPr txBox="1"/>
          <p:nvPr/>
        </p:nvSpPr>
        <p:spPr bwMode="auto">
          <a:xfrm>
            <a:off x="2133600" y="2895600"/>
            <a:ext cx="688164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Lễ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quan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trong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nhất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trong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năm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của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Thiên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Chúa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giáo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được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tổ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chức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từ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đêm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24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tháng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12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đến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hết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25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tháng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12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để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mừng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ngày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Chúa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Jê-su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ra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đời</a:t>
            </a:r>
            <a:endParaRPr lang="en-US" sz="2800" b="1" i="1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3074" name="Picture 2" descr="C:\Users\UTP\Desktop\c4f8e190-691a-11e6-84ed-050901070303-compress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7" y="1524000"/>
            <a:ext cx="8977623" cy="491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 bwMode="auto">
          <a:xfrm>
            <a:off x="2296886" y="4495800"/>
            <a:ext cx="2427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  <a:ea typeface="SimSun" pitchFamily="2" charset="-122"/>
              </a:rPr>
              <a:t>Nhà</a:t>
            </a:r>
            <a:r>
              <a:rPr lang="en-US" sz="28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SimSun" pitchFamily="2" charset="-122"/>
              </a:rPr>
              <a:t>thờ</a:t>
            </a:r>
            <a:endParaRPr lang="en-US" sz="2800" dirty="0"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3075" name="Picture 3" descr="C:\Users\UTP\Desktop\resize_images1770718_nha_tho_2_zi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1359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78841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  <p:bldP spid="53" grpId="0"/>
      <p:bldP spid="54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TP\Downloads\New folder\hinh-nen-powerpoint-dep-2015\thuthuatphanmem.vn-mẫu PPT đẹp 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2362200" y="1723072"/>
            <a:ext cx="7315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71500" indent="-571500"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Luyện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nối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tiếp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đoạn</a:t>
            </a:r>
            <a:endParaRPr lang="en-US" sz="36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đôi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(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Trong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3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phút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)</a:t>
            </a:r>
            <a:endParaRPr lang="en-US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2" name="WordArt 9"/>
          <p:cNvSpPr>
            <a:spLocks noChangeArrowheads="1" noChangeShapeType="1" noTextEdit="1"/>
          </p:cNvSpPr>
          <p:nvPr/>
        </p:nvSpPr>
        <p:spPr bwMode="auto">
          <a:xfrm>
            <a:off x="5243286" y="3505200"/>
            <a:ext cx="3581400" cy="2743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dirty="0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ĐỌC NHÓM 2</a:t>
            </a:r>
            <a:endParaRPr lang="en-US" sz="3600" b="1" dirty="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13" name="Picture 5" descr="Untitled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05200"/>
            <a:ext cx="39957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8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79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8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138" y="-1839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 bwMode="auto">
          <a:xfrm>
            <a:off x="152400" y="1800761"/>
            <a:ext cx="3429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SimSun" pitchFamily="2" charset="-122"/>
              </a:rPr>
              <a:t>Sách</a:t>
            </a:r>
            <a:r>
              <a:rPr lang="en-US" sz="32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200" b="1" i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sz="32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200" b="1" i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SimSun" pitchFamily="2" charset="-122"/>
              </a:rPr>
              <a:t>khoa</a:t>
            </a:r>
            <a:r>
              <a:rPr lang="en-US" sz="32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SimSun" pitchFamily="2" charset="-122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3200" b="1" i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SimSun" pitchFamily="2" charset="-122"/>
              </a:rPr>
              <a:t>trang</a:t>
            </a:r>
            <a:r>
              <a:rPr lang="en-US" sz="32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SimSun" pitchFamily="2" charset="-122"/>
              </a:rPr>
              <a:t> 134, 135 </a:t>
            </a:r>
            <a:endParaRPr lang="en-US" sz="3200" b="1" i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23E9-3D74-4003-916A-43C649F5A62F}" type="slidenum">
              <a:rPr lang="en-US" smtClean="0"/>
              <a:t>8</a:t>
            </a:fld>
            <a:endParaRPr lang="en-US"/>
          </a:p>
        </p:txBody>
      </p:sp>
      <p:sp>
        <p:nvSpPr>
          <p:cNvPr id="14" name="Date Placeholder 2"/>
          <p:cNvSpPr txBox="1">
            <a:spLocks/>
          </p:cNvSpPr>
          <p:nvPr/>
        </p:nvSpPr>
        <p:spPr>
          <a:xfrm>
            <a:off x="7467600" y="2804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8D797-5619-4BDB-942F-98BB329AF944}" type="datetime13">
              <a:rPr lang="en-US" smtClean="0">
                <a:solidFill>
                  <a:schemeClr val="tx1"/>
                </a:solidFill>
              </a:rPr>
              <a:pPr/>
              <a:t>9:57:28 PM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 descr="flowlin2.gif (13943 bytes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5050"/>
            <a:ext cx="90678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 bwMode="auto">
          <a:xfrm>
            <a:off x="1371600" y="77218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Tập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2590800" y="663714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Chuỗi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ngọc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lam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457200" y="762000"/>
            <a:ext cx="1295400" cy="609600"/>
          </a:xfrm>
          <a:prstGeom prst="star16">
            <a:avLst>
              <a:gd name="adj" fmla="val 2746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824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utoShape 2"/>
          <p:cNvSpPr>
            <a:spLocks noChangeArrowheads="1"/>
          </p:cNvSpPr>
          <p:nvPr/>
        </p:nvSpPr>
        <p:spPr bwMode="auto">
          <a:xfrm>
            <a:off x="-39164" y="0"/>
            <a:ext cx="9183164" cy="6858000"/>
          </a:xfrm>
          <a:prstGeom prst="flowChartProcess">
            <a:avLst/>
          </a:prstGeom>
          <a:gradFill rotWithShape="1">
            <a:gsLst>
              <a:gs pos="0">
                <a:srgbClr val="66FFFF">
                  <a:alpha val="39999"/>
                </a:srgbClr>
              </a:gs>
              <a:gs pos="50000">
                <a:schemeClr val="tx1">
                  <a:alpha val="6000"/>
                </a:schemeClr>
              </a:gs>
              <a:gs pos="100000">
                <a:srgbClr val="66FFFF">
                  <a:alpha val="3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WordArt 9"/>
          <p:cNvSpPr>
            <a:spLocks noChangeArrowheads="1" noChangeShapeType="1" noTextEdit="1"/>
          </p:cNvSpPr>
          <p:nvPr/>
        </p:nvSpPr>
        <p:spPr bwMode="auto">
          <a:xfrm>
            <a:off x="2914650" y="2971800"/>
            <a:ext cx="3238500" cy="1993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dirty="0" err="1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Hết</a:t>
            </a:r>
            <a:r>
              <a:rPr lang="en-US" sz="3600" b="1" dirty="0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b="1" dirty="0" err="1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giờ</a:t>
            </a:r>
            <a:endParaRPr lang="en-US" sz="3600" b="1" dirty="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6" name="Picture 58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8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138" y="-1839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7391400" y="228600"/>
            <a:ext cx="2133600" cy="365125"/>
          </a:xfrm>
        </p:spPr>
        <p:txBody>
          <a:bodyPr/>
          <a:lstStyle/>
          <a:p>
            <a:fld id="{2948D797-5619-4BDB-942F-98BB329AF944}" type="datetime13">
              <a:rPr lang="en-US" smtClean="0">
                <a:solidFill>
                  <a:schemeClr val="tx1"/>
                </a:solidFill>
              </a:rPr>
              <a:t>9:57:28 PM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556570"/>
              </p:ext>
            </p:extLst>
          </p:nvPr>
        </p:nvGraphicFramePr>
        <p:xfrm>
          <a:off x="1066800" y="4343400"/>
          <a:ext cx="72009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/>
                <a:gridCol w="2400300"/>
                <a:gridCol w="24003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800" baseline="0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PHÚT </a:t>
                      </a:r>
                      <a:endParaRPr lang="en-US" sz="2800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FF00"/>
                        </a:solidFill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baseline="0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PHÚT </a:t>
                      </a:r>
                      <a:endParaRPr lang="en-US" sz="2800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FF00"/>
                        </a:solidFill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800" baseline="0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PHÚT </a:t>
                      </a:r>
                      <a:endParaRPr lang="en-US" sz="2800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FF00"/>
                        </a:solidFill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pic>
        <p:nvPicPr>
          <p:cNvPr id="47" name="Picture 3" descr="C:\Users\UTP\Desktop\finished_running_by_gingerbreadcartoons-d8q9vnr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33400" y="2819400"/>
            <a:ext cx="3124200" cy="175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UTP\Desktop\729747d8za2kbusq (1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371"/>
            <a:ext cx="12763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TP\Desktop\729747d8za2kbusq (1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67425"/>
            <a:ext cx="12763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UTP\Desktop\729747d8za2kbusq (1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2371"/>
            <a:ext cx="12763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UTP\Desktop\729747d8za2kbusq (1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067425"/>
            <a:ext cx="12763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UTP\Desktop\729747d8za2kbusq (1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85794"/>
            <a:ext cx="12763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UTP\Desktop\729747d8za2kbusq (1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60848"/>
            <a:ext cx="12763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UTP\Desktop\729747d8za2kbusq (1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85793"/>
            <a:ext cx="12763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UTP\Desktop\729747d8za2kbusq (1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60847"/>
            <a:ext cx="12763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TP\Desktop\16577238636cbc8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79580" y="1353207"/>
            <a:ext cx="2971799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TP\Desktop\images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45901"/>
            <a:ext cx="1390650" cy="119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UTP\Desktop\images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884416"/>
            <a:ext cx="2109561" cy="181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C:\Users\UTP\Desktop\images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04" y="1659450"/>
            <a:ext cx="1666746" cy="143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UTP\Desktop\images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1555">
            <a:off x="6469905" y="1914806"/>
            <a:ext cx="1390650" cy="119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 bwMode="auto">
          <a:xfrm>
            <a:off x="1371600" y="77218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Tập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2590800" y="663714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Chuỗi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ngọc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lam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4" name="AutoShape 21"/>
          <p:cNvSpPr>
            <a:spLocks noChangeArrowheads="1"/>
          </p:cNvSpPr>
          <p:nvPr/>
        </p:nvSpPr>
        <p:spPr bwMode="auto">
          <a:xfrm>
            <a:off x="457200" y="762000"/>
            <a:ext cx="1295400" cy="609600"/>
          </a:xfrm>
          <a:prstGeom prst="star16">
            <a:avLst>
              <a:gd name="adj" fmla="val 2746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8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14451E-6 C 0.29549 0.00092 0.5231 0.00415 0.7856 0.00415 " pathEditMode="relative" ptsTypes="fA">
                                      <p:cBhvr>
                                        <p:cTn id="22" dur="18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500"/>
                            </p:stCondLst>
                            <p:childTnLst>
                              <p:par>
                                <p:cTn id="4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allAtOnce"/>
      <p:bldP spid="54275" grpId="1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KEY" val="QVCSGW"/>
  <p:tag name="RESPONSEDETAILS" val="&lt;NewDataSet&gt;&lt;xs:schema id=&quot;NewDataSet&quot; xmlns=&quot;&quot; xmlns:xs=&quot;http://www.w3.org/2001/XMLSchema&quot; xmlns:msdata=&quot;urn:schemas-microsoft-com:xml-msdata&quot;&gt;&lt;xs:element name=&quot;NewDataSet&quot; msdata:IsDataSet=&quot;true&quot; msdata:MainDataTable=&quot;ResponseDetails&quot; msdata:UseCurrentLocale=&quot;true&quot;&gt;&lt;xs:complexType&gt;&lt;xs:choice minOccurs=&quot;0&quot; maxOccurs=&quot;unbounded&quot;&gt;&lt;xs:element name=&quot;ResponseDetails&quot;&gt;&lt;xs:complexType&gt;&lt;xs:sequence&gt;&lt;xs:element name=&quot;Response_List_Id&quot; type=&quot;xs:string&quot; minOccurs=&quot;0&quot; /&gt;&lt;xs:element name=&quot;Activity_ID&quot; type=&quot;xs:string&quot; minOccurs=&quot;0&quot; /&gt;&lt;xs:element name=&quot;Response_List_Name&quot; type=&quot;xs:string&quot; minOccurs=&quot;0&quot; /&gt;&lt;xs:element name=&quot;Slide_Type&quot; type=&quot;xs:string&quot; minOccurs=&quot;0&quot; /&gt;&lt;xs:element name=&quot;Response_List&quot; type=&quot;xs:string&quot; minOccurs=&quot;0&quot; /&gt;&lt;/xs:sequence&gt;&lt;/xs:complexType&gt;&lt;/xs:element&gt;&lt;/xs:choice&gt;&lt;/xs:complexType&gt;&lt;/xs:element&gt;&lt;/xs:schema&gt;&lt;ResponseDetails&gt;&lt;Response_List_Id&gt;Default&lt;/Response_List_Id&gt;&lt;Activity_ID /&gt;&lt;Response_List_Name&gt;Default&lt;/Response_List_Name&gt;&lt;Slide_Type&gt;LikertScale&lt;/Slide_Type&gt;&lt;Response_List&gt;Strongly AgreeÜAgreeÜNeither Agree Nor DisagreeÜDisagreeÜStrongly Disagree&lt;/Response_List&gt;&lt;/ResponseDetails&gt;&lt;ResponseDetails&gt;&lt;Response_List_Id&gt;Custom1&lt;/Response_List_Id&gt;&lt;Activity_ID /&gt;&lt;Response_List_Name&gt;Custom1&lt;/Response_List_Name&gt;&lt;Slide_Type&gt;LikertScale&lt;/Slide_Type&gt;&lt;Response_List /&gt;&lt;/ResponseDetails&gt;&lt;ResponseDetails&gt;&lt;Response_List_Id&gt;Custom2&lt;/Response_List_Id&gt;&lt;Activity_ID /&gt;&lt;Response_List_Name&gt;Custom2&lt;/Response_List_Name&gt;&lt;Slide_Type&gt;LikertScale&lt;/Slide_Type&gt;&lt;Response_List /&gt;&lt;/ResponseDetails&gt;&lt;ResponseDetails&gt;&lt;Response_List_Id&gt;Custom3&lt;/Response_List_Id&gt;&lt;Activity_ID /&gt;&lt;Response_List_Name&gt;Custom3&lt;/Response_List_Name&gt;&lt;Slide_Type&gt;LikertScale&lt;/Slide_Type&gt;&lt;Response_List /&gt;&lt;/ResponseDetails&gt;&lt;ResponseDetails&gt;&lt;Response_List_Id&gt;Custom4&lt;/Response_List_Id&gt;&lt;Activity_ID /&gt;&lt;Response_List_Name&gt;Custom4&lt;/Response_List_Name&gt;&lt;Slide_Type&gt;LikertScale&lt;/Slide_Type&gt;&lt;Response_List /&gt;&lt;/ResponseDetails&gt;&lt;ResponseDetails&gt;&lt;Response_List_Id&gt;Custom5&lt;/Response_List_Id&gt;&lt;Activity_ID /&gt;&lt;Response_List_Name&gt;Custom5&lt;/Response_List_Name&gt;&lt;Slide_Type&gt;LikertScale&lt;/Slide_Type&gt;&lt;Response_List /&gt;&lt;/ResponseDetails&gt;&lt;ResponseDetails&gt;&lt;Response_List_Id&gt;Text&lt;/Response_List_Id&gt;&lt;Activity_ID /&gt;&lt;Response_List_Name&gt;Text (Essay)&lt;/Response_List_Name&gt;&lt;Slide_Type&gt;LikertScale&lt;/Slide_Type&gt;&lt;Response_List /&gt;&lt;/ResponseDetails&gt;&lt;/NewDataSet&gt;"/>
  <p:tag name="DEMOGRAPHICDETAILS" val="&lt;NewDataSet&gt;&lt;xs:schema id=&quot;NewDataSet&quot; xmlns=&quot;&quot; xmlns:xs=&quot;http://www.w3.org/2001/XMLSchema&quot; xmlns:msdata=&quot;urn:schemas-microsoft-com:xml-msdata&quot;&gt;&lt;xs:element name=&quot;NewDataSet&quot; msdata:IsDataSet=&quot;true&quot; msdata:MainDataTable=&quot;DemographicDetails&quot; msdata:UseCurrentLocale=&quot;true&quot;&gt;&lt;xs:complexType&gt;&lt;xs:choice minOccurs=&quot;0&quot; maxOccurs=&quot;unbounded&quot;&gt;&lt;xs:element name=&quot;DemographicDetails&quot;&gt;&lt;xs:complexType&gt;&lt;xs:sequence&gt;&lt;xs:element name=&quot;Demographic_Id&quot; type=&quot;xs:int&quot; minOccurs=&quot;0&quot; /&gt;&lt;xs:element name=&quot;Demographic_Value&quot; type=&quot;xs:string&quot; minOccurs=&quot;0&quot; /&gt;&lt;/xs:sequence&gt;&lt;/xs:complexType&gt;&lt;/xs:element&gt;&lt;/xs:choice&gt;&lt;/xs:complexType&gt;&lt;/xs:element&gt;&lt;/xs:schema&gt;&lt;DemographicDetails&gt;&lt;Demographic_Id&gt;1&lt;/Demographic_Id&gt;&lt;Demographic_Value&gt;Age&lt;/Demographic_Value&gt;&lt;/DemographicDetails&gt;&lt;DemographicDetails&gt;&lt;Demographic_Id&gt;2&lt;/Demographic_Id&gt;&lt;Demographic_Value&gt;Ethnicity&lt;/Demographic_Value&gt;&lt;/DemographicDetails&gt;&lt;DemographicDetails&gt;&lt;Demographic_Id&gt;3&lt;/Demographic_Id&gt;&lt;Demographic_Value&gt;Gender&lt;/Demographic_Value&gt;&lt;/DemographicDetails&gt;&lt;DemographicDetails&gt;&lt;Demographic_Id&gt;4&lt;/Demographic_Id&gt;&lt;Demographic_Value&gt;Language&lt;/Demographic_Value&gt;&lt;/DemographicDetails&gt;&lt;DemographicDetails&gt;&lt;Demographic_Id&gt;5&lt;/Demographic_Id&gt;&lt;Demographic_Value&gt;MaritalStatus&lt;/Demographic_Value&gt;&lt;/DemographicDetails&gt;&lt;DemographicDetails&gt;&lt;Demographic_Id&gt;6&lt;/Demographic_Id&gt;&lt;Demographic_Value&gt;Nationality&lt;/Demographic_Value&gt;&lt;/DemographicDetails&gt;&lt;DemographicDetails&gt;&lt;Demographic_Id&gt;7&lt;/Demographic_Id&gt;&lt;Demographic_Value&gt;Occupation&lt;/Demographic_Value&gt;&lt;/DemographicDetails&gt;&lt;DemographicDetails&gt;&lt;Demographic_Id&gt;8&lt;/Demographic_Id&gt;&lt;Demographic_Value&gt;Religion&lt;/Demographic_Value&gt;&lt;/DemographicDetails&gt;&lt;/NewDataSe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RKS" val="0"/>
  <p:tag name="RESPONSE_TIME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ctr">
          <a:spcBef>
            <a:spcPct val="50000"/>
          </a:spcBef>
          <a:defRPr b="1" i="1" dirty="0" err="1">
            <a:solidFill>
              <a:srgbClr val="0070C0"/>
            </a:solidFill>
            <a:latin typeface="Times New Roman" pitchFamily="18" charset="0"/>
            <a:ea typeface="SimSun" pitchFamily="2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2143</TotalTime>
  <Words>840</Words>
  <Application>Microsoft Office PowerPoint</Application>
  <PresentationFormat>On-screen Show (4:3)</PresentationFormat>
  <Paragraphs>189</Paragraphs>
  <Slides>22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Times New Roman</vt:lpstr>
      <vt:lpstr>SimSun</vt:lpstr>
      <vt:lpstr>Wingdings</vt:lpstr>
      <vt:lpstr>Cambria Math</vt:lpstr>
      <vt:lpstr>Tahoma</vt:lpstr>
      <vt:lpstr>.VnAvantH</vt:lpstr>
      <vt:lpstr>Calibri</vt:lpstr>
      <vt:lpstr>.VnTifani HeavyH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UTP</Manager>
  <Company>Tân Khai - Tân Lập - Tân Biên - Tây Ninh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Ung Thành Phát</dc:creator>
  <cp:lastModifiedBy>Administrator</cp:lastModifiedBy>
  <cp:revision>314</cp:revision>
  <dcterms:created xsi:type="dcterms:W3CDTF">2018-02-28T17:23:12Z</dcterms:created>
  <dcterms:modified xsi:type="dcterms:W3CDTF">2019-04-25T14:59:27Z</dcterms:modified>
  <cp:version>0966951944</cp:version>
</cp:coreProperties>
</file>