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media/audio3.wav" ContentType="audio/x-wav"/>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80" r:id="rId2"/>
    <p:sldId id="256" r:id="rId3"/>
    <p:sldId id="392" r:id="rId4"/>
    <p:sldId id="257" r:id="rId5"/>
    <p:sldId id="398" r:id="rId6"/>
    <p:sldId id="393" r:id="rId7"/>
    <p:sldId id="394" r:id="rId8"/>
    <p:sldId id="395" r:id="rId9"/>
    <p:sldId id="397" r:id="rId10"/>
    <p:sldId id="396" r:id="rId11"/>
  </p:sldIdLst>
  <p:sldSz cx="9144000" cy="5715000" type="screen16x10"/>
  <p:notesSz cx="6858000" cy="9144000"/>
  <p:embeddedFontLst>
    <p:embeddedFont>
      <p:font typeface="宋体" charset="-122"/>
      <p:regular r:id="rId13"/>
    </p:embeddedFont>
    <p:embeddedFont>
      <p:font typeface=".VnAvant" pitchFamily="34" charset="0"/>
      <p:regular r:id="rId14"/>
      <p:bold r:id="rId15"/>
      <p:italic r:id="rId16"/>
      <p:boldItalic r:id="rId17"/>
    </p:embeddedFont>
    <p:embeddedFont>
      <p:font typeface="Arial Black" pitchFamily="34" charset="0"/>
      <p:bold r:id="rId18"/>
    </p:embeddedFont>
    <p:embeddedFont>
      <p:font typeface=".VnTifani Heavy" pitchFamily="34" charset="0"/>
      <p:regular r:id="rId19"/>
    </p:embeddedFont>
    <p:embeddedFont>
      <p:font typeface="Calibri" pitchFamily="34" charset="0"/>
      <p:regular r:id="rId20"/>
      <p:bold r:id="rId21"/>
      <p:italic r:id="rId22"/>
      <p:boldItalic r:id="rId23"/>
    </p:embeddedFont>
    <p:embeddedFont>
      <p:font typeface=".VnArial" pitchFamily="34" charset="0"/>
      <p:regular r:id="rId24"/>
      <p:bold r:id="rId25"/>
      <p:italic r:id="rId26"/>
      <p:boldItalic r:id="rId27"/>
    </p:embeddedFont>
    <p:embeddedFont>
      <p:font typeface="Tahoma" pitchFamily="34" charset="0"/>
      <p:regular r:id="rId28"/>
      <p:bold r:id="rId29"/>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66"/>
    <a:srgbClr val="0000CC"/>
    <a:srgbClr val="0066CC"/>
    <a:srgbClr val="FF66FF"/>
    <a:srgbClr val="FFFF99"/>
    <a:srgbClr val="FFCCFF"/>
    <a:srgbClr val="99FFCC"/>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674" y="-30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07/12/2022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10</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2022/12/7</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audio" Target="../media/audio5.wav"/><Relationship Id="rId18" Type="http://schemas.openxmlformats.org/officeDocument/2006/relationships/image" Target="../media/image23.gif"/><Relationship Id="rId26" Type="http://schemas.openxmlformats.org/officeDocument/2006/relationships/image" Target="../media/image31.gif"/><Relationship Id="rId3" Type="http://schemas.openxmlformats.org/officeDocument/2006/relationships/tags" Target="../tags/tag12.xml"/><Relationship Id="rId21" Type="http://schemas.openxmlformats.org/officeDocument/2006/relationships/image" Target="../media/image26.gif"/><Relationship Id="rId7" Type="http://schemas.openxmlformats.org/officeDocument/2006/relationships/tags" Target="../tags/tag16.xml"/><Relationship Id="rId12" Type="http://schemas.openxmlformats.org/officeDocument/2006/relationships/audio" Target="../media/audio1.wav"/><Relationship Id="rId17" Type="http://schemas.openxmlformats.org/officeDocument/2006/relationships/hyperlink" Target="../My%20Documents/SONG/ATGT%20(khoi7)/vong3(khoi7).ppt" TargetMode="External"/><Relationship Id="rId25" Type="http://schemas.openxmlformats.org/officeDocument/2006/relationships/image" Target="../media/image30.gif"/><Relationship Id="rId2" Type="http://schemas.openxmlformats.org/officeDocument/2006/relationships/tags" Target="../tags/tag11.xml"/><Relationship Id="rId16" Type="http://schemas.openxmlformats.org/officeDocument/2006/relationships/audio" Target="../media/audio7.wav"/><Relationship Id="rId20" Type="http://schemas.openxmlformats.org/officeDocument/2006/relationships/image" Target="../media/image25.gif"/><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audio" Target="../media/audio4.wav"/><Relationship Id="rId24" Type="http://schemas.openxmlformats.org/officeDocument/2006/relationships/image" Target="../media/image29.gif"/><Relationship Id="rId5" Type="http://schemas.openxmlformats.org/officeDocument/2006/relationships/tags" Target="../tags/tag14.xml"/><Relationship Id="rId15" Type="http://schemas.openxmlformats.org/officeDocument/2006/relationships/audio" Target="../media/audio6.wav"/><Relationship Id="rId23" Type="http://schemas.openxmlformats.org/officeDocument/2006/relationships/image" Target="../media/image28.gif"/><Relationship Id="rId10" Type="http://schemas.openxmlformats.org/officeDocument/2006/relationships/notesSlide" Target="../notesSlides/notesSlide1.xml"/><Relationship Id="rId19" Type="http://schemas.openxmlformats.org/officeDocument/2006/relationships/image" Target="../media/image24.gif"/><Relationship Id="rId4" Type="http://schemas.openxmlformats.org/officeDocument/2006/relationships/tags" Target="../tags/tag13.xml"/><Relationship Id="rId9" Type="http://schemas.openxmlformats.org/officeDocument/2006/relationships/slideLayout" Target="../slideLayouts/slideLayout1.xml"/><Relationship Id="rId14" Type="http://schemas.openxmlformats.org/officeDocument/2006/relationships/audio" Target="../media/audio2.wav"/><Relationship Id="rId22"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3.xml"/><Relationship Id="rId7" Type="http://schemas.openxmlformats.org/officeDocument/2006/relationships/image" Target="../media/image10.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file:///D:\Dung\Cac%20bai%20hat%20nghi%20giua%20tiet\Tho%20con%20tam%20nang.mp3" TargetMode="External"/><Relationship Id="rId1" Type="http://schemas.openxmlformats.org/officeDocument/2006/relationships/audio" Target="file:///E:\Music\Tap%20dem%20.mp3" TargetMode="Externa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9.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0.jp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smtClean="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smtClean="0">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2050141" y="936511"/>
            <a:ext cx="6527802"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2800" b="1" dirty="0">
                <a:solidFill>
                  <a:srgbClr val="FF0000"/>
                </a:solidFill>
                <a:latin typeface="Arial" pitchFamily="34" charset="0"/>
                <a:cs typeface="Arial" pitchFamily="34" charset="0"/>
              </a:rPr>
              <a:t>Khi bạn bè, người thân gặp khó khăn, em nên làm gì?</a:t>
            </a:r>
            <a:endParaRPr lang="en-US" sz="2800" b="1" dirty="0">
              <a:solidFill>
                <a:srgbClr val="FF0000"/>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2" name="Flowchart: Terminator 41"/>
          <p:cNvSpPr/>
          <p:nvPr>
            <p:custDataLst>
              <p:tags r:id="rId1"/>
            </p:custDataLst>
          </p:nvPr>
        </p:nvSpPr>
        <p:spPr>
          <a:xfrm>
            <a:off x="2338609" y="3578815"/>
            <a:ext cx="5760360" cy="451691"/>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just"/>
            <a:r>
              <a:rPr lang="en-US" sz="2000" b="1" dirty="0">
                <a:solidFill>
                  <a:srgbClr val="FFFF00"/>
                </a:solidFill>
                <a:latin typeface="Arial" pitchFamily="34" charset="0"/>
                <a:cs typeface="Arial" pitchFamily="34" charset="0"/>
              </a:rPr>
              <a:t>3</a:t>
            </a:r>
            <a:r>
              <a:rPr lang="en-US" sz="2000" b="1" dirty="0" smtClean="0">
                <a:solidFill>
                  <a:srgbClr val="FFFF00"/>
                </a:solidFill>
                <a:latin typeface="Arial" pitchFamily="34" charset="0"/>
                <a:cs typeface="Arial" pitchFamily="34" charset="0"/>
              </a:rPr>
              <a:t>. </a:t>
            </a:r>
            <a:r>
              <a:rPr lang="vi-VN" sz="2000" b="1" dirty="0">
                <a:solidFill>
                  <a:srgbClr val="FFFF00"/>
                </a:solidFill>
                <a:latin typeface="Arial" pitchFamily="34" charset="0"/>
                <a:cs typeface="Arial" pitchFamily="34" charset="0"/>
              </a:rPr>
              <a:t>Giúp đỡ bố mẹ việc nhà.</a:t>
            </a:r>
            <a:endParaRPr lang="en-US" sz="2000" b="1" dirty="0">
              <a:solidFill>
                <a:srgbClr val="FFFF00"/>
              </a:solidFill>
              <a:latin typeface="Arial" pitchFamily="34" charset="0"/>
              <a:cs typeface="Arial" pitchFamily="34" charset="0"/>
            </a:endParaRPr>
          </a:p>
        </p:txBody>
      </p:sp>
      <p:sp>
        <p:nvSpPr>
          <p:cNvPr id="43" name="Flowchart: Terminator 42"/>
          <p:cNvSpPr/>
          <p:nvPr>
            <p:custDataLst>
              <p:tags r:id="rId2"/>
            </p:custDataLst>
          </p:nvPr>
        </p:nvSpPr>
        <p:spPr>
          <a:xfrm>
            <a:off x="2348807" y="2883628"/>
            <a:ext cx="5750162" cy="468383"/>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just">
              <a:defRPr/>
            </a:pPr>
            <a:r>
              <a:rPr lang="en-US" sz="2000" b="1" dirty="0" smtClean="0">
                <a:solidFill>
                  <a:srgbClr val="FFFF00"/>
                </a:solidFill>
                <a:latin typeface="Arial" pitchFamily="34" charset="0"/>
                <a:cs typeface="Arial" pitchFamily="34" charset="0"/>
              </a:rPr>
              <a:t>2. </a:t>
            </a:r>
            <a:r>
              <a:rPr lang="vi-VN" sz="2000" b="1" dirty="0">
                <a:solidFill>
                  <a:srgbClr val="FFFF00"/>
                </a:solidFill>
                <a:latin typeface="Arial" pitchFamily="34" charset="0"/>
                <a:cs typeface="Arial" pitchFamily="34" charset="0"/>
              </a:rPr>
              <a:t>Giúp bạn học bài.</a:t>
            </a:r>
            <a:endParaRPr lang="en-US" sz="2000" b="1" dirty="0">
              <a:solidFill>
                <a:srgbClr val="FFFF00"/>
              </a:solidFill>
              <a:latin typeface="Arial" pitchFamily="34" charset="0"/>
              <a:cs typeface="Arial" pitchFamily="34" charset="0"/>
            </a:endParaRPr>
          </a:p>
        </p:txBody>
      </p:sp>
      <p:sp>
        <p:nvSpPr>
          <p:cNvPr id="44" name="Flowchart: Terminator 43"/>
          <p:cNvSpPr/>
          <p:nvPr>
            <p:custDataLst>
              <p:tags r:id="rId3"/>
            </p:custDataLst>
          </p:nvPr>
        </p:nvSpPr>
        <p:spPr>
          <a:xfrm>
            <a:off x="2316726" y="4307302"/>
            <a:ext cx="5782244" cy="445576"/>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just">
              <a:defRPr/>
            </a:pPr>
            <a:r>
              <a:rPr lang="en-US" sz="2000" b="1" dirty="0" smtClean="0">
                <a:solidFill>
                  <a:srgbClr val="FFFF00"/>
                </a:solidFill>
                <a:latin typeface="Arial" pitchFamily="34" charset="0"/>
                <a:cs typeface="Arial" pitchFamily="34" charset="0"/>
              </a:rPr>
              <a:t>4. </a:t>
            </a:r>
            <a:r>
              <a:rPr lang="en-US" sz="2000" b="1" dirty="0" err="1" smtClean="0">
                <a:solidFill>
                  <a:srgbClr val="FFFF00"/>
                </a:solidFill>
                <a:latin typeface="Arial" pitchFamily="34" charset="0"/>
                <a:cs typeface="Arial" pitchFamily="34" charset="0"/>
              </a:rPr>
              <a:t>Tất</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cả</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các</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phương</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án</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trên</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đều</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đúng</a:t>
            </a:r>
            <a:endParaRPr lang="en-US" sz="2000" b="1" dirty="0">
              <a:solidFill>
                <a:srgbClr val="FFFF00"/>
              </a:solidFill>
              <a:latin typeface="Arial" pitchFamily="34" charset="0"/>
              <a:cs typeface="Arial" pitchFamily="34" charset="0"/>
            </a:endParaRPr>
          </a:p>
        </p:txBody>
      </p:sp>
      <p:sp>
        <p:nvSpPr>
          <p:cNvPr id="47" name="Flowchart: Terminator 46"/>
          <p:cNvSpPr/>
          <p:nvPr>
            <p:custDataLst>
              <p:tags r:id="rId4"/>
            </p:custDataLst>
          </p:nvPr>
        </p:nvSpPr>
        <p:spPr>
          <a:xfrm>
            <a:off x="2293253" y="2170698"/>
            <a:ext cx="5805716" cy="456499"/>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just">
              <a:defRPr/>
            </a:pPr>
            <a:r>
              <a:rPr lang="en-US" sz="2000" b="1" dirty="0" smtClean="0">
                <a:solidFill>
                  <a:srgbClr val="FFFF00"/>
                </a:solidFill>
                <a:latin typeface="Arial" pitchFamily="34" charset="0"/>
                <a:cs typeface="Arial" pitchFamily="34" charset="0"/>
              </a:rPr>
              <a:t>1. </a:t>
            </a:r>
            <a:r>
              <a:rPr lang="vi-VN" sz="2000" b="1" dirty="0">
                <a:solidFill>
                  <a:srgbClr val="FFFF00"/>
                </a:solidFill>
                <a:latin typeface="Arial" pitchFamily="34" charset="0"/>
                <a:cs typeface="Arial" pitchFamily="34" charset="0"/>
              </a:rPr>
              <a:t>Thăm hỏi khi bạn bị đau ốm.</a:t>
            </a:r>
            <a:endParaRPr lang="en-US" sz="20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368584" y="3964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6"/>
            </p:custDataLst>
          </p:nvPr>
        </p:nvPicPr>
        <p:blipFill>
          <a:blip r:embed="rId26">
            <a:extLst>
              <a:ext uri="{28A0092B-C50C-407E-A947-70E740481C1C}">
                <a14:useLocalDpi xmlns:a14="http://schemas.microsoft.com/office/drawing/2010/main" val="0"/>
              </a:ext>
            </a:extLst>
          </a:blip>
          <a:srcRect/>
          <a:stretch>
            <a:fillRect/>
          </a:stretch>
        </p:blipFill>
        <p:spPr bwMode="auto">
          <a:xfrm>
            <a:off x="368584" y="3964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368584" y="3970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368584" y="3964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53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1"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1"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1" name="breeze.wav"/>
                                        </p:tgtEl>
                                      </p:cMediaNode>
                                    </p:audio>
                                  </p:sub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1000"/>
                                        <p:tgtEl>
                                          <p:spTgt spid="42"/>
                                        </p:tgtEl>
                                      </p:cBhvr>
                                    </p:animEffect>
                                  </p:childTnLst>
                                  <p:subTnLst>
                                    <p:audio>
                                      <p:cMediaNode vol="76000">
                                        <p:cTn display="0" masterRel="sameClick">
                                          <p:stCondLst>
                                            <p:cond evt="begin" delay="0">
                                              <p:tn val="14"/>
                                            </p:cond>
                                          </p:stCondLst>
                                          <p:endCondLst>
                                            <p:cond evt="onStopAudio" delay="0">
                                              <p:tgtEl>
                                                <p:sldTgt/>
                                              </p:tgtEl>
                                            </p:cond>
                                          </p:endCondLst>
                                        </p:cTn>
                                        <p:tgtEl>
                                          <p:sndTgt r:embed="rId11" name="breez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12" name="click.wav"/>
                                        </p:tgtEl>
                                      </p:cMediaNode>
                                    </p:audio>
                                  </p:subTnLst>
                                </p:cTn>
                              </p:par>
                            </p:childTnLst>
                          </p:cTn>
                        </p:par>
                        <p:par>
                          <p:cTn id="24" fill="hold" nodeType="afterGroup">
                            <p:stCondLst>
                              <p:cond delay="1000"/>
                            </p:stCondLst>
                            <p:childTnLst>
                              <p:par>
                                <p:cTn id="25" presetID="50" presetClass="entr" presetSubtype="0"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3"/>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subTnLst>
                                    <p:set>
                                      <p:cBhvr override="childStyle">
                                        <p:cTn dur="1" fill="hold" display="0" masterRel="sameClick" afterEffect="1">
                                          <p:stCondLst>
                                            <p:cond evt="end" delay="0">
                                              <p:tn val="25"/>
                                            </p:cond>
                                          </p:stCondLst>
                                        </p:cTn>
                                        <p:tgtEl>
                                          <p:spTgt spid="36"/>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12" name="click.wav"/>
                                        </p:tgtEl>
                                      </p:cMediaNode>
                                    </p:audio>
                                  </p:subTnLst>
                                </p:cTn>
                              </p:par>
                            </p:childTnLst>
                          </p:cTn>
                        </p:par>
                        <p:par>
                          <p:cTn id="30" fill="hold" nodeType="afterGroup">
                            <p:stCondLst>
                              <p:cond delay="2000"/>
                            </p:stCondLst>
                            <p:childTnLst>
                              <p:par>
                                <p:cTn id="31" presetID="50" presetClass="entr" presetSubtype="0" decel="10000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3"/>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subTnLst>
                                    <p:set>
                                      <p:cBhvr override="childStyle">
                                        <p:cTn dur="1" fill="hold" display="0" masterRel="sameClick" afterEffect="1">
                                          <p:stCondLst>
                                            <p:cond evt="end" delay="0">
                                              <p:tn val="31"/>
                                            </p:cond>
                                          </p:stCondLst>
                                        </p:cTn>
                                        <p:tgtEl>
                                          <p:spTgt spid="3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12" name="click.wav"/>
                                        </p:tgtEl>
                                      </p:cMediaNode>
                                    </p:audio>
                                  </p:subTnLst>
                                </p:cTn>
                              </p:par>
                            </p:childTnLst>
                          </p:cTn>
                        </p:par>
                        <p:par>
                          <p:cTn id="36" fill="hold" nodeType="afterGroup">
                            <p:stCondLst>
                              <p:cond delay="3000"/>
                            </p:stCondLst>
                            <p:childTnLst>
                              <p:par>
                                <p:cTn id="37" presetID="50" presetClass="entr" presetSubtype="0"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3"/>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12" name="click.wav"/>
                                        </p:tgtEl>
                                      </p:cMediaNode>
                                    </p:audio>
                                  </p:subTnLst>
                                </p:cTn>
                              </p:par>
                            </p:childTnLst>
                          </p:cTn>
                        </p:par>
                        <p:par>
                          <p:cTn id="42" fill="hold" nodeType="afterGroup">
                            <p:stCondLst>
                              <p:cond delay="4000"/>
                            </p:stCondLst>
                            <p:childTnLst>
                              <p:par>
                                <p:cTn id="43" presetID="50" presetClass="entr" presetSubtype="0" decel="10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3"/>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subTnLst>
                                    <p:set>
                                      <p:cBhvr override="childStyle">
                                        <p:cTn dur="1" fill="hold" display="0" masterRel="sameClick" afterEffect="1">
                                          <p:stCondLst>
                                            <p:cond evt="end" delay="0">
                                              <p:tn val="43"/>
                                            </p:cond>
                                          </p:stCondLst>
                                        </p:cTn>
                                        <p:tgtEl>
                                          <p:spTgt spid="33"/>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13" name="chimes.wav"/>
                                        </p:tgtEl>
                                      </p:cMediaNode>
                                    </p:audio>
                                  </p:subTnLst>
                                </p:cTn>
                              </p:par>
                            </p:childTnLst>
                          </p:cTn>
                        </p:par>
                        <p:par>
                          <p:cTn id="48" fill="hold" nodeType="afterGroup">
                            <p:stCondLst>
                              <p:cond delay="5000"/>
                            </p:stCondLst>
                            <p:childTnLst>
                              <p:par>
                                <p:cTn id="49" presetID="3" presetClass="entr" presetSubtype="1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1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80">
                                          <p:stCondLst>
                                            <p:cond delay="0"/>
                                          </p:stCondLst>
                                        </p:cTn>
                                        <p:tgtEl>
                                          <p:spTgt spid="49"/>
                                        </p:tgtEl>
                                      </p:cBhvr>
                                    </p:animEffect>
                                    <p:anim calcmode="lin" valueType="num">
                                      <p:cBhvr>
                                        <p:cTn id="5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3" dur="26">
                                          <p:stCondLst>
                                            <p:cond delay="650"/>
                                          </p:stCondLst>
                                        </p:cTn>
                                        <p:tgtEl>
                                          <p:spTgt spid="49"/>
                                        </p:tgtEl>
                                      </p:cBhvr>
                                      <p:to x="100000" y="60000"/>
                                    </p:animScale>
                                    <p:animScale>
                                      <p:cBhvr>
                                        <p:cTn id="64" dur="166" decel="50000">
                                          <p:stCondLst>
                                            <p:cond delay="676"/>
                                          </p:stCondLst>
                                        </p:cTn>
                                        <p:tgtEl>
                                          <p:spTgt spid="49"/>
                                        </p:tgtEl>
                                      </p:cBhvr>
                                      <p:to x="100000" y="100000"/>
                                    </p:animScale>
                                    <p:animScale>
                                      <p:cBhvr>
                                        <p:cTn id="65" dur="26">
                                          <p:stCondLst>
                                            <p:cond delay="1312"/>
                                          </p:stCondLst>
                                        </p:cTn>
                                        <p:tgtEl>
                                          <p:spTgt spid="49"/>
                                        </p:tgtEl>
                                      </p:cBhvr>
                                      <p:to x="100000" y="80000"/>
                                    </p:animScale>
                                    <p:animScale>
                                      <p:cBhvr>
                                        <p:cTn id="66" dur="166" decel="50000">
                                          <p:stCondLst>
                                            <p:cond delay="1338"/>
                                          </p:stCondLst>
                                        </p:cTn>
                                        <p:tgtEl>
                                          <p:spTgt spid="49"/>
                                        </p:tgtEl>
                                      </p:cBhvr>
                                      <p:to x="100000" y="100000"/>
                                    </p:animScale>
                                    <p:animScale>
                                      <p:cBhvr>
                                        <p:cTn id="67" dur="26">
                                          <p:stCondLst>
                                            <p:cond delay="1642"/>
                                          </p:stCondLst>
                                        </p:cTn>
                                        <p:tgtEl>
                                          <p:spTgt spid="49"/>
                                        </p:tgtEl>
                                      </p:cBhvr>
                                      <p:to x="100000" y="90000"/>
                                    </p:animScale>
                                    <p:animScale>
                                      <p:cBhvr>
                                        <p:cTn id="68" dur="166" decel="50000">
                                          <p:stCondLst>
                                            <p:cond delay="1668"/>
                                          </p:stCondLst>
                                        </p:cTn>
                                        <p:tgtEl>
                                          <p:spTgt spid="49"/>
                                        </p:tgtEl>
                                      </p:cBhvr>
                                      <p:to x="100000" y="100000"/>
                                    </p:animScale>
                                    <p:animScale>
                                      <p:cBhvr>
                                        <p:cTn id="69" dur="26">
                                          <p:stCondLst>
                                            <p:cond delay="1808"/>
                                          </p:stCondLst>
                                        </p:cTn>
                                        <p:tgtEl>
                                          <p:spTgt spid="49"/>
                                        </p:tgtEl>
                                      </p:cBhvr>
                                      <p:to x="100000" y="95000"/>
                                    </p:animScale>
                                    <p:animScale>
                                      <p:cBhvr>
                                        <p:cTn id="70" dur="166" decel="50000">
                                          <p:stCondLst>
                                            <p:cond delay="1834"/>
                                          </p:stCondLst>
                                        </p:cTn>
                                        <p:tgtEl>
                                          <p:spTgt spid="49"/>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15" name="Nhac hieu thua cu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80">
                                          <p:stCondLst>
                                            <p:cond delay="0"/>
                                          </p:stCondLst>
                                        </p:cTn>
                                        <p:tgtEl>
                                          <p:spTgt spid="50"/>
                                        </p:tgtEl>
                                      </p:cBhvr>
                                    </p:animEffect>
                                    <p:anim calcmode="lin" valueType="num">
                                      <p:cBhvr>
                                        <p:cTn id="8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7" dur="26">
                                          <p:stCondLst>
                                            <p:cond delay="650"/>
                                          </p:stCondLst>
                                        </p:cTn>
                                        <p:tgtEl>
                                          <p:spTgt spid="50"/>
                                        </p:tgtEl>
                                      </p:cBhvr>
                                      <p:to x="100000" y="60000"/>
                                    </p:animScale>
                                    <p:animScale>
                                      <p:cBhvr>
                                        <p:cTn id="88" dur="166" decel="50000">
                                          <p:stCondLst>
                                            <p:cond delay="676"/>
                                          </p:stCondLst>
                                        </p:cTn>
                                        <p:tgtEl>
                                          <p:spTgt spid="50"/>
                                        </p:tgtEl>
                                      </p:cBhvr>
                                      <p:to x="100000" y="100000"/>
                                    </p:animScale>
                                    <p:animScale>
                                      <p:cBhvr>
                                        <p:cTn id="89" dur="26">
                                          <p:stCondLst>
                                            <p:cond delay="1312"/>
                                          </p:stCondLst>
                                        </p:cTn>
                                        <p:tgtEl>
                                          <p:spTgt spid="50"/>
                                        </p:tgtEl>
                                      </p:cBhvr>
                                      <p:to x="100000" y="80000"/>
                                    </p:animScale>
                                    <p:animScale>
                                      <p:cBhvr>
                                        <p:cTn id="90" dur="166" decel="50000">
                                          <p:stCondLst>
                                            <p:cond delay="1338"/>
                                          </p:stCondLst>
                                        </p:cTn>
                                        <p:tgtEl>
                                          <p:spTgt spid="50"/>
                                        </p:tgtEl>
                                      </p:cBhvr>
                                      <p:to x="100000" y="100000"/>
                                    </p:animScale>
                                    <p:animScale>
                                      <p:cBhvr>
                                        <p:cTn id="91" dur="26">
                                          <p:stCondLst>
                                            <p:cond delay="1642"/>
                                          </p:stCondLst>
                                        </p:cTn>
                                        <p:tgtEl>
                                          <p:spTgt spid="50"/>
                                        </p:tgtEl>
                                      </p:cBhvr>
                                      <p:to x="100000" y="90000"/>
                                    </p:animScale>
                                    <p:animScale>
                                      <p:cBhvr>
                                        <p:cTn id="92" dur="166" decel="50000">
                                          <p:stCondLst>
                                            <p:cond delay="1668"/>
                                          </p:stCondLst>
                                        </p:cTn>
                                        <p:tgtEl>
                                          <p:spTgt spid="50"/>
                                        </p:tgtEl>
                                      </p:cBhvr>
                                      <p:to x="100000" y="100000"/>
                                    </p:animScale>
                                    <p:animScale>
                                      <p:cBhvr>
                                        <p:cTn id="93" dur="26">
                                          <p:stCondLst>
                                            <p:cond delay="1808"/>
                                          </p:stCondLst>
                                        </p:cTn>
                                        <p:tgtEl>
                                          <p:spTgt spid="50"/>
                                        </p:tgtEl>
                                      </p:cBhvr>
                                      <p:to x="100000" y="95000"/>
                                    </p:animScale>
                                    <p:animScale>
                                      <p:cBhvr>
                                        <p:cTn id="94" dur="166" decel="50000">
                                          <p:stCondLst>
                                            <p:cond delay="1834"/>
                                          </p:stCondLst>
                                        </p:cTn>
                                        <p:tgtEl>
                                          <p:spTgt spid="5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15" name="Nhac hieu thua cu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80">
                                          <p:stCondLst>
                                            <p:cond delay="0"/>
                                          </p:stCondLst>
                                        </p:cTn>
                                        <p:tgtEl>
                                          <p:spTgt spid="51"/>
                                        </p:tgtEl>
                                      </p:cBhvr>
                                    </p:animEffect>
                                    <p:anim calcmode="lin" valueType="num">
                                      <p:cBhvr>
                                        <p:cTn id="10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
                                        </p:tgtEl>
                                      </p:cBhvr>
                                      <p:to x="100000" y="60000"/>
                                    </p:animScale>
                                    <p:animScale>
                                      <p:cBhvr>
                                        <p:cTn id="112" dur="166" decel="50000">
                                          <p:stCondLst>
                                            <p:cond delay="676"/>
                                          </p:stCondLst>
                                        </p:cTn>
                                        <p:tgtEl>
                                          <p:spTgt spid="51"/>
                                        </p:tgtEl>
                                      </p:cBhvr>
                                      <p:to x="100000" y="100000"/>
                                    </p:animScale>
                                    <p:animScale>
                                      <p:cBhvr>
                                        <p:cTn id="113" dur="26">
                                          <p:stCondLst>
                                            <p:cond delay="1312"/>
                                          </p:stCondLst>
                                        </p:cTn>
                                        <p:tgtEl>
                                          <p:spTgt spid="51"/>
                                        </p:tgtEl>
                                      </p:cBhvr>
                                      <p:to x="100000" y="80000"/>
                                    </p:animScale>
                                    <p:animScale>
                                      <p:cBhvr>
                                        <p:cTn id="114" dur="166" decel="50000">
                                          <p:stCondLst>
                                            <p:cond delay="1338"/>
                                          </p:stCondLst>
                                        </p:cTn>
                                        <p:tgtEl>
                                          <p:spTgt spid="51"/>
                                        </p:tgtEl>
                                      </p:cBhvr>
                                      <p:to x="100000" y="100000"/>
                                    </p:animScale>
                                    <p:animScale>
                                      <p:cBhvr>
                                        <p:cTn id="115" dur="26">
                                          <p:stCondLst>
                                            <p:cond delay="1642"/>
                                          </p:stCondLst>
                                        </p:cTn>
                                        <p:tgtEl>
                                          <p:spTgt spid="51"/>
                                        </p:tgtEl>
                                      </p:cBhvr>
                                      <p:to x="100000" y="90000"/>
                                    </p:animScale>
                                    <p:animScale>
                                      <p:cBhvr>
                                        <p:cTn id="116" dur="166" decel="50000">
                                          <p:stCondLst>
                                            <p:cond delay="1668"/>
                                          </p:stCondLst>
                                        </p:cTn>
                                        <p:tgtEl>
                                          <p:spTgt spid="51"/>
                                        </p:tgtEl>
                                      </p:cBhvr>
                                      <p:to x="100000" y="100000"/>
                                    </p:animScale>
                                    <p:animScale>
                                      <p:cBhvr>
                                        <p:cTn id="117" dur="26">
                                          <p:stCondLst>
                                            <p:cond delay="1808"/>
                                          </p:stCondLst>
                                        </p:cTn>
                                        <p:tgtEl>
                                          <p:spTgt spid="51"/>
                                        </p:tgtEl>
                                      </p:cBhvr>
                                      <p:to x="100000" y="95000"/>
                                    </p:animScale>
                                    <p:animScale>
                                      <p:cBhvr>
                                        <p:cTn id="118" dur="166" decel="50000">
                                          <p:stCondLst>
                                            <p:cond delay="1834"/>
                                          </p:stCondLst>
                                        </p:cTn>
                                        <p:tgtEl>
                                          <p:spTgt spid="5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15" name="Nhac hieu thua cuoc.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subTnLst>
                                    <p:audio>
                                      <p:cMediaNode>
                                        <p:cTn display="0" masterRel="sameClick">
                                          <p:stCondLst>
                                            <p:cond evt="begin" delay="0">
                                              <p:tn val="127"/>
                                            </p:cond>
                                          </p:stCondLst>
                                          <p:endCondLst>
                                            <p:cond evt="onStopAudio" delay="0">
                                              <p:tgtEl>
                                                <p:sldTgt/>
                                              </p:tgtEl>
                                            </p:cond>
                                          </p:endCondLst>
                                        </p:cTn>
                                        <p:tgtEl>
                                          <p:sndTgt r:embed="rId16" name="Tieng vo tay.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49944" y="130632"/>
            <a:ext cx="8360228" cy="1843314"/>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00CC"/>
                </a:solidFill>
                <a:latin typeface=".VnAvant" pitchFamily="34" charset="0"/>
                <a:ea typeface="Tahoma" pitchFamily="34" charset="0"/>
                <a:cs typeface="Tahoma" pitchFamily="34" charset="0"/>
              </a:rPr>
              <a:t>Bµi</a:t>
            </a:r>
            <a:r>
              <a:rPr lang="en-US" sz="4000" b="1" dirty="0" smtClean="0">
                <a:solidFill>
                  <a:srgbClr val="0000CC"/>
                </a:solidFill>
                <a:latin typeface=".VnAvant" pitchFamily="34" charset="0"/>
                <a:ea typeface="Tahoma" pitchFamily="34" charset="0"/>
                <a:cs typeface="Tahoma" pitchFamily="34" charset="0"/>
              </a:rPr>
              <a:t> 16</a:t>
            </a:r>
          </a:p>
          <a:p>
            <a:pPr algn="ctr"/>
            <a:r>
              <a:rPr lang="en-US" sz="6000" b="1" dirty="0" smtClean="0">
                <a:solidFill>
                  <a:srgbClr val="FF0000"/>
                </a:solidFill>
                <a:latin typeface="Arial" pitchFamily="34" charset="0"/>
                <a:ea typeface="Tahoma" pitchFamily="34" charset="0"/>
                <a:cs typeface="Arial" pitchFamily="34" charset="0"/>
              </a:rPr>
              <a:t>EM LÀM VIỆC TỐT</a:t>
            </a:r>
            <a:endParaRPr lang="en-US" sz="71400" b="1" dirty="0" smtClean="0">
              <a:solidFill>
                <a:srgbClr val="FF0000"/>
              </a:solidFill>
              <a:latin typeface="Arial" pitchFamily="34" charset="0"/>
              <a:ea typeface="Tahoma"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566" y="2335856"/>
            <a:ext cx="6612984" cy="3165058"/>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857364"/>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81039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400" b="1" dirty="0" smtClean="0">
                <a:solidFill>
                  <a:schemeClr val="bg1"/>
                </a:solidFill>
                <a:latin typeface="Arial" charset="0"/>
                <a:cs typeface="Arial" charset="0"/>
              </a:rPr>
              <a:t>THẢO LUẬN: </a:t>
            </a:r>
            <a:r>
              <a:rPr lang="vi-VN" altLang="en-US" sz="2400" b="1" dirty="0">
                <a:solidFill>
                  <a:schemeClr val="bg1"/>
                </a:solidFill>
                <a:latin typeface="Arial" charset="0"/>
                <a:cs typeface="Arial" charset="0"/>
              </a:rPr>
              <a:t>Chia sẻ việc tốt em đã </a:t>
            </a:r>
            <a:r>
              <a:rPr lang="vi-VN" altLang="en-US" sz="2400" b="1" dirty="0" smtClean="0">
                <a:solidFill>
                  <a:schemeClr val="bg1"/>
                </a:solidFill>
                <a:latin typeface="Arial" charset="0"/>
                <a:cs typeface="Arial" charset="0"/>
              </a:rPr>
              <a:t>làm</a:t>
            </a:r>
            <a:endParaRPr lang="vi-VN"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97776" y="1373661"/>
            <a:ext cx="5172498" cy="3488625"/>
          </a:xfrm>
          <a:prstGeom prst="roundRect">
            <a:avLst/>
          </a:prstGeom>
          <a:solidFill>
            <a:srgbClr val="00B05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b="1" dirty="0">
                <a:solidFill>
                  <a:srgbClr val="FFFF00"/>
                </a:solidFill>
              </a:rPr>
              <a:t>- Bạn đã làm gì để giúp đỡ bạn bè, người thân và những người xung quanh?</a:t>
            </a:r>
          </a:p>
          <a:p>
            <a:pPr algn="just"/>
            <a:r>
              <a:rPr lang="vi-VN" sz="2800" b="1" dirty="0" smtClean="0">
                <a:solidFill>
                  <a:srgbClr val="FFFF00"/>
                </a:solidFill>
              </a:rPr>
              <a:t>- </a:t>
            </a:r>
            <a:r>
              <a:rPr lang="vi-VN" sz="2800" b="1" dirty="0">
                <a:solidFill>
                  <a:srgbClr val="FFFF00"/>
                </a:solidFill>
              </a:rPr>
              <a:t>Bạn làm việc đó khi nào?</a:t>
            </a:r>
          </a:p>
          <a:p>
            <a:pPr algn="just"/>
            <a:r>
              <a:rPr lang="vi-VN" sz="2800" b="1" dirty="0" smtClean="0">
                <a:solidFill>
                  <a:srgbClr val="FFFF00"/>
                </a:solidFill>
              </a:rPr>
              <a:t>- </a:t>
            </a:r>
            <a:r>
              <a:rPr lang="vi-VN" sz="2800" b="1" dirty="0">
                <a:solidFill>
                  <a:srgbClr val="FFFF00"/>
                </a:solidFill>
              </a:rPr>
              <a:t>Bạn cảm thấy như thế nào sau khi làm những việc đó?</a:t>
            </a:r>
          </a:p>
        </p:txBody>
      </p:sp>
      <p:sp>
        <p:nvSpPr>
          <p:cNvPr id="6155" name="Line 12"/>
          <p:cNvSpPr>
            <a:spLocks noChangeShapeType="1"/>
          </p:cNvSpPr>
          <p:nvPr/>
        </p:nvSpPr>
        <p:spPr bwMode="auto">
          <a:xfrm>
            <a:off x="0" y="79647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9</a:t>
            </a:r>
          </a:p>
        </p:txBody>
      </p:sp>
      <p:sp>
        <p:nvSpPr>
          <p:cNvPr id="22" name="Text Box 16"/>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10</a:t>
            </a:r>
          </a:p>
        </p:txBody>
      </p:sp>
      <p:sp>
        <p:nvSpPr>
          <p:cNvPr id="23" name="Text Box 17"/>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20</a:t>
            </a:r>
          </a:p>
        </p:txBody>
      </p:sp>
      <p:sp>
        <p:nvSpPr>
          <p:cNvPr id="24" name="Text Box 18"/>
          <p:cNvSpPr txBox="1">
            <a:spLocks noChangeArrowheads="1"/>
          </p:cNvSpPr>
          <p:nvPr/>
        </p:nvSpPr>
        <p:spPr bwMode="auto">
          <a:xfrm>
            <a:off x="3748090" y="91"/>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30</a:t>
            </a:r>
          </a:p>
        </p:txBody>
      </p:sp>
      <p:sp>
        <p:nvSpPr>
          <p:cNvPr id="25" name="Text Box 19"/>
          <p:cNvSpPr txBox="1">
            <a:spLocks noChangeArrowheads="1"/>
          </p:cNvSpPr>
          <p:nvPr/>
        </p:nvSpPr>
        <p:spPr bwMode="auto">
          <a:xfrm>
            <a:off x="3748090" y="1464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40</a:t>
            </a:r>
          </a:p>
        </p:txBody>
      </p:sp>
      <p:sp>
        <p:nvSpPr>
          <p:cNvPr id="26" name="Text Box 20"/>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50</a:t>
            </a:r>
          </a:p>
        </p:txBody>
      </p:sp>
      <p:sp>
        <p:nvSpPr>
          <p:cNvPr id="27" name="Text Box 21"/>
          <p:cNvSpPr txBox="1">
            <a:spLocks noChangeArrowheads="1"/>
          </p:cNvSpPr>
          <p:nvPr/>
        </p:nvSpPr>
        <p:spPr bwMode="auto">
          <a:xfrm>
            <a:off x="3748090" y="13320"/>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60</a:t>
            </a:r>
          </a:p>
        </p:txBody>
      </p:sp>
      <p:sp>
        <p:nvSpPr>
          <p:cNvPr id="28" name="Text Box 22"/>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70</a:t>
            </a:r>
          </a:p>
        </p:txBody>
      </p:sp>
      <p:sp>
        <p:nvSpPr>
          <p:cNvPr id="29" name="Text Box 23"/>
          <p:cNvSpPr txBox="1">
            <a:spLocks noChangeArrowheads="1"/>
          </p:cNvSpPr>
          <p:nvPr/>
        </p:nvSpPr>
        <p:spPr bwMode="auto">
          <a:xfrm>
            <a:off x="3748090" y="1464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80</a:t>
            </a:r>
          </a:p>
        </p:txBody>
      </p:sp>
      <p:sp>
        <p:nvSpPr>
          <p:cNvPr id="30" name="Text Box 24"/>
          <p:cNvSpPr txBox="1">
            <a:spLocks noChangeArrowheads="1"/>
          </p:cNvSpPr>
          <p:nvPr/>
        </p:nvSpPr>
        <p:spPr bwMode="auto">
          <a:xfrm>
            <a:off x="3748090" y="27873"/>
            <a:ext cx="1554616"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smtClean="0">
                <a:solidFill>
                  <a:srgbClr val="FF0066"/>
                </a:solidFill>
                <a:latin typeface=".VnTifani Heavy" pitchFamily="34" charset="0"/>
              </a:rPr>
              <a:t>130</a:t>
            </a:r>
            <a:endParaRPr lang="en-US" altLang="vi-VN" sz="40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smtClean="0">
                <a:solidFill>
                  <a:srgbClr val="FF0066"/>
                </a:solidFill>
                <a:latin typeface=".VnTifani Heavy" pitchFamily="34" charset="0"/>
              </a:rPr>
              <a:t>140</a:t>
            </a:r>
            <a:endParaRPr lang="en-US" altLang="vi-VN" sz="40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smtClean="0">
                <a:solidFill>
                  <a:srgbClr val="FF0066"/>
                </a:solidFill>
                <a:latin typeface=".VnTifani Heavy" pitchFamily="34" charset="0"/>
              </a:rPr>
              <a:t>150</a:t>
            </a:r>
            <a:endParaRPr lang="en-US" altLang="vi-VN" sz="40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smtClean="0">
                <a:solidFill>
                  <a:srgbClr val="FF0066"/>
                </a:solidFill>
                <a:latin typeface=".VnTifani Heavy" pitchFamily="34" charset="0"/>
              </a:rPr>
              <a:t>160</a:t>
            </a:r>
            <a:endParaRPr lang="en-US" altLang="vi-VN" sz="40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smtClean="0">
                <a:solidFill>
                  <a:srgbClr val="FF0066"/>
                </a:solidFill>
                <a:latin typeface=".VnTifani Heavy" pitchFamily="34" charset="0"/>
              </a:rPr>
              <a:t>170</a:t>
            </a:r>
            <a:endParaRPr lang="en-US" altLang="vi-VN" sz="40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554617" cy="707886"/>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4000" smtClean="0">
                <a:solidFill>
                  <a:srgbClr val="FF0066"/>
                </a:solidFill>
                <a:latin typeface=".VnTifani Heavy" pitchFamily="34" charset="0"/>
              </a:rPr>
              <a:t>180</a:t>
            </a:r>
            <a:endParaRPr lang="en-US" altLang="vi-VN" sz="40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1948625" cy="6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1948625" cy="68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107601" y="63288"/>
            <a:ext cx="2341756" cy="502908"/>
          </a:xfrm>
          <a:prstGeom prst="rect">
            <a:avLst/>
          </a:prstGeom>
        </p:spPr>
        <p:txBody>
          <a:bodyPr wrap="none" lIns="71323" tIns="35662" rIns="71323" bIns="35662">
            <a:spAutoFit/>
          </a:bodyPr>
          <a:lstStyle/>
          <a:p>
            <a:pPr algn="ctr"/>
            <a:r>
              <a:rPr lang="en-US" sz="2800" b="1" dirty="0" err="1" smtClean="0">
                <a:solidFill>
                  <a:srgbClr val="FF0000"/>
                </a:solidFill>
                <a:latin typeface="Arial" pitchFamily="34" charset="0"/>
                <a:cs typeface="Arial" pitchFamily="34" charset="0"/>
              </a:rPr>
              <a:t>Hoạt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động</a:t>
            </a:r>
            <a:r>
              <a:rPr lang="en-US" sz="2800" b="1" dirty="0" smtClean="0">
                <a:solidFill>
                  <a:srgbClr val="FF0000"/>
                </a:solidFill>
                <a:latin typeface="Arial" pitchFamily="34" charset="0"/>
                <a:cs typeface="Arial" pitchFamily="34" charset="0"/>
              </a:rPr>
              <a:t> 1:</a:t>
            </a:r>
            <a:endParaRPr lang="vi-VN" sz="28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4799" y="1719414"/>
            <a:ext cx="3610719" cy="2710031"/>
          </a:xfrm>
          <a:prstGeom prst="rect">
            <a:avLst/>
          </a:prstGeom>
        </p:spPr>
      </p:pic>
    </p:spTree>
    <p:extLst>
      <p:ext uri="{BB962C8B-B14F-4D97-AF65-F5344CB8AC3E}">
        <p14:creationId xmlns:p14="http://schemas.microsoft.com/office/powerpoint/2010/main" val="140869731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99323" y="72355"/>
            <a:ext cx="1759867" cy="564463"/>
          </a:xfrm>
          <a:prstGeom prst="rect">
            <a:avLst/>
          </a:prstGeom>
        </p:spPr>
        <p:txBody>
          <a:bodyPr wrap="none" lIns="71323" tIns="35662" rIns="71323" bIns="35662">
            <a:spAutoFit/>
          </a:bodyPr>
          <a:lstStyle/>
          <a:p>
            <a:pPr algn="ctr"/>
            <a:r>
              <a:rPr lang="en-US" sz="3200" b="1" dirty="0" err="1" smtClean="0">
                <a:solidFill>
                  <a:srgbClr val="FF0000"/>
                </a:solidFill>
                <a:latin typeface="Arial" pitchFamily="34" charset="0"/>
                <a:cs typeface="Arial" pitchFamily="34" charset="0"/>
              </a:rPr>
              <a:t>Kết</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luận</a:t>
            </a:r>
            <a:endParaRPr lang="vi-VN" sz="32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69257"/>
            <a:ext cx="8868228" cy="480422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ounded Rectangle 1"/>
          <p:cNvSpPr/>
          <p:nvPr/>
        </p:nvSpPr>
        <p:spPr>
          <a:xfrm>
            <a:off x="226568" y="827318"/>
            <a:ext cx="4548632" cy="3802743"/>
          </a:xfrm>
          <a:prstGeom prst="roundRect">
            <a:avLst/>
          </a:prstGeom>
          <a:solidFill>
            <a:srgbClr val="00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t>Khi bạn bè, người thân gặp khó khăn, em nên sẵn sàng giúp đỡ bằng những việc làm cụ thể, phù hợp như: giúp bạn học bài; giúp đỡ, thăm hỏi khi bạn bị đau, ốm; chia sẻ khi bạn có chuyện buồn; giúp đỡ bố mẹ việc nhà; quan tâm, chăm sóc ông bà, cha mẹ.</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1207693"/>
            <a:ext cx="3933371" cy="2856308"/>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6169" y="4127500"/>
            <a:ext cx="5450417" cy="740833"/>
            <a:chOff x="0" y="3257"/>
            <a:chExt cx="5952" cy="1063"/>
          </a:xfrm>
        </p:grpSpPr>
        <p:pic>
          <p:nvPicPr>
            <p:cNvPr id="25612" name="Picture 3"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88"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5"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64"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619501"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9"/>
          <p:cNvSpPr>
            <a:spLocks noChangeArrowheads="1" noChangeShapeType="1" noTextEdit="1"/>
          </p:cNvSpPr>
          <p:nvPr/>
        </p:nvSpPr>
        <p:spPr bwMode="auto">
          <a:xfrm>
            <a:off x="2402417" y="687919"/>
            <a:ext cx="4762500" cy="961319"/>
          </a:xfrm>
          <a:prstGeom prst="rect">
            <a:avLst/>
          </a:prstGeom>
        </p:spPr>
        <p:txBody>
          <a:bodyPr wrap="none" fromWordArt="1">
            <a:prstTxWarp prst="textWave1">
              <a:avLst>
                <a:gd name="adj1" fmla="val 13005"/>
                <a:gd name="adj2" fmla="val 0"/>
              </a:avLst>
            </a:prstTxWarp>
          </a:bodyPr>
          <a:lstStyle/>
          <a:p>
            <a:pPr algn="ctr" defTabSz="634950" eaLnBrk="0" fontAlgn="base" hangingPunct="0">
              <a:spcBef>
                <a:spcPct val="0"/>
              </a:spcBef>
              <a:spcAft>
                <a:spcPct val="0"/>
              </a:spcAft>
            </a:pPr>
            <a:r>
              <a:rPr lang="en-US" sz="2500" kern="10">
                <a:ln w="9525">
                  <a:solidFill>
                    <a:srgbClr val="008000"/>
                  </a:solidFill>
                  <a:round/>
                  <a:headEnd/>
                  <a:tailEnd/>
                </a:ln>
                <a:gradFill rotWithShape="1">
                  <a:gsLst>
                    <a:gs pos="0">
                      <a:srgbClr val="FF0000"/>
                    </a:gs>
                    <a:gs pos="100000">
                      <a:srgbClr val="760000"/>
                    </a:gs>
                  </a:gsLst>
                  <a:path path="rect">
                    <a:fillToRect l="50000" t="50000" r="50000" b="50000"/>
                  </a:path>
                </a:gradFill>
                <a:effectLst>
                  <a:outerShdw dist="107763" dir="2700000" algn="ctr" rotWithShape="0">
                    <a:srgbClr val="C0C0C0">
                      <a:alpha val="50000"/>
                    </a:srgbClr>
                  </a:outerShdw>
                </a:effectLst>
                <a:latin typeface=".VnArial" panose="020B7200000000000000" pitchFamily="34" charset="0"/>
              </a:rPr>
              <a:t>NghØ gi÷a tiết</a:t>
            </a:r>
          </a:p>
        </p:txBody>
      </p:sp>
      <p:pic>
        <p:nvPicPr>
          <p:cNvPr id="9" name="Tap dem .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397002" y="5027083"/>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296585"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885092"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o con tam nang.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820335" y="4021667"/>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1397002" y="424436"/>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6492435" y="530270"/>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725335" y="318603"/>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45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coin.wav"/>
                                        </p:tgtEl>
                                      </p:cMediaNode>
                                    </p:audio>
                                  </p:sub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oin.wav"/>
                                        </p:tgtEl>
                                      </p:cMediaNode>
                                    </p:audio>
                                  </p:sub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oin.wav"/>
                                        </p:tgtEl>
                                      </p:cMediaNode>
                                    </p:audio>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15498"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857364"/>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781371"/>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err="1">
                <a:solidFill>
                  <a:schemeClr val="bg1"/>
                </a:solidFill>
                <a:latin typeface="Arial" charset="0"/>
                <a:cs typeface="Arial" charset="0"/>
              </a:rPr>
              <a:t>Cá</a:t>
            </a:r>
            <a:r>
              <a:rPr lang="en-US" altLang="en-US" sz="2800" b="1" dirty="0">
                <a:solidFill>
                  <a:schemeClr val="bg1"/>
                </a:solidFill>
                <a:latin typeface="Arial" charset="0"/>
                <a:cs typeface="Arial" charset="0"/>
              </a:rPr>
              <a:t> </a:t>
            </a:r>
            <a:r>
              <a:rPr lang="en-US" altLang="en-US" sz="2800" b="1" dirty="0" err="1">
                <a:solidFill>
                  <a:schemeClr val="bg1"/>
                </a:solidFill>
                <a:latin typeface="Arial" charset="0"/>
                <a:cs typeface="Arial" charset="0"/>
              </a:rPr>
              <a:t>nhân</a:t>
            </a:r>
            <a:endParaRPr lang="en-US" altLang="en-US" sz="2800" b="1" dirty="0">
              <a:solidFill>
                <a:schemeClr val="bg1"/>
              </a:solidFill>
              <a:latin typeface="Arial" charset="0"/>
              <a:cs typeface="Arial" charset="0"/>
            </a:endParaRPr>
          </a:p>
        </p:txBody>
      </p:sp>
      <p:sp>
        <p:nvSpPr>
          <p:cNvPr id="10" name="Rounded Rectangle 9"/>
          <p:cNvSpPr/>
          <p:nvPr>
            <p:custDataLst>
              <p:tags r:id="rId3"/>
            </p:custDataLst>
          </p:nvPr>
        </p:nvSpPr>
        <p:spPr>
          <a:xfrm>
            <a:off x="107601" y="1373661"/>
            <a:ext cx="5172498" cy="3488625"/>
          </a:xfrm>
          <a:prstGeom prst="roundRect">
            <a:avLst/>
          </a:prstGeom>
          <a:solidFill>
            <a:srgbClr val="00B05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b="1" dirty="0" smtClean="0">
                <a:solidFill>
                  <a:srgbClr val="FFFF00"/>
                </a:solidFill>
              </a:rPr>
              <a:t>Cắt</a:t>
            </a:r>
            <a:r>
              <a:rPr lang="vi-VN" sz="2800" b="1" dirty="0">
                <a:solidFill>
                  <a:srgbClr val="FFFF00"/>
                </a:solidFill>
              </a:rPr>
              <a:t>, xé giấy màu để tạo thành những bông hoa, chiếc lá hoặc quả. Viết hoặc vẽ lên mồi bông hoa, chiếc lá hoặc quả một việc tốt mà mình đã thực hiện trong ngày.</a:t>
            </a:r>
          </a:p>
        </p:txBody>
      </p:sp>
      <p:sp>
        <p:nvSpPr>
          <p:cNvPr id="6155"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3"/>
          <p:cNvSpPr/>
          <p:nvPr/>
        </p:nvSpPr>
        <p:spPr>
          <a:xfrm>
            <a:off x="107601" y="63288"/>
            <a:ext cx="2341756" cy="502908"/>
          </a:xfrm>
          <a:prstGeom prst="rect">
            <a:avLst/>
          </a:prstGeom>
        </p:spPr>
        <p:txBody>
          <a:bodyPr wrap="none" lIns="71323" tIns="35662" rIns="71323" bIns="35662">
            <a:spAutoFit/>
          </a:bodyPr>
          <a:lstStyle/>
          <a:p>
            <a:pPr algn="ctr"/>
            <a:r>
              <a:rPr lang="en-US" sz="2800" b="1" dirty="0" err="1" smtClean="0">
                <a:solidFill>
                  <a:srgbClr val="FF0000"/>
                </a:solidFill>
                <a:latin typeface="Arial" pitchFamily="34" charset="0"/>
                <a:cs typeface="Arial" pitchFamily="34" charset="0"/>
              </a:rPr>
              <a:t>Hoạt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động</a:t>
            </a:r>
            <a:r>
              <a:rPr lang="en-US" sz="2800" b="1" dirty="0" smtClean="0">
                <a:solidFill>
                  <a:srgbClr val="FF0000"/>
                </a:solidFill>
                <a:latin typeface="Arial" pitchFamily="34" charset="0"/>
                <a:cs typeface="Arial" pitchFamily="34" charset="0"/>
              </a:rPr>
              <a:t> 2:</a:t>
            </a:r>
            <a:endParaRPr lang="vi-VN" sz="2800" b="1" dirty="0">
              <a:solidFill>
                <a:srgbClr val="FF0000"/>
              </a:solidFill>
              <a:latin typeface="Arial" pitchFamily="34" charset="0"/>
              <a:cs typeface="Arial" pitchFamily="34" charset="0"/>
            </a:endParaRPr>
          </a:p>
        </p:txBody>
      </p:sp>
      <p:sp>
        <p:nvSpPr>
          <p:cNvPr id="2" name="Rectangle 1"/>
          <p:cNvSpPr/>
          <p:nvPr/>
        </p:nvSpPr>
        <p:spPr>
          <a:xfrm>
            <a:off x="3878224" y="63288"/>
            <a:ext cx="2204450" cy="523220"/>
          </a:xfrm>
          <a:prstGeom prst="rect">
            <a:avLst/>
          </a:prstGeom>
        </p:spPr>
        <p:txBody>
          <a:bodyPr wrap="none">
            <a:spAutoFit/>
          </a:bodyPr>
          <a:lstStyle/>
          <a:p>
            <a:pPr algn="ctr"/>
            <a:r>
              <a:rPr lang="en-US" sz="2800" b="1" dirty="0" err="1">
                <a:solidFill>
                  <a:srgbClr val="006600"/>
                </a:solidFill>
                <a:latin typeface="Arial" pitchFamily="34" charset="0"/>
                <a:cs typeface="Arial" pitchFamily="34" charset="0"/>
              </a:rPr>
              <a:t>Cây</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việc</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tốt</a:t>
            </a:r>
            <a:endParaRPr lang="en-US" sz="2800" b="1" dirty="0">
              <a:solidFill>
                <a:srgbClr val="006600"/>
              </a:solidFill>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1371" y="1496364"/>
            <a:ext cx="2975429" cy="3243218"/>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948780551"/>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99323" y="72355"/>
            <a:ext cx="1759867" cy="564463"/>
          </a:xfrm>
          <a:prstGeom prst="rect">
            <a:avLst/>
          </a:prstGeom>
        </p:spPr>
        <p:txBody>
          <a:bodyPr wrap="none" lIns="71323" tIns="35662" rIns="71323" bIns="35662">
            <a:spAutoFit/>
          </a:bodyPr>
          <a:lstStyle/>
          <a:p>
            <a:pPr algn="ctr"/>
            <a:r>
              <a:rPr lang="en-US" sz="3200" b="1" dirty="0" err="1" smtClean="0">
                <a:solidFill>
                  <a:srgbClr val="FF0000"/>
                </a:solidFill>
                <a:latin typeface="Arial" pitchFamily="34" charset="0"/>
                <a:cs typeface="Arial" pitchFamily="34" charset="0"/>
              </a:rPr>
              <a:t>Kết</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luận</a:t>
            </a:r>
            <a:endParaRPr lang="vi-VN" sz="32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69257"/>
            <a:ext cx="8868228" cy="480422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ounded Rectangle 1"/>
          <p:cNvSpPr/>
          <p:nvPr/>
        </p:nvSpPr>
        <p:spPr>
          <a:xfrm>
            <a:off x="226568" y="827318"/>
            <a:ext cx="4548632" cy="3802743"/>
          </a:xfrm>
          <a:prstGeom prst="roundRect">
            <a:avLst/>
          </a:prstGeom>
          <a:solidFill>
            <a:srgbClr val="00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t>Khi bạn bè, người thân gặp khó khăn, em nên sẵn sàng giúp đỡ bằng những việc làm cụ thể, phù hợp như: giúp bạn học bài; giúp đỡ, thăm hỏi khi bạn bị đau, ốm; chia sẻ khi bạn có chuyện buồn; giúp đỡ bố mẹ việc nhà; quan tâm, chăm sóc ông bà, cha mẹ.</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1207693"/>
            <a:ext cx="3933371" cy="2856308"/>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2004079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697710"/>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995362" y="628903"/>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err="1">
                <a:solidFill>
                  <a:schemeClr val="bg1"/>
                </a:solidFill>
                <a:latin typeface="Arial" charset="0"/>
                <a:cs typeface="Arial" charset="0"/>
              </a:rPr>
              <a:t>Cả</a:t>
            </a:r>
            <a:r>
              <a:rPr lang="en-US" altLang="en-US" sz="2800" b="1" dirty="0">
                <a:solidFill>
                  <a:schemeClr val="bg1"/>
                </a:solidFill>
                <a:latin typeface="Arial" charset="0"/>
                <a:cs typeface="Arial" charset="0"/>
              </a:rPr>
              <a:t> </a:t>
            </a:r>
            <a:r>
              <a:rPr lang="en-US" altLang="en-US" sz="2800" b="1" dirty="0" err="1">
                <a:solidFill>
                  <a:schemeClr val="bg1"/>
                </a:solidFill>
                <a:latin typeface="Arial" charset="0"/>
                <a:cs typeface="Arial" charset="0"/>
              </a:rPr>
              <a:t>lớp</a:t>
            </a:r>
            <a:endParaRPr lang="en-US" altLang="en-US" sz="2800" b="1" dirty="0">
              <a:solidFill>
                <a:schemeClr val="bg1"/>
              </a:solidFill>
              <a:latin typeface="Arial" charset="0"/>
              <a:cs typeface="Arial" charset="0"/>
            </a:endParaRPr>
          </a:p>
        </p:txBody>
      </p:sp>
      <p:sp>
        <p:nvSpPr>
          <p:cNvPr id="10" name="Rounded Rectangle 9"/>
          <p:cNvSpPr/>
          <p:nvPr>
            <p:custDataLst>
              <p:tags r:id="rId3"/>
            </p:custDataLst>
          </p:nvPr>
        </p:nvSpPr>
        <p:spPr>
          <a:xfrm>
            <a:off x="68317" y="1166638"/>
            <a:ext cx="9036399" cy="1112106"/>
          </a:xfrm>
          <a:prstGeom prst="roundRect">
            <a:avLst/>
          </a:prstGeom>
          <a:solidFill>
            <a:srgbClr val="00B05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b="1" dirty="0">
                <a:solidFill>
                  <a:srgbClr val="FFFF00"/>
                </a:solidFill>
              </a:rPr>
              <a:t>Từng HS dán những bông hoa, chiếc lá hoặc quả việc tốt mà bản thân đã thực hiện lên Cây việc tốt.</a:t>
            </a:r>
          </a:p>
        </p:txBody>
      </p:sp>
      <p:sp>
        <p:nvSpPr>
          <p:cNvPr id="6155"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3"/>
          <p:cNvSpPr/>
          <p:nvPr/>
        </p:nvSpPr>
        <p:spPr>
          <a:xfrm>
            <a:off x="107601" y="63288"/>
            <a:ext cx="2341756" cy="502908"/>
          </a:xfrm>
          <a:prstGeom prst="rect">
            <a:avLst/>
          </a:prstGeom>
        </p:spPr>
        <p:txBody>
          <a:bodyPr wrap="none" lIns="71323" tIns="35662" rIns="71323" bIns="35662">
            <a:spAutoFit/>
          </a:bodyPr>
          <a:lstStyle/>
          <a:p>
            <a:pPr algn="ctr"/>
            <a:r>
              <a:rPr lang="en-US" sz="2800" b="1" dirty="0" err="1" smtClean="0">
                <a:solidFill>
                  <a:srgbClr val="FF0000"/>
                </a:solidFill>
                <a:latin typeface="Arial" pitchFamily="34" charset="0"/>
                <a:cs typeface="Arial" pitchFamily="34" charset="0"/>
              </a:rPr>
              <a:t>Hoạt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động</a:t>
            </a:r>
            <a:r>
              <a:rPr lang="en-US" sz="2800" b="1" dirty="0" smtClean="0">
                <a:solidFill>
                  <a:srgbClr val="FF0000"/>
                </a:solidFill>
                <a:latin typeface="Arial" pitchFamily="34" charset="0"/>
                <a:cs typeface="Arial" pitchFamily="34" charset="0"/>
              </a:rPr>
              <a:t> 2:</a:t>
            </a:r>
            <a:endParaRPr lang="vi-VN" sz="2800" b="1" dirty="0">
              <a:solidFill>
                <a:srgbClr val="FF0000"/>
              </a:solidFill>
              <a:latin typeface="Arial" pitchFamily="34" charset="0"/>
              <a:cs typeface="Arial" pitchFamily="34" charset="0"/>
            </a:endParaRPr>
          </a:p>
        </p:txBody>
      </p:sp>
      <p:sp>
        <p:nvSpPr>
          <p:cNvPr id="2" name="Rectangle 1"/>
          <p:cNvSpPr/>
          <p:nvPr/>
        </p:nvSpPr>
        <p:spPr>
          <a:xfrm>
            <a:off x="3878224" y="63288"/>
            <a:ext cx="2204450" cy="523220"/>
          </a:xfrm>
          <a:prstGeom prst="rect">
            <a:avLst/>
          </a:prstGeom>
        </p:spPr>
        <p:txBody>
          <a:bodyPr wrap="none">
            <a:spAutoFit/>
          </a:bodyPr>
          <a:lstStyle/>
          <a:p>
            <a:pPr algn="ctr"/>
            <a:r>
              <a:rPr lang="en-US" sz="2800" b="1" dirty="0" err="1">
                <a:solidFill>
                  <a:srgbClr val="006600"/>
                </a:solidFill>
                <a:latin typeface="Arial" pitchFamily="34" charset="0"/>
                <a:cs typeface="Arial" pitchFamily="34" charset="0"/>
              </a:rPr>
              <a:t>Cây</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việc</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tốt</a:t>
            </a:r>
            <a:endParaRPr lang="en-US" sz="2800" b="1" dirty="0">
              <a:solidFill>
                <a:srgbClr val="006600"/>
              </a:solidFill>
              <a:latin typeface="Arial" pitchFamily="34" charset="0"/>
              <a:cs typeface="Arial" pitchFamily="34" charset="0"/>
            </a:endParaRPr>
          </a:p>
        </p:txBody>
      </p:sp>
      <p:grpSp>
        <p:nvGrpSpPr>
          <p:cNvPr id="6" name="Group 5"/>
          <p:cNvGrpSpPr/>
          <p:nvPr/>
        </p:nvGrpSpPr>
        <p:grpSpPr>
          <a:xfrm>
            <a:off x="2634633" y="2436586"/>
            <a:ext cx="4194048" cy="2925934"/>
            <a:chOff x="2634633" y="2436586"/>
            <a:chExt cx="4194048" cy="2925934"/>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633" y="2442536"/>
              <a:ext cx="4194048" cy="2919984"/>
            </a:xfrm>
            <a:prstGeom prst="rect">
              <a:avLst/>
            </a:prstGeom>
          </p:spPr>
        </p:pic>
        <p:sp>
          <p:nvSpPr>
            <p:cNvPr id="5" name="Rectangle 4"/>
            <p:cNvSpPr/>
            <p:nvPr/>
          </p:nvSpPr>
          <p:spPr>
            <a:xfrm>
              <a:off x="5966269" y="2436586"/>
              <a:ext cx="862412" cy="93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0690481"/>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684547"/>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9" y="1878659"/>
            <a:ext cx="6999287"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7916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2FC370A4-C799-4A35-A923-5910F3EE156F}_12.png&quot;/&gt;&lt;left val=&quot;48&quot;/&gt;&lt;top val=&quot;479&quot;/&gt;&lt;width val=&quot;274&quot;/&gt;&lt;height val=&quot;51&quot;/&gt;&lt;hasText val=&quot;1&quot;/&gt;&lt;/Image&gt;&lt;/ThreeDShapeInfo&gt;"/>
  <p:tag name="PRESENTER_SHAPEINFO" val="&lt;ThreeDShapeInfo&gt;&lt;uuid val=&quot;{F9EA4630-C5DC-4EDA-AB1D-F4F67978EBC3}&quot;/&gt;&lt;isInvalidForFieldText val=&quot;1&quot;/&gt;&lt;Image&gt;&lt;filename val=&quot;C:\Users\HP\Documents\My Adobe Presentations\Cac mua trong nam\data\asimages\{F9EA4630-C5DC-4EDA-AB1D-F4F67978EBC3}_12_S.png&quot;/&gt;&lt;left val=&quot;45&quot;/&gt;&lt;top val=&quot;477&quot;/&gt;&lt;width val=&quot;280&quot;/&gt;&lt;height val=&quot;46&quot;/&gt;&lt;hasText val=&quot;0&quot;/&gt;&lt;/Image&gt;&lt;/ThreeDShapeInfo&gt;"/>
  <p:tag name="PRESENTER_SHAPETEXTINFO" val="&lt;ShapeTextInfo&gt;&lt;TableIndex row=&quot;-1&quot; col=&quot;-1&quot;&gt;&lt;linesCount val=&quot;1&quot;/&gt;&lt;lineCharCount val=&quot;1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1752</TotalTime>
  <Words>387</Words>
  <Application>Microsoft Office PowerPoint</Application>
  <PresentationFormat>On-screen Show (16:10)</PresentationFormat>
  <Paragraphs>57</Paragraphs>
  <Slides>10</Slides>
  <Notes>1</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宋体</vt:lpstr>
      <vt:lpstr>Times New Roman</vt:lpstr>
      <vt:lpstr>.VnAvant</vt:lpstr>
      <vt:lpstr>Arial Black</vt:lpstr>
      <vt:lpstr>.VnTifani Heavy</vt:lpstr>
      <vt:lpstr>Calibri</vt:lpstr>
      <vt:lpstr>.VnArial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Techsi.vn</cp:lastModifiedBy>
  <cp:revision>239</cp:revision>
  <dcterms:created xsi:type="dcterms:W3CDTF">2020-02-10T09:35:50Z</dcterms:created>
  <dcterms:modified xsi:type="dcterms:W3CDTF">2022-12-07T03:15:20Z</dcterms:modified>
</cp:coreProperties>
</file>