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8" r:id="rId6"/>
    <p:sldId id="269" r:id="rId7"/>
    <p:sldId id="270" r:id="rId8"/>
    <p:sldId id="271"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06/12/2022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17263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06/12/2022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27815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06/12/2022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7085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17045403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06/12/2022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61375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536701-751D-4A5E-B196-3B7B60DD742F}" type="datetimeFigureOut">
              <a:rPr lang="en-US" smtClean="0"/>
              <a:t>06/12/2022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21515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36701-751D-4A5E-B196-3B7B60DD742F}" type="datetimeFigureOut">
              <a:rPr lang="en-US" smtClean="0"/>
              <a:t>06/12/2022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789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536701-751D-4A5E-B196-3B7B60DD742F}" type="datetimeFigureOut">
              <a:rPr lang="en-US" smtClean="0"/>
              <a:t>06/12/2022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01644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536701-751D-4A5E-B196-3B7B60DD742F}" type="datetimeFigureOut">
              <a:rPr lang="en-US" smtClean="0"/>
              <a:t>06/12/2022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4486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36701-751D-4A5E-B196-3B7B60DD742F}" type="datetimeFigureOut">
              <a:rPr lang="en-US" smtClean="0"/>
              <a:t>06/12/2022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2462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06/12/2022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68161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06/12/2022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1897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36701-751D-4A5E-B196-3B7B60DD742F}" type="datetimeFigureOut">
              <a:rPr lang="en-US" smtClean="0"/>
              <a:t>06/12/2022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77224-A7E5-4DE3-9721-6354BDA449B2}" type="slidenum">
              <a:rPr lang="en-US" smtClean="0"/>
              <a:t>‹#›</a:t>
            </a:fld>
            <a:endParaRPr lang="en-US"/>
          </a:p>
        </p:txBody>
      </p:sp>
    </p:spTree>
    <p:extLst>
      <p:ext uri="{BB962C8B-B14F-4D97-AF65-F5344CB8AC3E}">
        <p14:creationId xmlns:p14="http://schemas.microsoft.com/office/powerpoint/2010/main" val="330429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audio" Target="../media/audio1.wav"/><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820882" y="2825501"/>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849464"/>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1267619" y="1869414"/>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xmlns=""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1046272"/>
            <a:ext cx="365522" cy="487363"/>
          </a:xfrm>
          <a:prstGeom prst="rect">
            <a:avLst/>
          </a:prstGeom>
        </p:spPr>
      </p:pic>
      <p:pic>
        <p:nvPicPr>
          <p:cNvPr id="10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8480" y="4024551"/>
            <a:ext cx="3701520" cy="252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97266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2564" y="304800"/>
            <a:ext cx="8569036" cy="2209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itchFamily="18" charset="0"/>
                <a:cs typeface="Times New Roman" pitchFamily="18" charset="0"/>
              </a:rPr>
              <a:t>Hoạt động 2: </a:t>
            </a:r>
            <a:r>
              <a:rPr lang="en-US" sz="4400">
                <a:solidFill>
                  <a:schemeClr val="tx1"/>
                </a:solidFill>
                <a:latin typeface="Times New Roman" pitchFamily="18" charset="0"/>
                <a:cs typeface="Times New Roman" pitchFamily="18" charset="0"/>
              </a:rPr>
              <a:t>T</a:t>
            </a:r>
            <a:r>
              <a:rPr lang="vi-VN" sz="4400" smtClean="0">
                <a:solidFill>
                  <a:schemeClr val="tx1"/>
                </a:solidFill>
                <a:latin typeface="Times New Roman" pitchFamily="18" charset="0"/>
                <a:cs typeface="Times New Roman" pitchFamily="18" charset="0"/>
              </a:rPr>
              <a:t>rò chơi “Đố bạn biết: Đèn tín hiệu giao thông “ nói ” gì ?</a:t>
            </a:r>
            <a:endParaRPr lang="en-US" sz="4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43201"/>
            <a:ext cx="6667500" cy="3783027"/>
          </a:xfrm>
          <a:prstGeom prst="rect">
            <a:avLst/>
          </a:prstGeom>
        </p:spPr>
      </p:pic>
    </p:spTree>
    <p:extLst>
      <p:ext uri="{BB962C8B-B14F-4D97-AF65-F5344CB8AC3E}">
        <p14:creationId xmlns:p14="http://schemas.microsoft.com/office/powerpoint/2010/main" val="18482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600200"/>
            <a:ext cx="8458200" cy="4572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solidFill>
                  <a:srgbClr val="FF0000"/>
                </a:solidFill>
                <a:latin typeface="Times New Roman" pitchFamily="18" charset="0"/>
                <a:cs typeface="Times New Roman" pitchFamily="18" charset="0"/>
              </a:rPr>
              <a:t>Những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lưu</a:t>
            </a:r>
            <a:r>
              <a:rPr lang="en-US" b="1" dirty="0" smtClean="0">
                <a:solidFill>
                  <a:srgbClr val="FF0000"/>
                </a:solidFill>
                <a:latin typeface="Times New Roman" pitchFamily="18" charset="0"/>
                <a:cs typeface="Times New Roman" pitchFamily="18" charset="0"/>
              </a:rPr>
              <a:t> </a:t>
            </a:r>
            <a:r>
              <a:rPr lang="en-US" b="1" smtClean="0">
                <a:solidFill>
                  <a:srgbClr val="FF0000"/>
                </a:solidFill>
                <a:latin typeface="Times New Roman" pitchFamily="18" charset="0"/>
                <a:cs typeface="Times New Roman" pitchFamily="18" charset="0"/>
              </a:rPr>
              <a:t>ý về tín hiệu </a:t>
            </a:r>
            <a:br>
              <a:rPr lang="en-US" b="1" smtClean="0">
                <a:solidFill>
                  <a:srgbClr val="FF0000"/>
                </a:solidFill>
                <a:latin typeface="Times New Roman" pitchFamily="18" charset="0"/>
                <a:cs typeface="Times New Roman" pitchFamily="18" charset="0"/>
              </a:rPr>
            </a:br>
            <a:r>
              <a:rPr lang="en-US" b="1" smtClean="0">
                <a:solidFill>
                  <a:srgbClr val="FF0000"/>
                </a:solidFill>
                <a:latin typeface="Times New Roman" pitchFamily="18" charset="0"/>
                <a:cs typeface="Times New Roman" pitchFamily="18" charset="0"/>
              </a:rPr>
              <a:t>đèn giao thông</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95300" y="1828800"/>
            <a:ext cx="8229600" cy="4114800"/>
          </a:xfrm>
        </p:spPr>
        <p:txBody>
          <a:bodyPr>
            <a:normAutofit fontScale="85000" lnSpcReduction="10000"/>
          </a:bodyPr>
          <a:lstStyle/>
          <a:p>
            <a:pPr algn="just"/>
            <a:r>
              <a:rPr lang="en-US">
                <a:latin typeface="Times New Roman" pitchFamily="18" charset="0"/>
                <a:cs typeface="Times New Roman" pitchFamily="18" charset="0"/>
              </a:rPr>
              <a:t>Tín hiệu đèn xanh : cho phép người và xe đi. Tín hiệu đèn vàng: cảnh báo cho sự luân chuyển tín hiệu , báo hiệu người điều khiển phương tiện khi tham gia giao thông trên đường giảm tốc độ và phải dừng lại ở trước vạch sơn “Dừng lại ” theo quy định. </a:t>
            </a:r>
            <a:endParaRPr lang="en-US" smtClean="0">
              <a:latin typeface="Times New Roman" pitchFamily="18" charset="0"/>
              <a:cs typeface="Times New Roman" pitchFamily="18" charset="0"/>
            </a:endParaRPr>
          </a:p>
          <a:p>
            <a:pPr algn="just"/>
            <a:r>
              <a:rPr lang="en-US" smtClean="0">
                <a:latin typeface="Times New Roman" pitchFamily="18" charset="0"/>
                <a:cs typeface="Times New Roman" pitchFamily="18" charset="0"/>
              </a:rPr>
              <a:t>Trong </a:t>
            </a:r>
            <a:r>
              <a:rPr lang="en-US">
                <a:latin typeface="Times New Roman" pitchFamily="18" charset="0"/>
                <a:cs typeface="Times New Roman" pitchFamily="18" charset="0"/>
              </a:rPr>
              <a:t>trường hợp người điều khiển phương tiện và người đi bộ đã vượt quá vạch sơn thì phải nhanh chóng vượt qua khỏi giao lộ để tránh gây nguy hiểm cho bản thân và người tham gia giao thông khác. Tín hiệu đèn đỏ: dừng lại.</a:t>
            </a:r>
            <a:endParaRPr lang="en-US" b="1">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77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Em-đi-qua-ngã-tư-đường-phố-YouTub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55" y="0"/>
            <a:ext cx="6539345" cy="6913845"/>
          </a:xfrm>
          <a:prstGeom prst="rect">
            <a:avLst/>
          </a:prstGeom>
        </p:spPr>
      </p:pic>
    </p:spTree>
    <p:extLst>
      <p:ext uri="{BB962C8B-B14F-4D97-AF65-F5344CB8AC3E}">
        <p14:creationId xmlns:p14="http://schemas.microsoft.com/office/powerpoint/2010/main" val="438741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600200" y="1447800"/>
            <a:ext cx="5638800" cy="369332"/>
          </a:xfrm>
          <a:prstGeom prst="rect">
            <a:avLst/>
          </a:prstGeom>
          <a:noFill/>
        </p:spPr>
        <p:txBody>
          <a:bodyPr wrap="square" rtlCol="0">
            <a:spAutoFit/>
          </a:bodyPr>
          <a:lstStyle/>
          <a:p>
            <a:endParaRPr lang="en-US" dirty="0"/>
          </a:p>
        </p:txBody>
      </p:sp>
      <p:sp>
        <p:nvSpPr>
          <p:cNvPr id="7" name="TextBox 6"/>
          <p:cNvSpPr txBox="1"/>
          <p:nvPr/>
        </p:nvSpPr>
        <p:spPr>
          <a:xfrm>
            <a:off x="1600200" y="3066871"/>
            <a:ext cx="6172200" cy="1200329"/>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9: An </a:t>
            </a:r>
            <a:r>
              <a:rPr lang="en-US" sz="3600" b="1" dirty="0" err="1" smtClean="0">
                <a:solidFill>
                  <a:srgbClr val="FF0000"/>
                </a:solidFill>
                <a:latin typeface="Times New Roman" pitchFamily="18" charset="0"/>
                <a:cs typeface="Times New Roman" pitchFamily="18" charset="0"/>
              </a:rPr>
              <a:t>toàn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đường</a:t>
            </a:r>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Tiết</a:t>
            </a:r>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3</a:t>
            </a:r>
            <a:r>
              <a:rPr lang="en-US" sz="36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573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22718" y="187951"/>
            <a:ext cx="8458200" cy="1524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533400" y="1905000"/>
            <a:ext cx="8229600" cy="1143000"/>
          </a:xfrm>
        </p:spPr>
        <p:txBody>
          <a:bodyPr>
            <a:noAutofit/>
          </a:bodyPr>
          <a:lstStyle/>
          <a:p>
            <a:r>
              <a:rPr lang="en-US" sz="4000" b="1" smtClean="0">
                <a:solidFill>
                  <a:srgbClr val="FF0000"/>
                </a:solidFill>
                <a:latin typeface="Times New Roman" pitchFamily="18" charset="0"/>
                <a:cs typeface="Times New Roman" pitchFamily="18" charset="0"/>
              </a:rPr>
              <a:t>3. Đi bộ qua đường</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700254" y="3101109"/>
            <a:ext cx="7772400" cy="147089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b="1" dirty="0" err="1" smtClean="0">
                <a:solidFill>
                  <a:schemeClr val="tx1"/>
                </a:solidFill>
                <a:latin typeface="Times New Roman" pitchFamily="18" charset="0"/>
                <a:cs typeface="Times New Roman" pitchFamily="18" charset="0"/>
              </a:rPr>
              <a:t>Hoạt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động</a:t>
            </a:r>
            <a:r>
              <a:rPr lang="en-US" sz="3600" b="1" dirty="0" smtClean="0">
                <a:solidFill>
                  <a:schemeClr val="tx1"/>
                </a:solidFill>
                <a:latin typeface="Times New Roman" pitchFamily="18" charset="0"/>
                <a:cs typeface="Times New Roman" pitchFamily="18" charset="0"/>
              </a:rPr>
              <a:t> 1</a:t>
            </a:r>
            <a:r>
              <a:rPr lang="en-US" sz="3600" b="1" smtClean="0">
                <a:solidFill>
                  <a:schemeClr val="tx1"/>
                </a:solidFill>
                <a:latin typeface="Times New Roman" pitchFamily="18" charset="0"/>
                <a:cs typeface="Times New Roman" pitchFamily="18" charset="0"/>
              </a:rPr>
              <a:t>: </a:t>
            </a:r>
            <a:r>
              <a:rPr lang="vi-VN" sz="3600" b="1" smtClean="0">
                <a:solidFill>
                  <a:schemeClr val="tx1"/>
                </a:solidFill>
                <a:latin typeface="Times New Roman" pitchFamily="18" charset="0"/>
                <a:cs typeface="Times New Roman" pitchFamily="18" charset="0"/>
              </a:rPr>
              <a:t>Tìm hiểu biển báo và đèn tín hiệu giao thông</a:t>
            </a:r>
            <a:endParaRPr 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897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C28082B-AF5F-414E-91EA-19797BA85A4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b="54708"/>
          <a:stretch/>
        </p:blipFill>
        <p:spPr>
          <a:xfrm>
            <a:off x="1012031" y="2433886"/>
            <a:ext cx="6553200" cy="995114"/>
          </a:xfrm>
          <a:prstGeom prst="rect">
            <a:avLst/>
          </a:prstGeom>
        </p:spPr>
      </p:pic>
      <p:pic>
        <p:nvPicPr>
          <p:cNvPr id="5" name="Picture 4">
            <a:extLst>
              <a:ext uri="{FF2B5EF4-FFF2-40B4-BE49-F238E27FC236}">
                <a16:creationId xmlns="" xmlns:a16="http://schemas.microsoft.com/office/drawing/2014/main" id="{E95B72A8-1803-4E85-9CFD-FB105BE565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Layer>
                </a14:imgProps>
              </a:ext>
              <a:ext uri="{28A0092B-C50C-407E-A947-70E740481C1C}">
                <a14:useLocalDpi xmlns:a14="http://schemas.microsoft.com/office/drawing/2010/main" val="0"/>
              </a:ext>
            </a:extLst>
          </a:blip>
          <a:srcRect b="85826"/>
          <a:stretch/>
        </p:blipFill>
        <p:spPr>
          <a:xfrm>
            <a:off x="0" y="318492"/>
            <a:ext cx="8322469" cy="714375"/>
          </a:xfrm>
          <a:prstGeom prst="rect">
            <a:avLst/>
          </a:prstGeom>
        </p:spPr>
      </p:pic>
      <p:pic>
        <p:nvPicPr>
          <p:cNvPr id="4" name="Picture 3">
            <a:extLst>
              <a:ext uri="{FF2B5EF4-FFF2-40B4-BE49-F238E27FC236}">
                <a16:creationId xmlns="" xmlns:a16="http://schemas.microsoft.com/office/drawing/2014/main" id="{50AC37DA-4DF0-4E04-BEFB-F9380FE7CD58}"/>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30000"/>
                    </a14:imgEffect>
                  </a14:imgLayer>
                </a14:imgProps>
              </a:ext>
              <a:ext uri="{28A0092B-C50C-407E-A947-70E740481C1C}">
                <a14:useLocalDpi xmlns:a14="http://schemas.microsoft.com/office/drawing/2010/main" val="0"/>
              </a:ext>
            </a:extLst>
          </a:blip>
          <a:srcRect l="50741" t="42545" r="6329" b="11908"/>
          <a:stretch/>
        </p:blipFill>
        <p:spPr>
          <a:xfrm>
            <a:off x="4807744" y="4409829"/>
            <a:ext cx="3925492" cy="2295525"/>
          </a:xfrm>
          <a:prstGeom prst="rect">
            <a:avLst/>
          </a:prstGeom>
        </p:spPr>
      </p:pic>
      <p:pic>
        <p:nvPicPr>
          <p:cNvPr id="6" name="Picture 5">
            <a:extLst>
              <a:ext uri="{FF2B5EF4-FFF2-40B4-BE49-F238E27FC236}">
                <a16:creationId xmlns="" xmlns:a16="http://schemas.microsoft.com/office/drawing/2014/main" id="{74A31C2E-FFEF-4F91-A6D5-5FF12C6A2AC5}"/>
              </a:ext>
            </a:extLst>
          </p:cNvPr>
          <p:cNvPicPr>
            <a:picLocks noChangeAspect="1"/>
          </p:cNvPicPr>
          <p:nvPr/>
        </p:nvPicPr>
        <p:blipFill rotWithShape="1">
          <a:blip r:embed="rId7">
            <a:extLst>
              <a:ext uri="{BEBA8EAE-BF5A-486C-A8C5-ECC9F3942E4B}">
                <a14:imgProps xmlns:a14="http://schemas.microsoft.com/office/drawing/2010/main">
                  <a14:imgLayer r:embed="rId5">
                    <a14:imgEffect>
                      <a14:sharpenSoften amount="42000"/>
                    </a14:imgEffect>
                  </a14:imgLayer>
                </a14:imgProps>
              </a:ext>
              <a:ext uri="{28A0092B-C50C-407E-A947-70E740481C1C}">
                <a14:useLocalDpi xmlns:a14="http://schemas.microsoft.com/office/drawing/2010/main" val="0"/>
              </a:ext>
            </a:extLst>
          </a:blip>
          <a:srcRect l="8203" t="16360" r="21172" b="61717"/>
          <a:stretch/>
        </p:blipFill>
        <p:spPr>
          <a:xfrm>
            <a:off x="1578769" y="1129208"/>
            <a:ext cx="6457950" cy="1104901"/>
          </a:xfrm>
          <a:prstGeom prst="rect">
            <a:avLst/>
          </a:prstGeom>
        </p:spPr>
      </p:pic>
      <p:pic>
        <p:nvPicPr>
          <p:cNvPr id="7" name="Picture 6">
            <a:extLst>
              <a:ext uri="{FF2B5EF4-FFF2-40B4-BE49-F238E27FC236}">
                <a16:creationId xmlns="" xmlns:a16="http://schemas.microsoft.com/office/drawing/2014/main" id="{0EC6A04B-5DE2-48DE-8E3E-C30C6B70852F}"/>
              </a:ext>
            </a:extLst>
          </p:cNvPr>
          <p:cNvPicPr>
            <a:picLocks noChangeAspect="1"/>
          </p:cNvPicPr>
          <p:nvPr/>
        </p:nvPicPr>
        <p:blipFill rotWithShape="1">
          <a:blip r:embed="rId8">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7812" t="42544" r="49258" b="20403"/>
          <a:stretch/>
        </p:blipFill>
        <p:spPr>
          <a:xfrm>
            <a:off x="132159" y="4409828"/>
            <a:ext cx="3925492" cy="1867396"/>
          </a:xfrm>
          <a:prstGeom prst="rect">
            <a:avLst/>
          </a:prstGeom>
        </p:spPr>
      </p:pic>
    </p:spTree>
    <p:extLst>
      <p:ext uri="{BB962C8B-B14F-4D97-AF65-F5344CB8AC3E}">
        <p14:creationId xmlns:p14="http://schemas.microsoft.com/office/powerpoint/2010/main" val="194640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5508ED6-C8AE-419D-B3A8-BF708A89FBB7}"/>
              </a:ext>
            </a:extLst>
          </p:cNvPr>
          <p:cNvPicPr>
            <a:picLocks noChangeAspect="1"/>
          </p:cNvPicPr>
          <p:nvPr/>
        </p:nvPicPr>
        <p:blipFill rotWithShape="1">
          <a:blip r:embed="rId2">
            <a:extLst>
              <a:ext uri="{28A0092B-C50C-407E-A947-70E740481C1C}">
                <a14:useLocalDpi xmlns:a14="http://schemas.microsoft.com/office/drawing/2010/main" val="0"/>
              </a:ext>
            </a:extLst>
          </a:blip>
          <a:srcRect t="50012" r="16216" b="8803"/>
          <a:stretch/>
        </p:blipFill>
        <p:spPr>
          <a:xfrm>
            <a:off x="67271" y="133350"/>
            <a:ext cx="5490567" cy="904876"/>
          </a:xfrm>
          <a:prstGeom prst="rect">
            <a:avLst/>
          </a:prstGeom>
        </p:spPr>
      </p:pic>
      <p:pic>
        <p:nvPicPr>
          <p:cNvPr id="3" name="Picture 2">
            <a:extLst>
              <a:ext uri="{FF2B5EF4-FFF2-40B4-BE49-F238E27FC236}">
                <a16:creationId xmlns="" xmlns:a16="http://schemas.microsoft.com/office/drawing/2014/main" id="{0573706D-F52A-4A3A-99CD-444BB9E601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rcRect t="1216"/>
          <a:stretch/>
        </p:blipFill>
        <p:spPr>
          <a:xfrm>
            <a:off x="4743451" y="781052"/>
            <a:ext cx="4226093" cy="6076948"/>
          </a:xfrm>
          <a:prstGeom prst="rect">
            <a:avLst/>
          </a:prstGeom>
        </p:spPr>
      </p:pic>
      <p:pic>
        <p:nvPicPr>
          <p:cNvPr id="5" name="Picture 4">
            <a:extLst>
              <a:ext uri="{FF2B5EF4-FFF2-40B4-BE49-F238E27FC236}">
                <a16:creationId xmlns="" xmlns:a16="http://schemas.microsoft.com/office/drawing/2014/main" id="{9E72FEBD-6416-4248-8D06-DDB857CC704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t="26243" r="7377"/>
          <a:stretch/>
        </p:blipFill>
        <p:spPr>
          <a:xfrm>
            <a:off x="-1" y="4610100"/>
            <a:ext cx="1783798" cy="2247901"/>
          </a:xfrm>
          <a:prstGeom prst="rect">
            <a:avLst/>
          </a:prstGeom>
        </p:spPr>
      </p:pic>
    </p:spTree>
    <p:extLst>
      <p:ext uri="{BB962C8B-B14F-4D97-AF65-F5344CB8AC3E}">
        <p14:creationId xmlns:p14="http://schemas.microsoft.com/office/powerpoint/2010/main" val="1779580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904B3D-8CA5-4577-BF8E-AAF5C6C3ABA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Lst>
          </a:blip>
          <a:srcRect l="6636" t="2404" r="9040" b="2404"/>
          <a:stretch/>
        </p:blipFill>
        <p:spPr>
          <a:xfrm>
            <a:off x="4082427" y="27920"/>
            <a:ext cx="4764882" cy="3771900"/>
          </a:xfrm>
          <a:prstGeom prst="rect">
            <a:avLst/>
          </a:prstGeom>
        </p:spPr>
      </p:pic>
      <p:pic>
        <p:nvPicPr>
          <p:cNvPr id="3" name="Picture 2">
            <a:extLst>
              <a:ext uri="{FF2B5EF4-FFF2-40B4-BE49-F238E27FC236}">
                <a16:creationId xmlns="" xmlns:a16="http://schemas.microsoft.com/office/drawing/2014/main" id="{B02838CC-22AD-48B9-A0B3-C1FC223E65C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8000"/>
                    </a14:imgEffect>
                  </a14:imgLayer>
                </a14:imgProps>
              </a:ext>
              <a:ext uri="{28A0092B-C50C-407E-A947-70E740481C1C}">
                <a14:useLocalDpi xmlns:a14="http://schemas.microsoft.com/office/drawing/2010/main" val="0"/>
              </a:ext>
            </a:extLst>
          </a:blip>
          <a:stretch>
            <a:fillRect/>
          </a:stretch>
        </p:blipFill>
        <p:spPr>
          <a:xfrm>
            <a:off x="121444" y="3248025"/>
            <a:ext cx="4760852" cy="3361670"/>
          </a:xfrm>
          <a:prstGeom prst="rect">
            <a:avLst/>
          </a:prstGeom>
        </p:spPr>
      </p:pic>
    </p:spTree>
    <p:extLst>
      <p:ext uri="{BB962C8B-B14F-4D97-AF65-F5344CB8AC3E}">
        <p14:creationId xmlns:p14="http://schemas.microsoft.com/office/powerpoint/2010/main" val="1429697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F8F5444-DBFA-4955-B7F9-19C9AF89806D}"/>
              </a:ext>
            </a:extLst>
          </p:cNvPr>
          <p:cNvPicPr>
            <a:picLocks noChangeAspect="1"/>
          </p:cNvPicPr>
          <p:nvPr/>
        </p:nvPicPr>
        <p:blipFill rotWithShape="1">
          <a:blip r:embed="rId2">
            <a:extLst>
              <a:ext uri="{28A0092B-C50C-407E-A947-70E740481C1C}">
                <a14:useLocalDpi xmlns:a14="http://schemas.microsoft.com/office/drawing/2010/main" val="0"/>
              </a:ext>
            </a:extLst>
          </a:blip>
          <a:srcRect l="6304" r="36502"/>
          <a:stretch/>
        </p:blipFill>
        <p:spPr>
          <a:xfrm>
            <a:off x="6925060" y="3033120"/>
            <a:ext cx="2218940" cy="3771900"/>
          </a:xfrm>
          <a:prstGeom prst="rect">
            <a:avLst/>
          </a:prstGeom>
        </p:spPr>
      </p:pic>
      <p:pic>
        <p:nvPicPr>
          <p:cNvPr id="2" name="Picture 1">
            <a:extLst>
              <a:ext uri="{FF2B5EF4-FFF2-40B4-BE49-F238E27FC236}">
                <a16:creationId xmlns="" xmlns:a16="http://schemas.microsoft.com/office/drawing/2014/main" id="{0CE72E49-4CBD-4967-8EB5-81B2E34913D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8000"/>
                    </a14:imgEffect>
                  </a14:imgLayer>
                </a14:imgProps>
              </a:ext>
              <a:ext uri="{28A0092B-C50C-407E-A947-70E740481C1C}">
                <a14:useLocalDpi xmlns:a14="http://schemas.microsoft.com/office/drawing/2010/main" val="0"/>
              </a:ext>
            </a:extLst>
          </a:blip>
          <a:srcRect l="4371" t="24396" b="4979"/>
          <a:stretch/>
        </p:blipFill>
        <p:spPr>
          <a:xfrm>
            <a:off x="1" y="0"/>
            <a:ext cx="4991537" cy="1076326"/>
          </a:xfrm>
          <a:prstGeom prst="rect">
            <a:avLst/>
          </a:prstGeom>
        </p:spPr>
      </p:pic>
      <p:grpSp>
        <p:nvGrpSpPr>
          <p:cNvPr id="9" name="Group 8">
            <a:extLst>
              <a:ext uri="{FF2B5EF4-FFF2-40B4-BE49-F238E27FC236}">
                <a16:creationId xmlns="" xmlns:a16="http://schemas.microsoft.com/office/drawing/2014/main" id="{EFC02B5D-61B3-4D07-95C0-4AC691E5708C}"/>
              </a:ext>
            </a:extLst>
          </p:cNvPr>
          <p:cNvGrpSpPr/>
          <p:nvPr/>
        </p:nvGrpSpPr>
        <p:grpSpPr>
          <a:xfrm>
            <a:off x="5455954" y="69507"/>
            <a:ext cx="3583574" cy="2935039"/>
            <a:chOff x="7274606" y="69506"/>
            <a:chExt cx="4778098" cy="2935039"/>
          </a:xfrm>
        </p:grpSpPr>
        <p:sp>
          <p:nvSpPr>
            <p:cNvPr id="8" name="Thought Bubble: Cloud 7">
              <a:extLst>
                <a:ext uri="{FF2B5EF4-FFF2-40B4-BE49-F238E27FC236}">
                  <a16:creationId xmlns="" xmlns:a16="http://schemas.microsoft.com/office/drawing/2014/main" id="{97D6C3C5-CB26-4964-8CC3-B0C33EEDEC00}"/>
                </a:ext>
              </a:extLst>
            </p:cNvPr>
            <p:cNvSpPr/>
            <p:nvPr/>
          </p:nvSpPr>
          <p:spPr>
            <a:xfrm>
              <a:off x="7274606" y="69506"/>
              <a:ext cx="4778098" cy="2935039"/>
            </a:xfrm>
            <a:prstGeom prst="cloudCallout">
              <a:avLst>
                <a:gd name="adj1" fmla="val 10066"/>
                <a:gd name="adj2" fmla="val 655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46302DDF-ABBD-4781-A453-EBAB73F8B7AD}"/>
                </a:ext>
              </a:extLst>
            </p:cNvPr>
            <p:cNvPicPr>
              <a:picLocks noChangeAspect="1"/>
            </p:cNvPicPr>
            <p:nvPr/>
          </p:nvPicPr>
          <p:blipFill rotWithShape="1">
            <a:blip r:embed="rId5"/>
            <a:srcRect r="18734"/>
            <a:stretch/>
          </p:blipFill>
          <p:spPr>
            <a:xfrm>
              <a:off x="7811586" y="680174"/>
              <a:ext cx="3704139" cy="1258757"/>
            </a:xfrm>
            <a:prstGeom prst="rect">
              <a:avLst/>
            </a:prstGeom>
          </p:spPr>
        </p:pic>
      </p:grpSp>
    </p:spTree>
    <p:extLst>
      <p:ext uri="{BB962C8B-B14F-4D97-AF65-F5344CB8AC3E}">
        <p14:creationId xmlns:p14="http://schemas.microsoft.com/office/powerpoint/2010/main" val="3295262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70" y="4953000"/>
            <a:ext cx="5450417" cy="889000"/>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825503"/>
            <a:ext cx="4762500" cy="1153583"/>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3" y="6032500"/>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6"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3"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6" y="4826001"/>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509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636325"/>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82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20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188</Words>
  <Application>Microsoft Office PowerPoint</Application>
  <PresentationFormat>On-screen Show (4:3)</PresentationFormat>
  <Paragraphs>11</Paragraphs>
  <Slides>11</Slides>
  <Notes>0</Notes>
  <HiddenSlides>0</HiddenSlides>
  <MMClips>4</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3. Đi bộ qua đường</vt:lpstr>
      <vt:lpstr>PowerPoint Presentation</vt:lpstr>
      <vt:lpstr>PowerPoint Presentation</vt:lpstr>
      <vt:lpstr>PowerPoint Presentation</vt:lpstr>
      <vt:lpstr>PowerPoint Presentation</vt:lpstr>
      <vt:lpstr>PowerPoint Presentation</vt:lpstr>
      <vt:lpstr>PowerPoint Presentation</vt:lpstr>
      <vt:lpstr>Những lưu ý về tín hiệu  đèn giao thông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2</cp:revision>
  <dcterms:created xsi:type="dcterms:W3CDTF">2020-12-06T03:37:15Z</dcterms:created>
  <dcterms:modified xsi:type="dcterms:W3CDTF">2022-12-06T02:59:45Z</dcterms:modified>
</cp:coreProperties>
</file>