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6" r:id="rId4"/>
    <p:sldId id="267" r:id="rId5"/>
    <p:sldId id="268" r:id="rId6"/>
    <p:sldId id="269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A4C0D-AA7D-47C3-BB23-B96ECC1ADD9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13472-36E8-41C6-B012-DD50A094F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3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A3F9-7E10-4A34-9A07-AE7540D181AE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F552-0171-4A37-BE8E-565354FE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2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A3F9-7E10-4A34-9A07-AE7540D181AE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F552-0171-4A37-BE8E-565354FE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2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A3F9-7E10-4A34-9A07-AE7540D181AE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F552-0171-4A37-BE8E-565354FE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72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72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A3F9-7E10-4A34-9A07-AE7540D181AE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F552-0171-4A37-BE8E-565354FE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9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A3F9-7E10-4A34-9A07-AE7540D181AE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F552-0171-4A37-BE8E-565354FE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9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A3F9-7E10-4A34-9A07-AE7540D181AE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F552-0171-4A37-BE8E-565354FE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0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A3F9-7E10-4A34-9A07-AE7540D181AE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F552-0171-4A37-BE8E-565354FE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A3F9-7E10-4A34-9A07-AE7540D181AE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F552-0171-4A37-BE8E-565354FE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81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A3F9-7E10-4A34-9A07-AE7540D181AE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F552-0171-4A37-BE8E-565354FE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4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A3F9-7E10-4A34-9A07-AE7540D181AE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F552-0171-4A37-BE8E-565354FE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7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A3F9-7E10-4A34-9A07-AE7540D181AE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F552-0171-4A37-BE8E-565354FE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8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4A3F9-7E10-4A34-9A07-AE7540D181AE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8F552-0171-4A37-BE8E-565354FE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6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audio" Target="../media/audio1.wav"/><Relationship Id="rId9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18.gi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452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379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57553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450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2926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4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" y="0"/>
            <a:ext cx="9137659" cy="69494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12472" y="2616705"/>
            <a:ext cx="538143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Luyện</a:t>
            </a:r>
            <a:r>
              <a:rPr lang="en-US" sz="8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88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tập</a:t>
            </a:r>
            <a:r>
              <a:rPr lang="en-US" sz="8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n-US" sz="8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44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3" y="2101339"/>
            <a:ext cx="3991791" cy="4145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loud Callout 5"/>
          <p:cNvSpPr/>
          <p:nvPr/>
        </p:nvSpPr>
        <p:spPr>
          <a:xfrm>
            <a:off x="4648200" y="381000"/>
            <a:ext cx="4114800" cy="2133600"/>
          </a:xfrm>
          <a:prstGeom prst="cloudCallout">
            <a:avLst>
              <a:gd name="adj1" fmla="val -56491"/>
              <a:gd name="adj2" fmla="val 62053"/>
            </a:avLst>
          </a:prstGeom>
          <a:pattFill prst="pct75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  <a:endParaRPr lang="en-US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00" y="990600"/>
            <a:ext cx="3991791" cy="4145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loud Callout 5"/>
          <p:cNvSpPr/>
          <p:nvPr/>
        </p:nvSpPr>
        <p:spPr>
          <a:xfrm>
            <a:off x="4038600" y="1219200"/>
            <a:ext cx="4876800" cy="2971800"/>
          </a:xfrm>
          <a:prstGeom prst="cloudCallout">
            <a:avLst>
              <a:gd name="adj1" fmla="val -56491"/>
              <a:gd name="adj2" fmla="val 62053"/>
            </a:avLst>
          </a:prstGeom>
          <a:pattFill prst="pct75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3200" b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Chia sẻ các tình huống có </a:t>
            </a:r>
            <a:r>
              <a:rPr lang="vi-VN" sz="3200" b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phép </a:t>
            </a:r>
            <a:r>
              <a:rPr lang="vi-VN" sz="3200" b="1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sz="3200" b="1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trừ</a:t>
            </a:r>
            <a:r>
              <a:rPr lang="vi-VN" sz="3200" b="1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3200" b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trong thực tế gắn với gia đình em</a:t>
            </a:r>
            <a:endParaRPr lang="en-US" sz="32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7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60343" y="651918"/>
            <a:ext cx="560645" cy="699592"/>
            <a:chOff x="1369984" y="2093715"/>
            <a:chExt cx="747527" cy="699592"/>
          </a:xfrm>
        </p:grpSpPr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1369984" y="2093715"/>
              <a:ext cx="747527" cy="699592"/>
              <a:chOff x="336549" y="1916117"/>
              <a:chExt cx="699594" cy="699432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336549" y="1916117"/>
                <a:ext cx="699594" cy="69943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13786" y="1985949"/>
                <a:ext cx="547763" cy="550703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1542819" y="2146589"/>
              <a:ext cx="538835" cy="5847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 bwMode="auto">
          <a:xfrm>
            <a:off x="1420988" y="568638"/>
            <a:ext cx="6870958" cy="85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endParaRPr lang="en-US" altLang="en-US" sz="3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24684"/>
          <a:stretch/>
        </p:blipFill>
        <p:spPr>
          <a:xfrm>
            <a:off x="773410" y="1661374"/>
            <a:ext cx="7450908" cy="400532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281330" y="1460627"/>
            <a:ext cx="4587222" cy="3506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40665" y="2888088"/>
            <a:ext cx="1375323" cy="540912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41725" y="2910502"/>
            <a:ext cx="1161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</a:t>
            </a:r>
            <a:r>
              <a:rPr lang="en-US" sz="2800" dirty="0" smtClean="0"/>
              <a:t> - 2</a:t>
            </a:r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2759020" y="2318542"/>
            <a:ext cx="1310247" cy="540912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447065" y="2318542"/>
            <a:ext cx="1485030" cy="540912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759020" y="3199598"/>
            <a:ext cx="1310247" cy="540912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452812" y="3172112"/>
            <a:ext cx="1476375" cy="540912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759020" y="4073412"/>
            <a:ext cx="1310246" cy="540912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447063" y="4057077"/>
            <a:ext cx="1482123" cy="540912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141725" y="5066898"/>
            <a:ext cx="1419622" cy="540912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00608" y="5038905"/>
            <a:ext cx="1268658" cy="540912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452813" y="5027362"/>
            <a:ext cx="1330374" cy="540912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6910" y="4999497"/>
            <a:ext cx="1380689" cy="540912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133738" y="5084590"/>
            <a:ext cx="1161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</a:t>
            </a:r>
            <a:r>
              <a:rPr lang="en-US" sz="2800" dirty="0" smtClean="0"/>
              <a:t> - 5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800608" y="2318542"/>
            <a:ext cx="1161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5 - 4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2743200" y="3200400"/>
            <a:ext cx="1161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</a:t>
            </a:r>
            <a:r>
              <a:rPr lang="en-US" sz="2800" dirty="0" smtClean="0"/>
              <a:t> - 4</a:t>
            </a:r>
            <a:endParaRPr lang="en-US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2765947" y="4114800"/>
            <a:ext cx="1161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6 - </a:t>
            </a:r>
            <a:r>
              <a:rPr lang="en-US" sz="2800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819400" y="5029200"/>
            <a:ext cx="1161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</a:t>
            </a:r>
            <a:r>
              <a:rPr lang="en-US" sz="2800" dirty="0" smtClean="0"/>
              <a:t> - 8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4498864" y="2327388"/>
            <a:ext cx="969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7 - </a:t>
            </a:r>
            <a:r>
              <a:rPr lang="en-US" sz="2800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498863" y="3152951"/>
            <a:ext cx="1358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10 - </a:t>
            </a:r>
            <a:r>
              <a:rPr lang="en-US" sz="2800" dirty="0"/>
              <a:t>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487833" y="4079967"/>
            <a:ext cx="906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7 - </a:t>
            </a:r>
            <a:r>
              <a:rPr lang="en-US" sz="2800" dirty="0"/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04376" y="5006983"/>
            <a:ext cx="90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9 - </a:t>
            </a:r>
            <a:r>
              <a:rPr lang="en-US" sz="2800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98864" y="5006983"/>
            <a:ext cx="895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7 - </a:t>
            </a:r>
            <a:r>
              <a:rPr lang="en-US" sz="2800" dirty="0"/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905000" y="2905780"/>
            <a:ext cx="778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 </a:t>
            </a:r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980994" y="5071925"/>
            <a:ext cx="778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 </a:t>
            </a:r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05200" y="5027362"/>
            <a:ext cx="778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 </a:t>
            </a:r>
            <a:r>
              <a:rPr lang="en-US" sz="28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99727" y="2286000"/>
            <a:ext cx="778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 </a:t>
            </a:r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429000" y="3200400"/>
            <a:ext cx="778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 </a:t>
            </a:r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499727" y="4079967"/>
            <a:ext cx="778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 </a:t>
            </a:r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41774" y="2372380"/>
            <a:ext cx="778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 </a:t>
            </a:r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394174" y="3124200"/>
            <a:ext cx="778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 </a:t>
            </a:r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41774" y="4091104"/>
            <a:ext cx="778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 </a:t>
            </a:r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181600" y="5029200"/>
            <a:ext cx="778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 </a:t>
            </a:r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799279" y="5029200"/>
            <a:ext cx="778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 </a:t>
            </a:r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811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30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95195" y="669812"/>
            <a:ext cx="533618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en-US" sz="3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13634" y="709884"/>
            <a:ext cx="560645" cy="699592"/>
            <a:chOff x="1369984" y="2093715"/>
            <a:chExt cx="747527" cy="699592"/>
          </a:xfrm>
        </p:grpSpPr>
        <p:grpSp>
          <p:nvGrpSpPr>
            <p:cNvPr id="18" name="Group 30"/>
            <p:cNvGrpSpPr>
              <a:grpSpLocks/>
            </p:cNvGrpSpPr>
            <p:nvPr/>
          </p:nvGrpSpPr>
          <p:grpSpPr bwMode="auto">
            <a:xfrm>
              <a:off x="1369984" y="2093715"/>
              <a:ext cx="747527" cy="699592"/>
              <a:chOff x="336549" y="1916117"/>
              <a:chExt cx="699594" cy="69943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36549" y="1916117"/>
                <a:ext cx="699594" cy="69943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13786" y="1985949"/>
                <a:ext cx="547763" cy="550703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1542819" y="2146589"/>
              <a:ext cx="538835" cy="5847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smtClean="0">
                  <a:solidFill>
                    <a:schemeClr val="bg1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2</a:t>
              </a:r>
              <a:endParaRPr lang="en-US" alt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9013" t="19223"/>
          <a:stretch/>
        </p:blipFill>
        <p:spPr>
          <a:xfrm>
            <a:off x="662905" y="1700011"/>
            <a:ext cx="7225421" cy="313676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3154" y="1730514"/>
            <a:ext cx="1183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=</a:t>
            </a:r>
            <a:r>
              <a:rPr lang="en-US" sz="4000" dirty="0" smtClean="0">
                <a:solidFill>
                  <a:srgbClr val="FF0000"/>
                </a:solidFill>
              </a:rPr>
              <a:t> 7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98722" y="2340114"/>
            <a:ext cx="1101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=</a:t>
            </a:r>
            <a:r>
              <a:rPr lang="en-US" sz="4000" dirty="0" smtClean="0">
                <a:solidFill>
                  <a:srgbClr val="FF0000"/>
                </a:solidFill>
              </a:rPr>
              <a:t> 7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93154" y="3075057"/>
            <a:ext cx="1183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=</a:t>
            </a:r>
            <a:r>
              <a:rPr lang="en-US" sz="4000" dirty="0" smtClean="0">
                <a:solidFill>
                  <a:srgbClr val="FF0000"/>
                </a:solidFill>
              </a:rPr>
              <a:t> 6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57400" y="358368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=</a:t>
            </a:r>
            <a:r>
              <a:rPr lang="en-US" sz="4000" dirty="0" smtClean="0">
                <a:solidFill>
                  <a:srgbClr val="FF0000"/>
                </a:solidFill>
              </a:rPr>
              <a:t> 1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8200" y="1700011"/>
            <a:ext cx="1216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=</a:t>
            </a:r>
            <a:r>
              <a:rPr lang="en-US" sz="4000" dirty="0" smtClean="0">
                <a:solidFill>
                  <a:srgbClr val="FF0000"/>
                </a:solidFill>
              </a:rPr>
              <a:t> 9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41545" y="1740034"/>
            <a:ext cx="1473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=</a:t>
            </a:r>
            <a:r>
              <a:rPr lang="en-US" sz="4000" dirty="0" smtClean="0">
                <a:solidFill>
                  <a:srgbClr val="FF0000"/>
                </a:solidFill>
              </a:rPr>
              <a:t> 10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68981" y="2252987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=</a:t>
            </a:r>
            <a:r>
              <a:rPr lang="en-US" sz="4000" dirty="0" smtClean="0">
                <a:solidFill>
                  <a:srgbClr val="FF0000"/>
                </a:solidFill>
              </a:rPr>
              <a:t> 9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8200" y="3075057"/>
            <a:ext cx="1254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=</a:t>
            </a:r>
            <a:r>
              <a:rPr lang="en-US" sz="4000" dirty="0" smtClean="0">
                <a:solidFill>
                  <a:srgbClr val="FF0000"/>
                </a:solidFill>
              </a:rPr>
              <a:t> 5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3657600"/>
            <a:ext cx="102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=</a:t>
            </a:r>
            <a:r>
              <a:rPr lang="en-US" sz="4000" dirty="0" smtClean="0">
                <a:solidFill>
                  <a:srgbClr val="FF0000"/>
                </a:solidFill>
              </a:rPr>
              <a:t> 4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41545" y="2299154"/>
            <a:ext cx="1397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=</a:t>
            </a:r>
            <a:r>
              <a:rPr lang="en-US" sz="4000" dirty="0" smtClean="0">
                <a:solidFill>
                  <a:srgbClr val="FF0000"/>
                </a:solidFill>
              </a:rPr>
              <a:t> 10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7600" y="3063395"/>
            <a:ext cx="124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=</a:t>
            </a:r>
            <a:r>
              <a:rPr lang="en-US" sz="4000" dirty="0" smtClean="0">
                <a:solidFill>
                  <a:srgbClr val="FF0000"/>
                </a:solidFill>
              </a:rPr>
              <a:t> 8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21098" y="3663708"/>
            <a:ext cx="1188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=</a:t>
            </a:r>
            <a:r>
              <a:rPr lang="en-US" sz="4000" dirty="0" smtClean="0">
                <a:solidFill>
                  <a:srgbClr val="FF0000"/>
                </a:solidFill>
              </a:rPr>
              <a:t> 2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8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2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1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4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4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5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962120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4960" y="3323532"/>
            <a:ext cx="74877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/>
              <a:t>Nêu </a:t>
            </a:r>
            <a:r>
              <a:rPr lang="en-US" sz="4800" b="1"/>
              <a:t>một số tình huống trong thực tế liên quan đến </a:t>
            </a:r>
            <a:r>
              <a:rPr lang="en-US" sz="4800" b="1" smtClean="0"/>
              <a:t>phép cộng, </a:t>
            </a:r>
            <a:r>
              <a:rPr lang="en-US" sz="4800" b="1"/>
              <a:t>trừ trong phạm vi 10.</a:t>
            </a:r>
          </a:p>
        </p:txBody>
      </p:sp>
    </p:spTree>
    <p:extLst>
      <p:ext uri="{BB962C8B-B14F-4D97-AF65-F5344CB8AC3E}">
        <p14:creationId xmlns:p14="http://schemas.microsoft.com/office/powerpoint/2010/main" val="418914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14602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4375006"/>
            <a:ext cx="1979613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4410989"/>
            <a:ext cx="200025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635083" y="218282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992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170</Words>
  <Application>Microsoft Office PowerPoint</Application>
  <PresentationFormat>On-screen Show (4:3)</PresentationFormat>
  <Paragraphs>48</Paragraphs>
  <Slides>9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2020-11-28T16:46:01Z</dcterms:created>
  <dcterms:modified xsi:type="dcterms:W3CDTF">2020-11-28T16:59:06Z</dcterms:modified>
</cp:coreProperties>
</file>