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466" r:id="rId2"/>
    <p:sldId id="258" r:id="rId3"/>
    <p:sldId id="288" r:id="rId4"/>
    <p:sldId id="295" r:id="rId5"/>
    <p:sldId id="296" r:id="rId6"/>
    <p:sldId id="297" r:id="rId7"/>
    <p:sldId id="304" r:id="rId8"/>
    <p:sldId id="303" r:id="rId9"/>
    <p:sldId id="308" r:id="rId10"/>
    <p:sldId id="334" r:id="rId11"/>
    <p:sldId id="307" r:id="rId12"/>
    <p:sldId id="306" r:id="rId13"/>
    <p:sldId id="309" r:id="rId14"/>
    <p:sldId id="305" r:id="rId15"/>
    <p:sldId id="301" r:id="rId16"/>
    <p:sldId id="310" r:id="rId17"/>
    <p:sldId id="335" r:id="rId18"/>
    <p:sldId id="299" r:id="rId19"/>
    <p:sldId id="311" r:id="rId20"/>
    <p:sldId id="298" r:id="rId21"/>
    <p:sldId id="315" r:id="rId22"/>
    <p:sldId id="316" r:id="rId23"/>
    <p:sldId id="314" r:id="rId24"/>
    <p:sldId id="317" r:id="rId25"/>
  </p:sldIdLst>
  <p:sldSz cx="12192000" cy="6858000"/>
  <p:notesSz cx="6858000" cy="9144000"/>
  <p:embeddedFontLst>
    <p:embeddedFont>
      <p:font typeface="宋体" panose="02010600030101010101" pitchFamily="2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>
        <p:scale>
          <a:sx n="75" d="100"/>
          <a:sy n="75" d="100"/>
        </p:scale>
        <p:origin x="1536" y="9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ED4B6-6077-428D-AF7D-367DDD558E2F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605A7-BC5D-4AC9-B3B5-1534A34C5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2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1340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869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46C0F0-F08D-42B5-B98D-D6BBCB792FDE}"/>
              </a:ext>
            </a:extLst>
          </p:cNvPr>
          <p:cNvSpPr/>
          <p:nvPr userDrawn="1"/>
        </p:nvSpPr>
        <p:spPr>
          <a:xfrm>
            <a:off x="11194143" y="0"/>
            <a:ext cx="1132114" cy="1494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713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3880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63692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742321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23FD0E-CBDC-485D-9B89-1A3BF7FCB228}"/>
              </a:ext>
            </a:extLst>
          </p:cNvPr>
          <p:cNvSpPr/>
          <p:nvPr userDrawn="1"/>
        </p:nvSpPr>
        <p:spPr>
          <a:xfrm>
            <a:off x="11194143" y="0"/>
            <a:ext cx="1132114" cy="1494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49" r:id="rId5"/>
    <p:sldLayoutId id="2147483650" r:id="rId6"/>
    <p:sldLayoutId id="2147483655" r:id="rId7"/>
    <p:sldLayoutId id="2147483687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244871" y="1658131"/>
            <a:ext cx="793198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ế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88, 89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869877" y="0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738978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7651" y="646102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00216-939E-438B-A992-CF316AF5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09335"/>
            <a:ext cx="3018408" cy="207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A626B-997E-4556-8B77-8C6113EB5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CEEDB-9E4D-4427-881D-E7E33C169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09335"/>
            <a:ext cx="6421702" cy="400888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993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00774" y="1082167"/>
            <a:ext cx="44576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ung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9055" y="4038289"/>
            <a:ext cx="72294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sung</a:t>
            </a:r>
            <a:endParaRPr lang="en-US" sz="15000" dirty="0"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758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69252" y="1047455"/>
            <a:ext cx="44576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uc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0033" y="4000388"/>
            <a:ext cx="43497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úc</a:t>
            </a:r>
            <a:endParaRPr lang="en-US" sz="15000" dirty="0">
              <a:latin typeface="HP001 4 hàng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67CFEA-1896-456B-BFDA-A919BFDA63D8}"/>
              </a:ext>
            </a:extLst>
          </p:cNvPr>
          <p:cNvSpPr txBox="1"/>
          <p:nvPr/>
        </p:nvSpPr>
        <p:spPr>
          <a:xfrm>
            <a:off x="4309946" y="3989878"/>
            <a:ext cx="43497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c</a:t>
            </a:r>
            <a:endParaRPr lang="en-US" sz="15000" dirty="0"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310ed248e4ce1690f01369433bfbc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687" y="909313"/>
            <a:ext cx="9971315" cy="5617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5888" y="2845788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488" y="2211753"/>
            <a:ext cx="10629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160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075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2913" y="1043160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ưc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7514" y="1043160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ưng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830" y="3988893"/>
            <a:ext cx="504892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lưng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2759" y="4002027"/>
            <a:ext cx="633231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cá mập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295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537"/>
            <a:ext cx="12192000" cy="5986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314" y="3260794"/>
            <a:ext cx="3576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cs typeface="Times New Roman" pitchFamily="18" charset="0"/>
              </a:rPr>
              <a:t>- </a:t>
            </a:r>
            <a:r>
              <a:rPr lang="vi-VN" sz="2800" dirty="0">
                <a:latin typeface="+mj-lt"/>
                <a:cs typeface="Times New Roman" pitchFamily="18" charset="0"/>
              </a:rPr>
              <a:t>Độ cao 2 li là </a:t>
            </a:r>
            <a:r>
              <a:rPr lang="en-US" sz="2800" dirty="0" err="1">
                <a:latin typeface="+mj-lt"/>
                <a:cs typeface="Times New Roman" pitchFamily="18" charset="0"/>
              </a:rPr>
              <a:t>các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vi-VN" sz="2800" dirty="0">
                <a:latin typeface="+mj-lt"/>
                <a:cs typeface="Times New Roman" pitchFamily="18" charset="0"/>
              </a:rPr>
              <a:t>con chữ</a:t>
            </a:r>
            <a:r>
              <a:rPr lang="en-US" sz="2800" dirty="0">
                <a:latin typeface="+mj-lt"/>
                <a:cs typeface="Times New Roman" pitchFamily="18" charset="0"/>
              </a:rPr>
              <a:t>:</a:t>
            </a:r>
            <a:r>
              <a:rPr lang="vi-VN" sz="3200" dirty="0">
                <a:latin typeface="+mj-lt"/>
                <a:cs typeface="Times New Roman" pitchFamily="18" charset="0"/>
              </a:rPr>
              <a:t> </a:t>
            </a:r>
            <a:r>
              <a:rPr lang="vi-VN" sz="3200" b="1" dirty="0">
                <a:latin typeface="HP001 4 hàng" pitchFamily="34" charset="0"/>
                <a:cs typeface="Times New Roman" pitchFamily="18" charset="0"/>
              </a:rPr>
              <a:t>ư,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3200" b="1" dirty="0">
                <a:latin typeface="HP001 4 hàng" pitchFamily="34" charset="0"/>
                <a:cs typeface="Times New Roman" pitchFamily="18" charset="0"/>
              </a:rPr>
              <a:t>c,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3200" b="1" dirty="0">
                <a:latin typeface="HP001 4 hàng" pitchFamily="34" charset="0"/>
                <a:cs typeface="Times New Roman" pitchFamily="18" charset="0"/>
              </a:rPr>
              <a:t>n,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3200" b="1" dirty="0">
                <a:latin typeface="HP001 4 hàng" pitchFamily="34" charset="0"/>
                <a:cs typeface="Times New Roman" pitchFamily="18" charset="0"/>
              </a:rPr>
              <a:t>a</a:t>
            </a:r>
            <a:endParaRPr lang="en-US" sz="4800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350046">
            <a:off x="4754792" y="3676292"/>
            <a:ext cx="354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 </a:t>
            </a:r>
            <a:r>
              <a:rPr lang="en-US" sz="2800" dirty="0"/>
              <a:t>- </a:t>
            </a:r>
            <a:r>
              <a:rPr lang="vi-VN" sz="2800" dirty="0"/>
              <a:t>Độ cao 4 li là con chữ </a:t>
            </a:r>
            <a:r>
              <a:rPr lang="vi-VN" sz="3200" b="1" dirty="0">
                <a:latin typeface="HP001 4 hàng" pitchFamily="34" charset="0"/>
                <a:cs typeface="Times New Roman" pitchFamily="18" charset="0"/>
              </a:rPr>
              <a:t>p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98462" y="4037935"/>
            <a:ext cx="3600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cs typeface="Times New Roman" pitchFamily="18" charset="0"/>
              </a:rPr>
              <a:t>- </a:t>
            </a:r>
            <a:r>
              <a:rPr lang="vi-VN" sz="2800" dirty="0">
                <a:latin typeface="+mj-lt"/>
                <a:cs typeface="Times New Roman" pitchFamily="18" charset="0"/>
              </a:rPr>
              <a:t>Độ cao 5 li là </a:t>
            </a:r>
            <a:r>
              <a:rPr lang="en-US" sz="2800" dirty="0" err="1">
                <a:latin typeface="+mj-lt"/>
                <a:cs typeface="Times New Roman" pitchFamily="18" charset="0"/>
              </a:rPr>
              <a:t>các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vi-VN" sz="2800" dirty="0">
                <a:latin typeface="+mj-lt"/>
                <a:cs typeface="Times New Roman" pitchFamily="18" charset="0"/>
              </a:rPr>
              <a:t>con chữ</a:t>
            </a:r>
            <a:r>
              <a:rPr lang="en-US" sz="2800" dirty="0">
                <a:latin typeface="+mj-lt"/>
                <a:cs typeface="Times New Roman" pitchFamily="18" charset="0"/>
              </a:rPr>
              <a:t>: </a:t>
            </a:r>
            <a:r>
              <a:rPr lang="vi-VN" sz="2800" dirty="0">
                <a:latin typeface="+mj-lt"/>
                <a:cs typeface="Times New Roman" pitchFamily="18" charset="0"/>
              </a:rPr>
              <a:t> </a:t>
            </a:r>
            <a:r>
              <a:rPr lang="vi-VN" sz="3200" b="1" dirty="0">
                <a:latin typeface="HP001 4 hàng" pitchFamily="34" charset="0"/>
                <a:cs typeface="Times New Roman" pitchFamily="18" charset="0"/>
              </a:rPr>
              <a:t>l,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3200" b="1" dirty="0">
                <a:latin typeface="HP001 4 hàng" pitchFamily="34" charset="0"/>
                <a:cs typeface="Times New Roman" pitchFamily="18" charset="0"/>
              </a:rPr>
              <a:t>g</a:t>
            </a:r>
            <a:endParaRPr lang="en-US" sz="3200" b="1" dirty="0"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ưng ưc">
            <a:hlinkClick r:id="" action="ppaction://media"/>
            <a:extLst>
              <a:ext uri="{FF2B5EF4-FFF2-40B4-BE49-F238E27FC236}">
                <a16:creationId xmlns:a16="http://schemas.microsoft.com/office/drawing/2014/main" id="{F86C0A6A-54DB-48F4-A38E-80A0568D72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9903"/>
            <a:ext cx="12192000" cy="644809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7651" y="646102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00216-939E-438B-A992-CF316AF5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09335"/>
            <a:ext cx="3018408" cy="207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A626B-997E-4556-8B77-8C6113EB5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CEEDB-9E4D-4427-881D-E7E33C169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09335"/>
            <a:ext cx="6421702" cy="40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09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488" y="2228850"/>
            <a:ext cx="10629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160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525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04879" y="1077184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ưng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5452" y="4043906"/>
            <a:ext cx="526074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lưng</a:t>
            </a:r>
            <a:endParaRPr lang="en-US" sz="15000" dirty="0"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531"/>
            <a:ext cx="121920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4769" y="1064196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ưc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2165" y="4012676"/>
            <a:ext cx="76537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cá mực </a:t>
            </a:r>
            <a:endParaRPr lang="en-US" sz="15000" dirty="0"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nh-nen-thiet-ke-bai-giang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104" y="770418"/>
            <a:ext cx="9898744" cy="54573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82247" y="2056239"/>
            <a:ext cx="7068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solidFill>
                  <a:srgbClr val="FF0000"/>
                </a:solidFill>
              </a:rPr>
              <a:t>KHỞI ĐỘNG 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779"/>
            <a:ext cx="12192000" cy="644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87966" y="3577373"/>
            <a:ext cx="6420409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UTM Avo"/>
              </a:rPr>
              <a:t>LUYỆN VIẾT VỞ</a:t>
            </a:r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471" y="927850"/>
            <a:ext cx="10231872" cy="549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485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183C81-3103-45D9-A3D2-10EFDA714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61" y="437322"/>
            <a:ext cx="6322959" cy="64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721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825672" y="611024"/>
            <a:ext cx="5920125" cy="3084283"/>
          </a:xfrm>
          <a:prstGeom prst="cloudCallout">
            <a:avLst>
              <a:gd name="adj1" fmla="val -51883"/>
              <a:gd name="adj2" fmla="val 6158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  DẶN DÒ</a:t>
            </a:r>
          </a:p>
        </p:txBody>
      </p:sp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90604" y="3110537"/>
            <a:ext cx="9144000" cy="90011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778"/>
            <a:ext cx="12192000" cy="6443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383" y="4571197"/>
            <a:ext cx="4022747" cy="2591603"/>
          </a:xfrm>
          <a:prstGeom prst="rect">
            <a:avLst/>
          </a:prstGeom>
        </p:spPr>
      </p:pic>
      <p:grpSp>
        <p:nvGrpSpPr>
          <p:cNvPr id="3" name="Group 6"/>
          <p:cNvGrpSpPr/>
          <p:nvPr/>
        </p:nvGrpSpPr>
        <p:grpSpPr>
          <a:xfrm>
            <a:off x="2307498" y="1297145"/>
            <a:ext cx="1556676" cy="1200939"/>
            <a:chOff x="2334862" y="722423"/>
            <a:chExt cx="1167507" cy="12009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34862" y="89744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37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321435" y="4752009"/>
            <a:ext cx="2991338" cy="954093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5400" b="1" dirty="0" err="1">
                <a:latin typeface="UTM Avo"/>
              </a:rPr>
              <a:t>cá</a:t>
            </a:r>
            <a:r>
              <a:rPr lang="es-ES" sz="5400" b="1" dirty="0">
                <a:latin typeface="UTM Avo"/>
              </a:rPr>
              <a:t> </a:t>
            </a:r>
            <a:r>
              <a:rPr lang="es-ES" sz="5400" b="1" dirty="0" err="1">
                <a:latin typeface="UTM Avo"/>
              </a:rPr>
              <a:t>mực</a:t>
            </a:r>
            <a:endParaRPr lang="es-ES" sz="5400" b="1" dirty="0">
              <a:latin typeface="UTM Avo"/>
            </a:endParaRPr>
          </a:p>
        </p:txBody>
      </p:sp>
      <p:grpSp>
        <p:nvGrpSpPr>
          <p:cNvPr id="4" name="Group 10"/>
          <p:cNvGrpSpPr/>
          <p:nvPr/>
        </p:nvGrpSpPr>
        <p:grpSpPr>
          <a:xfrm>
            <a:off x="4118751" y="3144338"/>
            <a:ext cx="1556676" cy="1153413"/>
            <a:chOff x="5595847" y="2105111"/>
            <a:chExt cx="1167507" cy="11534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595847" y="2232602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3700" dirty="0"/>
            </a:p>
          </p:txBody>
        </p:sp>
      </p:grpSp>
      <p:grpSp>
        <p:nvGrpSpPr>
          <p:cNvPr id="7" name="Group 13"/>
          <p:cNvGrpSpPr/>
          <p:nvPr/>
        </p:nvGrpSpPr>
        <p:grpSpPr>
          <a:xfrm>
            <a:off x="963517" y="2839199"/>
            <a:ext cx="1556676" cy="1123086"/>
            <a:chOff x="1528788" y="2459387"/>
            <a:chExt cx="1167507" cy="11230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28788" y="2556551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3700" dirty="0"/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4472766" y="1436643"/>
            <a:ext cx="1556676" cy="1174475"/>
            <a:chOff x="1509308" y="2459387"/>
            <a:chExt cx="1167507" cy="117447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3700" dirty="0"/>
            </a:p>
          </p:txBody>
        </p:sp>
      </p:grpSp>
      <p:grpSp>
        <p:nvGrpSpPr>
          <p:cNvPr id="14" name="Group 19"/>
          <p:cNvGrpSpPr/>
          <p:nvPr/>
        </p:nvGrpSpPr>
        <p:grpSpPr>
          <a:xfrm>
            <a:off x="2742689" y="2450643"/>
            <a:ext cx="1556676" cy="1383034"/>
            <a:chOff x="1583511" y="2520192"/>
            <a:chExt cx="1167507" cy="12059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902" y="2520192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83511" y="2700217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3700" dirty="0"/>
            </a:p>
          </p:txBody>
        </p:sp>
      </p:grpSp>
      <p:grpSp>
        <p:nvGrpSpPr>
          <p:cNvPr id="17" name="Group 22"/>
          <p:cNvGrpSpPr/>
          <p:nvPr/>
        </p:nvGrpSpPr>
        <p:grpSpPr>
          <a:xfrm>
            <a:off x="5459385" y="2408651"/>
            <a:ext cx="1556676" cy="1172915"/>
            <a:chOff x="1576000" y="2459387"/>
            <a:chExt cx="1167507" cy="117291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37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301019" y="4791614"/>
            <a:ext cx="3050178" cy="954093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5400" b="1" dirty="0" err="1">
                <a:latin typeface="UTM Avo"/>
              </a:rPr>
              <a:t>lưng</a:t>
            </a:r>
            <a:endParaRPr lang="es-ES" sz="5400" b="1" dirty="0">
              <a:latin typeface="UTM Avo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334285" y="4745448"/>
            <a:ext cx="2978488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6000" b="1" dirty="0" err="1">
                <a:latin typeface="UTM Avo"/>
              </a:rPr>
              <a:t>ưc</a:t>
            </a:r>
            <a:endParaRPr lang="es-ES" sz="6000" b="1" dirty="0">
              <a:latin typeface="UTM Avo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321435" y="4775891"/>
            <a:ext cx="3050178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6000" b="1" dirty="0" err="1">
                <a:latin typeface="UTM Avo"/>
              </a:rPr>
              <a:t>ưng</a:t>
            </a:r>
            <a:endParaRPr lang="es-ES" sz="6000" b="1" dirty="0">
              <a:latin typeface="UTM Av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71169" y="4738168"/>
            <a:ext cx="3088234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6000" b="1" dirty="0" err="1">
                <a:latin typeface="UTM Avo"/>
              </a:rPr>
              <a:t>uc</a:t>
            </a:r>
            <a:endParaRPr lang="es-ES" sz="6000" b="1" dirty="0">
              <a:latin typeface="UTM Av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62595" y="4768611"/>
            <a:ext cx="3050178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6000" b="1" dirty="0" err="1">
                <a:latin typeface="UTM Avo"/>
              </a:rPr>
              <a:t>ung</a:t>
            </a:r>
            <a:endParaRPr lang="es-ES" sz="6000" b="1" dirty="0">
              <a:latin typeface="UTM Av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18359" y="461145"/>
            <a:ext cx="4635588" cy="731814"/>
          </a:xfrm>
          <a:prstGeom prst="rect">
            <a:avLst/>
          </a:prstGeom>
          <a:solidFill>
            <a:srgbClr val="FFFF00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Trò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chơi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: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Hái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táo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936752" y="1717176"/>
            <a:ext cx="649817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098683" y="2674799"/>
            <a:ext cx="649817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6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04023 0.3467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1733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28998 0.37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1881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5" y="751427"/>
            <a:ext cx="11396095" cy="59798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2522" y="2284711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ung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982" y="4970532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sung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5981" y="2216136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uc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9368" y="5028250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cúc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3685" y="2922538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ưng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7649" y="5127833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lưng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64268" y="2231255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ưc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49917" y="5669872"/>
            <a:ext cx="2302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cá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mực</a:t>
            </a:r>
            <a:endParaRPr lang="en-US" sz="40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013781-60C6-4EFB-BB78-D9917D7A7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73" r="8965" b="16219"/>
          <a:stretch/>
        </p:blipFill>
        <p:spPr>
          <a:xfrm>
            <a:off x="0" y="472966"/>
            <a:ext cx="12195114" cy="6385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39242" y="1354855"/>
            <a:ext cx="3371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6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907104" y="2260613"/>
            <a:ext cx="2928937" cy="158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37146" y="4543347"/>
            <a:ext cx="10025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FF00"/>
                </a:solidFill>
                <a:latin typeface="HP001 4 hàng" pitchFamily="34" charset="0"/>
              </a:rPr>
              <a:t>sung, cúc,lưng</a:t>
            </a:r>
            <a:r>
              <a:rPr lang="vi-VN" sz="6000" b="1" dirty="0">
                <a:solidFill>
                  <a:srgbClr val="FFFF00"/>
                </a:solidFill>
                <a:latin typeface="HP001 4 hàng" pitchFamily="34" charset="0"/>
              </a:rPr>
              <a:t>, cá mập </a:t>
            </a:r>
            <a:endParaRPr lang="en-US" sz="60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7939" y="2991850"/>
            <a:ext cx="65518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FF00"/>
                </a:solidFill>
                <a:latin typeface="HP001 4 hàng" pitchFamily="34" charset="0"/>
              </a:rPr>
              <a:t>ung, uc, ưng, ưc</a:t>
            </a:r>
            <a:r>
              <a:rPr lang="vi-VN" b="1" dirty="0">
                <a:solidFill>
                  <a:srgbClr val="FFFF00"/>
                </a:solidFill>
                <a:latin typeface="HP001 4 hàng" pitchFamily="34" charset="0"/>
              </a:rPr>
              <a:t>, 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pt-bang-den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270"/>
            <a:ext cx="12192000" cy="64137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1398" y="2496202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314" y="444273"/>
            <a:ext cx="3048000" cy="28575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488" y="2271713"/>
            <a:ext cx="10629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0" b="1" dirty="0">
                <a:solidFill>
                  <a:schemeClr val="bg1"/>
                </a:solidFill>
                <a:latin typeface="HP001 4 hàng" pitchFamily="34" charset="0"/>
              </a:rPr>
              <a:t>Tập viết </a:t>
            </a:r>
            <a:endParaRPr lang="en-US" sz="160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639"/>
            <a:ext cx="12192000" cy="645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419" y="957414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uc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3540" y="957414"/>
            <a:ext cx="34480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ung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1828" y="4131333"/>
            <a:ext cx="504892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sung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41573" y="4131333"/>
            <a:ext cx="4191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cúc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4" y="1036511"/>
            <a:ext cx="12192000" cy="5620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0808" y="3846773"/>
            <a:ext cx="4523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itchFamily="18" charset="0"/>
              </a:rPr>
              <a:t>- </a:t>
            </a:r>
            <a:r>
              <a:rPr lang="vi-VN" sz="3200" dirty="0">
                <a:latin typeface="+mj-lt"/>
                <a:cs typeface="Times New Roman" pitchFamily="18" charset="0"/>
              </a:rPr>
              <a:t>Độ cao 2 li là </a:t>
            </a:r>
            <a:r>
              <a:rPr lang="en-US" sz="3200" dirty="0" err="1">
                <a:latin typeface="+mj-lt"/>
                <a:cs typeface="Times New Roman" pitchFamily="18" charset="0"/>
              </a:rPr>
              <a:t>các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vi-VN" sz="3200" dirty="0">
                <a:latin typeface="+mj-lt"/>
                <a:cs typeface="Times New Roman" pitchFamily="18" charset="0"/>
              </a:rPr>
              <a:t>con chữ</a:t>
            </a:r>
            <a:r>
              <a:rPr lang="en-US" sz="3200" dirty="0">
                <a:latin typeface="+mj-lt"/>
                <a:cs typeface="Times New Roman" pitchFamily="18" charset="0"/>
              </a:rPr>
              <a:t>: </a:t>
            </a:r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u</a:t>
            </a:r>
            <a:r>
              <a:rPr lang="vi-VN" sz="4800" b="1" dirty="0">
                <a:latin typeface="HP001 4 hàng" pitchFamily="34" charset="0"/>
              </a:rPr>
              <a:t>,</a:t>
            </a:r>
            <a:r>
              <a:rPr lang="en-US" sz="4800" b="1" dirty="0">
                <a:latin typeface="HP001 4 hàng" pitchFamily="34" charset="0"/>
              </a:rPr>
              <a:t> </a:t>
            </a:r>
            <a:r>
              <a:rPr lang="vi-VN" sz="4800" b="1" dirty="0">
                <a:latin typeface="HP001 4 hàng" pitchFamily="34" charset="0"/>
              </a:rPr>
              <a:t>c,</a:t>
            </a:r>
            <a:r>
              <a:rPr lang="en-US" sz="4800" b="1" dirty="0">
                <a:latin typeface="HP001 4 hàng" pitchFamily="34" charset="0"/>
              </a:rPr>
              <a:t> </a:t>
            </a:r>
            <a:r>
              <a:rPr lang="vi-VN" sz="4800" b="1" dirty="0">
                <a:latin typeface="HP001 4 hàng" pitchFamily="34" charset="0"/>
              </a:rPr>
              <a:t>s,</a:t>
            </a:r>
            <a:r>
              <a:rPr lang="en-US" sz="4800" b="1" dirty="0">
                <a:latin typeface="HP001 4 hàng" pitchFamily="34" charset="0"/>
              </a:rPr>
              <a:t> </a:t>
            </a:r>
            <a:r>
              <a:rPr lang="vi-VN" sz="4800" b="1" dirty="0">
                <a:latin typeface="HP001 4 hàng" pitchFamily="34" charset="0"/>
              </a:rPr>
              <a:t>n</a:t>
            </a:r>
            <a:endParaRPr lang="en-US" sz="4800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41012" y="3813756"/>
            <a:ext cx="4420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itchFamily="18" charset="0"/>
              </a:rPr>
              <a:t>- </a:t>
            </a:r>
            <a:r>
              <a:rPr lang="vi-VN" sz="3200" dirty="0">
                <a:latin typeface="+mj-lt"/>
                <a:cs typeface="Times New Roman" pitchFamily="18" charset="0"/>
              </a:rPr>
              <a:t>Độ cao 5 li là con chữ</a:t>
            </a:r>
            <a:r>
              <a:rPr lang="en-US" sz="3200" dirty="0">
                <a:latin typeface="+mj-lt"/>
                <a:cs typeface="Times New Roman" pitchFamily="18" charset="0"/>
              </a:rPr>
              <a:t>:</a:t>
            </a:r>
            <a:r>
              <a:rPr lang="vi-VN" sz="3200" dirty="0">
                <a:latin typeface="+mj-lt"/>
                <a:cs typeface="Times New Roman" pitchFamily="18" charset="0"/>
              </a:rPr>
              <a:t> </a:t>
            </a:r>
            <a:r>
              <a:rPr lang="vi-VN" sz="4800" dirty="0">
                <a:latin typeface="+mj-lt"/>
                <a:cs typeface="Times New Roman" pitchFamily="18" charset="0"/>
              </a:rPr>
              <a:t> </a:t>
            </a:r>
            <a:r>
              <a:rPr lang="vi-VN" sz="4800" b="1" dirty="0">
                <a:latin typeface="HP001 4 hàng" pitchFamily="34" charset="0"/>
                <a:cs typeface="Times New Roman" pitchFamily="18" charset="0"/>
              </a:rPr>
              <a:t>g</a:t>
            </a:r>
            <a:endParaRPr lang="en-US" sz="4800" b="1" dirty="0"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ung uc">
            <a:hlinkClick r:id="" action="ppaction://media"/>
            <a:extLst>
              <a:ext uri="{FF2B5EF4-FFF2-40B4-BE49-F238E27FC236}">
                <a16:creationId xmlns:a16="http://schemas.microsoft.com/office/drawing/2014/main" id="{4203B69A-29CC-400A-8379-2AF0B8B5C5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31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9" y="129856"/>
            <a:ext cx="1366887" cy="59272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</TotalTime>
  <Words>179</Words>
  <Application>Microsoft Office PowerPoint</Application>
  <PresentationFormat>Widescreen</PresentationFormat>
  <Paragraphs>62</Paragraphs>
  <Slides>24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HP001 4 hàng</vt:lpstr>
      <vt:lpstr>宋体</vt:lpstr>
      <vt:lpstr>UTM Avo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68</cp:revision>
  <dcterms:created xsi:type="dcterms:W3CDTF">2021-11-01T08:16:43Z</dcterms:created>
  <dcterms:modified xsi:type="dcterms:W3CDTF">2022-01-21T02:34:41Z</dcterms:modified>
</cp:coreProperties>
</file>