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1" r:id="rId4"/>
    <p:sldMasterId id="2147483693" r:id="rId5"/>
  </p:sldMasterIdLst>
  <p:notesMasterIdLst>
    <p:notesMasterId r:id="rId41"/>
  </p:notesMasterIdLst>
  <p:sldIdLst>
    <p:sldId id="314" r:id="rId6"/>
    <p:sldId id="285" r:id="rId7"/>
    <p:sldId id="286" r:id="rId8"/>
    <p:sldId id="287" r:id="rId9"/>
    <p:sldId id="260" r:id="rId10"/>
    <p:sldId id="261" r:id="rId11"/>
    <p:sldId id="257" r:id="rId12"/>
    <p:sldId id="259" r:id="rId13"/>
    <p:sldId id="267" r:id="rId14"/>
    <p:sldId id="300" r:id="rId15"/>
    <p:sldId id="268" r:id="rId16"/>
    <p:sldId id="288" r:id="rId17"/>
    <p:sldId id="269" r:id="rId18"/>
    <p:sldId id="305" r:id="rId19"/>
    <p:sldId id="301" r:id="rId20"/>
    <p:sldId id="302" r:id="rId21"/>
    <p:sldId id="303" r:id="rId22"/>
    <p:sldId id="289" r:id="rId23"/>
    <p:sldId id="290" r:id="rId24"/>
    <p:sldId id="304" r:id="rId25"/>
    <p:sldId id="271" r:id="rId26"/>
    <p:sldId id="297" r:id="rId27"/>
    <p:sldId id="270" r:id="rId28"/>
    <p:sldId id="264" r:id="rId29"/>
    <p:sldId id="293" r:id="rId30"/>
    <p:sldId id="11088423" r:id="rId31"/>
    <p:sldId id="11088425" r:id="rId32"/>
    <p:sldId id="11088424" r:id="rId33"/>
    <p:sldId id="11088426" r:id="rId34"/>
    <p:sldId id="11088427" r:id="rId35"/>
    <p:sldId id="11088428" r:id="rId36"/>
    <p:sldId id="11088430" r:id="rId37"/>
    <p:sldId id="11088429" r:id="rId38"/>
    <p:sldId id="11088431" r:id="rId39"/>
    <p:sldId id="28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97834-6E18-4497-ABB5-4627B8F4F1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8B670-89BA-4EAC-AC19-A09B81DC3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4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737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056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059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43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38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59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69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7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3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49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15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57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856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9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6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459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61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2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2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7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4F56-7A8B-43AB-BD3E-5E6946E06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6695CC-8B79-4EAE-88A6-FA8F1B1A4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48100-4140-4CD8-B573-022A1690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E709D-AC1C-4DDD-A008-69D1F1FC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63A8-4635-4B11-B4C7-6239B050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50FF-6B45-47E9-8397-58643D6D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79FA8-4939-46C3-B724-DBF5F361A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8599D-8F1D-487E-835E-00FA7EC0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4452-E3CC-425A-9228-5E347275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C155-F3FF-495E-A590-C73C3F07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844A6-7C98-41AA-B950-C88D7AD8C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C2186-FE1F-4225-8EE4-728702C02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2F4A5-80F9-4F45-A80C-22CA6DFD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61F3-1F02-423F-9F69-9EFB0A5A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82F6E-1111-4308-B91D-1FB6EEC7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3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7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20FD-F247-4B6D-A2C1-C408FDD9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E9249-5477-43F0-8F13-1922FDD7B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32454-3478-4E09-93E5-8C439095D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644A6-E4C6-4A83-A796-63683BFF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2FF87-2DD4-4E1D-9547-F93EFAD6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416E30-BE29-4FD0-AD41-3B392E29F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67D18E-9657-4ED2-9147-59C89D290780}"/>
              </a:ext>
            </a:extLst>
          </p:cNvPr>
          <p:cNvSpPr/>
          <p:nvPr userDrawn="1"/>
        </p:nvSpPr>
        <p:spPr>
          <a:xfrm>
            <a:off x="381000" y="292100"/>
            <a:ext cx="11518900" cy="6311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418745-DC04-4BDC-9080-8F17D4BFE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5AFCB9-503B-4999-861D-A5D659C7D164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4E68C-247C-4A2D-878C-D582A9E05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9F491F-E999-4683-863B-7B86938179E9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1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20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3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6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02B2-1AE4-4E45-A0D8-B4132A3D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8DD34-4C37-43A1-904E-A2E4360F3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1769-4876-414B-870C-5C877001E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C8642-D50A-4696-A377-B926EADED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FAD27-257E-4A22-BA85-31138185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9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0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4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5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8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A7A6-43EB-4EDB-80A7-AB203476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07C8D-3218-4318-BD8D-A173C313E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2EF67-ABD3-4546-B349-B722E8EA3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CB136-1060-489E-AFD2-FD8BCB18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4F81E-76F7-46C9-B15A-FCE596C2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7B5FD-04EF-4112-B577-0BED9F2E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8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9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16EA-CFB8-4104-83D1-3448917A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DC445-6AF9-42D1-8D1A-6BDF4A283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DA5DF-D1F2-40E8-8451-CD43A5566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131FE-C5EC-438E-B861-5939FB38D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86E2A-8072-43F1-BE72-716CED57F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C5291-7817-4F41-B578-BC377302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3E1E4-A303-40A3-B714-FD03B091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D25B1-B88D-4BC2-9737-2ED5D38D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9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F589-2200-4A64-8B3A-7F31F265D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9CED9-CE65-43F0-9051-ACB977B2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6B30D-7457-4436-8C72-D84CA5AF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CD0D7-9AF2-435A-A8F6-9A22A8AD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29075-FB7B-4832-8131-B8672CB72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5E943-23D1-4D6A-BCCE-85D34F26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A3C62-C195-4B8F-B519-685F9E8A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C6AAC-F1F5-4E0D-8080-10513DCA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8AE9-7694-4024-ADDB-2898D494A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E9293-805D-452F-920D-4F646C0DF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2B0D3-A2E7-4490-B0B7-5AD09BC0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A7A43-4164-4D9C-BA3E-2568BAE8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93264-F2C9-4154-86E2-B7EE2CC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64C2-0146-480F-9748-CEA24939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6CDD74-B941-4AD7-82F0-CB8A302DC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A94E3-DB72-4393-B41C-FEAA7E795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E7851-BD3E-42C6-BFC4-060B2F6AD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65DD9-26FE-4AF5-9302-60F1A5E3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DE8EF-7A1E-477B-9DAB-32D121A7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C7CEB-9927-4592-B6B1-A74428E9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CE54D-6D4E-4612-AEDD-973B59A7D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82955-119E-44D0-9D54-8B435C14D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408C0-D806-493F-AA86-2D02F680D92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7AB05-D16E-41F9-8778-5696344BC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76D1-75A4-4B6D-B89E-15EA0AD71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5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D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C2BF615-7310-4868-9926-0E77E376918A}"/>
              </a:ext>
            </a:extLst>
          </p:cNvPr>
          <p:cNvSpPr/>
          <p:nvPr userDrawn="1"/>
        </p:nvSpPr>
        <p:spPr>
          <a:xfrm>
            <a:off x="254000" y="215900"/>
            <a:ext cx="11658600" cy="65151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0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16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90D24E5-E97B-4950-AC66-19E7C166B26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5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audio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slide" Target="slide11.xml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33267"/>
            <a:ext cx="10848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kích thước, màu sắc, mùi hương của hoa trong các hình dưới dây.</a:t>
            </a:r>
          </a:p>
          <a:p>
            <a:pPr lvl="0" algn="just"/>
            <a:endParaRPr lang="vi-VN" sz="3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8B9F8-D1F1-463D-BBAD-FDA0FA176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25" y="1314450"/>
            <a:ext cx="6000750" cy="50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4CB5E9-498E-4BF1-8613-8ADEC2EC9E19}"/>
              </a:ext>
            </a:extLst>
          </p:cNvPr>
          <p:cNvGrpSpPr/>
          <p:nvPr/>
        </p:nvGrpSpPr>
        <p:grpSpPr>
          <a:xfrm>
            <a:off x="895350" y="3752851"/>
            <a:ext cx="3848100" cy="2066924"/>
            <a:chOff x="892354" y="3758439"/>
            <a:chExt cx="4278451" cy="217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88E7FF-39A6-43C2-80C8-1A85288E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767E7C5-B957-4715-BBFC-BEBEA21119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718340-D61C-41B5-BB60-D8C48ECF9743}"/>
              </a:ext>
            </a:extLst>
          </p:cNvPr>
          <p:cNvSpPr txBox="1"/>
          <p:nvPr/>
        </p:nvSpPr>
        <p:spPr>
          <a:xfrm>
            <a:off x="3381376" y="388961"/>
            <a:ext cx="4937560" cy="584775"/>
          </a:xfrm>
          <a:custGeom>
            <a:avLst/>
            <a:gdLst>
              <a:gd name="connsiteX0" fmla="*/ 0 w 4937560"/>
              <a:gd name="connsiteY0" fmla="*/ 0 h 584775"/>
              <a:gd name="connsiteX1" fmla="*/ 4937560 w 4937560"/>
              <a:gd name="connsiteY1" fmla="*/ 0 h 584775"/>
              <a:gd name="connsiteX2" fmla="*/ 4937560 w 4937560"/>
              <a:gd name="connsiteY2" fmla="*/ 584775 h 584775"/>
              <a:gd name="connsiteX3" fmla="*/ 0 w 4937560"/>
              <a:gd name="connsiteY3" fmla="*/ 584775 h 584775"/>
              <a:gd name="connsiteX4" fmla="*/ 0 w 493756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584775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894717" y="115750"/>
                  <a:pt x="4943235" y="445323"/>
                  <a:pt x="4937560" y="584775"/>
                </a:cubicBezTo>
                <a:cubicBezTo>
                  <a:pt x="3359133" y="420014"/>
                  <a:pt x="606480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4937560" h="584775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11114" y="254320"/>
                  <a:pt x="4895296" y="509640"/>
                  <a:pt x="4937560" y="584775"/>
                </a:cubicBezTo>
                <a:cubicBezTo>
                  <a:pt x="4139659" y="438915"/>
                  <a:pt x="1234462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Hoàn</a:t>
            </a:r>
            <a:r>
              <a:rPr kumimoji="0" lang="nl-NL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thành phiếu bài tập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E7E72-AAD8-469B-9E93-2CEE47A07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884262"/>
              </p:ext>
            </p:extLst>
          </p:nvPr>
        </p:nvGraphicFramePr>
        <p:xfrm>
          <a:off x="4766276" y="1390649"/>
          <a:ext cx="7120924" cy="403421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8111">
                  <a:extLst>
                    <a:ext uri="{9D8B030D-6E8A-4147-A177-3AD203B41FA5}">
                      <a16:colId xmlns:a16="http://schemas.microsoft.com/office/drawing/2014/main" val="970342528"/>
                    </a:ext>
                  </a:extLst>
                </a:gridCol>
                <a:gridCol w="1814375">
                  <a:extLst>
                    <a:ext uri="{9D8B030D-6E8A-4147-A177-3AD203B41FA5}">
                      <a16:colId xmlns:a16="http://schemas.microsoft.com/office/drawing/2014/main" val="2841944318"/>
                    </a:ext>
                  </a:extLst>
                </a:gridCol>
                <a:gridCol w="1176414">
                  <a:extLst>
                    <a:ext uri="{9D8B030D-6E8A-4147-A177-3AD203B41FA5}">
                      <a16:colId xmlns:a16="http://schemas.microsoft.com/office/drawing/2014/main" val="3290831248"/>
                    </a:ext>
                  </a:extLst>
                </a:gridCol>
                <a:gridCol w="1359802">
                  <a:extLst>
                    <a:ext uri="{9D8B030D-6E8A-4147-A177-3AD203B41FA5}">
                      <a16:colId xmlns:a16="http://schemas.microsoft.com/office/drawing/2014/main" val="951191925"/>
                    </a:ext>
                  </a:extLst>
                </a:gridCol>
                <a:gridCol w="1502222">
                  <a:extLst>
                    <a:ext uri="{9D8B030D-6E8A-4147-A177-3AD203B41FA5}">
                      <a16:colId xmlns:a16="http://schemas.microsoft.com/office/drawing/2014/main" val="329795992"/>
                    </a:ext>
                  </a:extLst>
                </a:gridCol>
              </a:tblGrid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Tên hoa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Màu sắc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Mùi hương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541521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26465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00766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06817"/>
                  </a:ext>
                </a:extLst>
              </a:tr>
              <a:tr h="3153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185166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9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66FF95-A429-48C1-B61F-E74B5E090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261169"/>
              </p:ext>
            </p:extLst>
          </p:nvPr>
        </p:nvGraphicFramePr>
        <p:xfrm>
          <a:off x="1038225" y="847724"/>
          <a:ext cx="10848976" cy="4727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8254">
                  <a:extLst>
                    <a:ext uri="{9D8B030D-6E8A-4147-A177-3AD203B41FA5}">
                      <a16:colId xmlns:a16="http://schemas.microsoft.com/office/drawing/2014/main" val="1297458041"/>
                    </a:ext>
                  </a:extLst>
                </a:gridCol>
                <a:gridCol w="2396714">
                  <a:extLst>
                    <a:ext uri="{9D8B030D-6E8A-4147-A177-3AD203B41FA5}">
                      <a16:colId xmlns:a16="http://schemas.microsoft.com/office/drawing/2014/main" val="1419772590"/>
                    </a:ext>
                  </a:extLst>
                </a:gridCol>
                <a:gridCol w="2256805">
                  <a:extLst>
                    <a:ext uri="{9D8B030D-6E8A-4147-A177-3AD203B41FA5}">
                      <a16:colId xmlns:a16="http://schemas.microsoft.com/office/drawing/2014/main" val="2791147799"/>
                    </a:ext>
                  </a:extLst>
                </a:gridCol>
                <a:gridCol w="2706536">
                  <a:extLst>
                    <a:ext uri="{9D8B030D-6E8A-4147-A177-3AD203B41FA5}">
                      <a16:colId xmlns:a16="http://schemas.microsoft.com/office/drawing/2014/main" val="943764417"/>
                    </a:ext>
                  </a:extLst>
                </a:gridCol>
                <a:gridCol w="1930667">
                  <a:extLst>
                    <a:ext uri="{9D8B030D-6E8A-4147-A177-3AD203B41FA5}">
                      <a16:colId xmlns:a16="http://schemas.microsoft.com/office/drawing/2014/main" val="43928413"/>
                    </a:ext>
                  </a:extLst>
                </a:gridCol>
              </a:tblGrid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hoa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 sắc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Mùi hương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980045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râm bụt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847010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hồng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913895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li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Tím hồng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Thơm hắc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0053164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sen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063788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ban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Tím hồng nhạt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728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7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0A3B39-497E-4259-A5CE-B136BB04CC00}"/>
              </a:ext>
            </a:extLst>
          </p:cNvPr>
          <p:cNvGrpSpPr/>
          <p:nvPr/>
        </p:nvGrpSpPr>
        <p:grpSpPr>
          <a:xfrm>
            <a:off x="3190459" y="-106277"/>
            <a:ext cx="8184139" cy="5953115"/>
            <a:chOff x="979714" y="685799"/>
            <a:chExt cx="9448800" cy="5731761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2D865BED-437A-4EE4-84F7-25006055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14" y="685799"/>
              <a:ext cx="9448800" cy="5731761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1654F6FD-8370-4960-B1B6-92DE4DC2E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600" y="2000898"/>
              <a:ext cx="7775120" cy="37934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 thường có cuống hoa, đài hoa, cánh hoa, nhị hoa và nhụy hoa. Các loài hoa có màu sắc, mù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hương...khác nhau.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27B69B13-0C81-4945-B1F1-7CA40B22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9718"/>
            <a:ext cx="443679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143250" y="0"/>
            <a:ext cx="8220075" cy="33813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Sưu tầm hoa của một số loài cây. Chia sẻ với các bạn về sự giống nhau, khác nhau của những hoa em sưu tầm được.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8194" name="Picture 2" descr="Top 20 loài hoa đẹp nhất thế giới, 1 loài mọc đầy ở Việt Nam">
            <a:extLst>
              <a:ext uri="{FF2B5EF4-FFF2-40B4-BE49-F238E27FC236}">
                <a16:creationId xmlns:a16="http://schemas.microsoft.com/office/drawing/2014/main" id="{DE2D5B6B-7F6B-4204-B9C4-37A06124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4" y="3519763"/>
            <a:ext cx="5133975" cy="29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33267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và nói tên các bộ phận của quả đu đủ?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30A4B-96A9-444B-AB02-884DDA19F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1200149"/>
            <a:ext cx="6906032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33267"/>
            <a:ext cx="1084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sánh về hình dạng, kích thước, màu sắc của các quả trong các hình.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0BA70-6C87-46DD-ABB9-C00D5C931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62" y="1804987"/>
            <a:ext cx="9701213" cy="30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4CB5E9-498E-4BF1-8613-8ADEC2EC9E19}"/>
              </a:ext>
            </a:extLst>
          </p:cNvPr>
          <p:cNvGrpSpPr/>
          <p:nvPr/>
        </p:nvGrpSpPr>
        <p:grpSpPr>
          <a:xfrm>
            <a:off x="895350" y="3752851"/>
            <a:ext cx="3848100" cy="2066924"/>
            <a:chOff x="892354" y="3758439"/>
            <a:chExt cx="4278451" cy="217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88E7FF-39A6-43C2-80C8-1A85288E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767E7C5-B957-4715-BBFC-BEBEA21119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718340-D61C-41B5-BB60-D8C48ECF9743}"/>
              </a:ext>
            </a:extLst>
          </p:cNvPr>
          <p:cNvSpPr txBox="1"/>
          <p:nvPr/>
        </p:nvSpPr>
        <p:spPr>
          <a:xfrm>
            <a:off x="3381376" y="388961"/>
            <a:ext cx="4937560" cy="584775"/>
          </a:xfrm>
          <a:custGeom>
            <a:avLst/>
            <a:gdLst>
              <a:gd name="connsiteX0" fmla="*/ 0 w 4937560"/>
              <a:gd name="connsiteY0" fmla="*/ 0 h 584775"/>
              <a:gd name="connsiteX1" fmla="*/ 4937560 w 4937560"/>
              <a:gd name="connsiteY1" fmla="*/ 0 h 584775"/>
              <a:gd name="connsiteX2" fmla="*/ 4937560 w 4937560"/>
              <a:gd name="connsiteY2" fmla="*/ 584775 h 584775"/>
              <a:gd name="connsiteX3" fmla="*/ 0 w 4937560"/>
              <a:gd name="connsiteY3" fmla="*/ 584775 h 584775"/>
              <a:gd name="connsiteX4" fmla="*/ 0 w 493756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584775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894717" y="115750"/>
                  <a:pt x="4943235" y="445323"/>
                  <a:pt x="4937560" y="584775"/>
                </a:cubicBezTo>
                <a:cubicBezTo>
                  <a:pt x="3359133" y="420014"/>
                  <a:pt x="606480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4937560" h="584775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11114" y="254320"/>
                  <a:pt x="4895296" y="509640"/>
                  <a:pt x="4937560" y="584775"/>
                </a:cubicBezTo>
                <a:cubicBezTo>
                  <a:pt x="4139659" y="438915"/>
                  <a:pt x="1234462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Hoàn thành phiếu bài tập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E7E72-AAD8-469B-9E93-2CEE47A07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156671"/>
              </p:ext>
            </p:extLst>
          </p:nvPr>
        </p:nvGraphicFramePr>
        <p:xfrm>
          <a:off x="4766276" y="1390649"/>
          <a:ext cx="7120924" cy="403421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8111">
                  <a:extLst>
                    <a:ext uri="{9D8B030D-6E8A-4147-A177-3AD203B41FA5}">
                      <a16:colId xmlns:a16="http://schemas.microsoft.com/office/drawing/2014/main" val="970342528"/>
                    </a:ext>
                  </a:extLst>
                </a:gridCol>
                <a:gridCol w="1814375">
                  <a:extLst>
                    <a:ext uri="{9D8B030D-6E8A-4147-A177-3AD203B41FA5}">
                      <a16:colId xmlns:a16="http://schemas.microsoft.com/office/drawing/2014/main" val="2841944318"/>
                    </a:ext>
                  </a:extLst>
                </a:gridCol>
                <a:gridCol w="1180938">
                  <a:extLst>
                    <a:ext uri="{9D8B030D-6E8A-4147-A177-3AD203B41FA5}">
                      <a16:colId xmlns:a16="http://schemas.microsoft.com/office/drawing/2014/main" val="3290831248"/>
                    </a:ext>
                  </a:extLst>
                </a:gridCol>
                <a:gridCol w="1355278">
                  <a:extLst>
                    <a:ext uri="{9D8B030D-6E8A-4147-A177-3AD203B41FA5}">
                      <a16:colId xmlns:a16="http://schemas.microsoft.com/office/drawing/2014/main" val="951191925"/>
                    </a:ext>
                  </a:extLst>
                </a:gridCol>
                <a:gridCol w="1502222">
                  <a:extLst>
                    <a:ext uri="{9D8B030D-6E8A-4147-A177-3AD203B41FA5}">
                      <a16:colId xmlns:a16="http://schemas.microsoft.com/office/drawing/2014/main" val="329795992"/>
                    </a:ext>
                  </a:extLst>
                </a:gridCol>
              </a:tblGrid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Tên quả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Hình dạng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Màu sắc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541521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26465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00766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06817"/>
                  </a:ext>
                </a:extLst>
              </a:tr>
              <a:tr h="3153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185166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5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F47926-0635-4113-80B3-5FC30C00E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410558"/>
              </p:ext>
            </p:extLst>
          </p:nvPr>
        </p:nvGraphicFramePr>
        <p:xfrm>
          <a:off x="771525" y="733425"/>
          <a:ext cx="10877550" cy="5443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1862">
                  <a:extLst>
                    <a:ext uri="{9D8B030D-6E8A-4147-A177-3AD203B41FA5}">
                      <a16:colId xmlns:a16="http://schemas.microsoft.com/office/drawing/2014/main" val="3489171211"/>
                    </a:ext>
                  </a:extLst>
                </a:gridCol>
                <a:gridCol w="2705978">
                  <a:extLst>
                    <a:ext uri="{9D8B030D-6E8A-4147-A177-3AD203B41FA5}">
                      <a16:colId xmlns:a16="http://schemas.microsoft.com/office/drawing/2014/main" val="181505871"/>
                    </a:ext>
                  </a:extLst>
                </a:gridCol>
                <a:gridCol w="2571868">
                  <a:extLst>
                    <a:ext uri="{9D8B030D-6E8A-4147-A177-3AD203B41FA5}">
                      <a16:colId xmlns:a16="http://schemas.microsoft.com/office/drawing/2014/main" val="3497451144"/>
                    </a:ext>
                  </a:extLst>
                </a:gridCol>
                <a:gridCol w="2127829">
                  <a:extLst>
                    <a:ext uri="{9D8B030D-6E8A-4147-A177-3AD203B41FA5}">
                      <a16:colId xmlns:a16="http://schemas.microsoft.com/office/drawing/2014/main" val="3864533334"/>
                    </a:ext>
                  </a:extLst>
                </a:gridCol>
                <a:gridCol w="2250013">
                  <a:extLst>
                    <a:ext uri="{9D8B030D-6E8A-4147-A177-3AD203B41FA5}">
                      <a16:colId xmlns:a16="http://schemas.microsoft.com/office/drawing/2014/main" val="3345529099"/>
                    </a:ext>
                  </a:extLst>
                </a:gridCol>
              </a:tblGrid>
              <a:tr h="12121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quả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 sắc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717068863"/>
                  </a:ext>
                </a:extLst>
              </a:tr>
              <a:tr h="15206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đu đủ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Bầu dục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vàng xanh...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1266999588"/>
                  </a:ext>
                </a:extLst>
              </a:tr>
              <a:tr h="90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dưa hấu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Tròn/ bầu dục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xanh...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1859819073"/>
                  </a:ext>
                </a:extLst>
              </a:tr>
              <a:tr h="90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cam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xanh...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3688483119"/>
                  </a:ext>
                </a:extLst>
              </a:tr>
              <a:tr h="90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bơ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Thuôn hơi dài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xanh...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3908371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88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886379" y="304800"/>
            <a:ext cx="7476946" cy="28098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có nhận xét gì về hình dạng, kích thước, màu sắc của các loại quả trong mỗi hình?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BD6825E-B3AB-4E68-85FB-D0BE5B5A1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975" y="3414376"/>
            <a:ext cx="5991225" cy="18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Tưới</a:t>
            </a:r>
            <a:r>
              <a:rPr kumimoji="0" 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hoa</a:t>
            </a:r>
            <a:endParaRPr kumimoji="0" lang="en-US" sz="66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0A3B39-497E-4259-A5CE-B136BB04CC00}"/>
              </a:ext>
            </a:extLst>
          </p:cNvPr>
          <p:cNvGrpSpPr/>
          <p:nvPr/>
        </p:nvGrpSpPr>
        <p:grpSpPr>
          <a:xfrm>
            <a:off x="3190459" y="-106277"/>
            <a:ext cx="8184139" cy="5953115"/>
            <a:chOff x="979714" y="685799"/>
            <a:chExt cx="9448800" cy="5731761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2D865BED-437A-4EE4-84F7-25006055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14" y="685799"/>
              <a:ext cx="9448800" cy="5731761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1654F6FD-8370-4960-B1B6-92DE4DC2E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600" y="2000898"/>
              <a:ext cx="7775120" cy="37934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 thường có vỏ quả, thịt quả và hạt. Các loại quả có hình dạng, kích thước, màu sắc,...khác nhau.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27B69B13-0C81-4945-B1F1-7CA40B22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9718"/>
            <a:ext cx="443679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333375" y="382152"/>
            <a:ext cx="10896500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đặc điểm của một số loại quả ở nơi em sống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57C0372-6EC0-4E07-864C-82CB8F02C1CD}"/>
              </a:ext>
            </a:extLst>
          </p:cNvPr>
          <p:cNvSpPr/>
          <p:nvPr/>
        </p:nvSpPr>
        <p:spPr>
          <a:xfrm>
            <a:off x="4495800" y="1694833"/>
            <a:ext cx="7439025" cy="176274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loại quả em đã từng ăn và so sánh hình dạng, độ lớn, màu sắc, mùi, vị của chúng?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1FCA1A-8F33-4BFC-BBD4-C3750A358009}"/>
              </a:ext>
            </a:extLst>
          </p:cNvPr>
          <p:cNvGrpSpPr/>
          <p:nvPr/>
        </p:nvGrpSpPr>
        <p:grpSpPr>
          <a:xfrm>
            <a:off x="542925" y="2838451"/>
            <a:ext cx="3848100" cy="2066924"/>
            <a:chOff x="892354" y="3758439"/>
            <a:chExt cx="4278451" cy="21750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CA61AF-A6EB-4AAF-9B3A-ED63BADC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AA0146-34FD-4C1D-A625-3C958DEF1A5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7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2E2CA-94AE-4668-9876-DAD521462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357236"/>
            <a:ext cx="11172825" cy="1300497"/>
          </a:xfrm>
          <a:prstGeom prst="rect">
            <a:avLst/>
          </a:prstGeom>
        </p:spPr>
      </p:pic>
      <p:pic>
        <p:nvPicPr>
          <p:cNvPr id="6146" name="Picture 2" descr="Các loại quả">
            <a:extLst>
              <a:ext uri="{FF2B5EF4-FFF2-40B4-BE49-F238E27FC236}">
                <a16:creationId xmlns:a16="http://schemas.microsoft.com/office/drawing/2014/main" id="{415BF11B-F8CF-49E8-AA94-09EE8A0D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007907"/>
            <a:ext cx="5557838" cy="39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766DC7-B74B-47F8-9058-705996493CF2}"/>
              </a:ext>
            </a:extLst>
          </p:cNvPr>
          <p:cNvGrpSpPr/>
          <p:nvPr/>
        </p:nvGrpSpPr>
        <p:grpSpPr>
          <a:xfrm>
            <a:off x="1756328" y="2211226"/>
            <a:ext cx="7096025" cy="1936732"/>
            <a:chOff x="1961886" y="2236626"/>
            <a:chExt cx="7096025" cy="193673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D476F68-FF3C-4C43-8EC9-80326076771F}"/>
                </a:ext>
              </a:extLst>
            </p:cNvPr>
            <p:cNvSpPr/>
            <p:nvPr/>
          </p:nvSpPr>
          <p:spPr>
            <a:xfrm>
              <a:off x="1961886" y="2236626"/>
              <a:ext cx="2363740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pitchFamily="2" charset="0"/>
                  <a:ea typeface="庞门正道标题体" panose="02010600030101010101" pitchFamily="2" charset="-122"/>
                  <a:cs typeface="+mn-cs"/>
                  <a:sym typeface="庞门正道标题体" panose="02010600030101010101" pitchFamily="2" charset="-122"/>
                </a:rPr>
                <a:t>03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庞门正道标题体" panose="02010600030101010101" pitchFamily="2" charset="-122"/>
                <a:cs typeface="+mn-cs"/>
                <a:sym typeface="庞门正道标题体" panose="0201060003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7996-67BC-4603-9F72-CF5B66B43D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6289AE4-BB2D-47A3-A590-A014F119F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471" y="2580848"/>
            <a:ext cx="4554107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533400" y="382152"/>
            <a:ext cx="112966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52543-077C-4760-805E-928330734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" y="1400175"/>
            <a:ext cx="11591925" cy="4057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33278-1C1A-4D92-9BA1-E276E87B5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575" y="4463763"/>
            <a:ext cx="2755457" cy="22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Hạt cà chua được gieo xuống đất.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713746-A5A2-4499-9EF0-5FE4D876E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2" y="525967"/>
            <a:ext cx="2614613" cy="53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068842" y="1740289"/>
            <a:ext cx="6840679" cy="2431661"/>
            <a:chOff x="5221242" y="2464189"/>
            <a:chExt cx="6840679" cy="2431661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57924" y="3090036"/>
              <a:ext cx="5803997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 đất ẩm,hạt cà chua nảy mầm thành cây cà chua non.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221242" y="2464189"/>
              <a:ext cx="1354785" cy="13088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56E1F1-DB5B-4BD2-ABF3-A9B067618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474" y="1344025"/>
            <a:ext cx="1914526" cy="40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non đã lớn hơn, có ít lá.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78F486-7EC9-4EA8-A857-8439B4343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224" y="1028439"/>
            <a:ext cx="2581275" cy="46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lớn thành cây to và ra hoa.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CFEB51-2245-48EB-8CBC-76C0CD94A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456" y="1571625"/>
            <a:ext cx="275859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8E52B771-233D-4DD3-8E0B-8DAC92CEE86E}"/>
              </a:ext>
            </a:extLst>
          </p:cNvPr>
          <p:cNvSpPr/>
          <p:nvPr/>
        </p:nvSpPr>
        <p:spPr>
          <a:xfrm>
            <a:off x="238125" y="171450"/>
            <a:ext cx="11430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có hoa và quả xanh.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95C8E8C-DFBC-4626-B10F-47C3765F6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112" y="1228948"/>
            <a:ext cx="2871788" cy="42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có quả chín.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7DC1786-AE79-4E2B-BBFB-DEA465B82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49" y="1241425"/>
            <a:ext cx="2752725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400604" y="371475"/>
            <a:ext cx="7476946" cy="28098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năng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0A3B39-497E-4259-A5CE-B136BB04CC00}"/>
              </a:ext>
            </a:extLst>
          </p:cNvPr>
          <p:cNvGrpSpPr/>
          <p:nvPr/>
        </p:nvGrpSpPr>
        <p:grpSpPr>
          <a:xfrm>
            <a:off x="3190459" y="-106277"/>
            <a:ext cx="8184139" cy="5953115"/>
            <a:chOff x="979714" y="685799"/>
            <a:chExt cx="9448800" cy="5731761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2D865BED-437A-4EE4-84F7-25006055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14" y="685799"/>
              <a:ext cx="9448800" cy="5731761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1654F6FD-8370-4960-B1B6-92DE4DC2E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600" y="2000898"/>
              <a:ext cx="7775120" cy="37934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 là cơ quan sinh sản của cây. Hoa tạo thành quả và hạt. Khi gặp điều kiện thích hợp, hạt se mọc thành cây mới.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27B69B13-0C81-4945-B1F1-7CA40B22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9718"/>
            <a:ext cx="443679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181529" y="247650"/>
            <a:ext cx="7476946" cy="28098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Vì sao người ta cần giữ lại hạt giống?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C7749A-0BD5-4F7F-9567-1C85026570C9}"/>
              </a:ext>
            </a:extLst>
          </p:cNvPr>
          <p:cNvSpPr txBox="1"/>
          <p:nvPr/>
        </p:nvSpPr>
        <p:spPr>
          <a:xfrm>
            <a:off x="4333875" y="3616260"/>
            <a:ext cx="7134225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cần giữ lại hạt giống vì hạt có chức năng duy trì giống nòi, tạo ra cây mới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7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41D01-9859-4580-A48B-6294F4DD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669" y="1048771"/>
            <a:ext cx="50723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038350" y="1484784"/>
            <a:ext cx="815732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885950" y="666750"/>
            <a:ext cx="8309722" cy="189815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</a:rPr>
              <a:t>Quá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hô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hấp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diễn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ra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đêm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317171" y="892629"/>
            <a:ext cx="10210800" cy="167227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Lá cây có hình dạng và kích thước khác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hay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giống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C94E79-C9CD-4F0E-AF6A-AD2712799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9603">
            <a:off x="2872556" y="970996"/>
            <a:ext cx="2076001" cy="2076001"/>
          </a:xfrm>
          <a:custGeom>
            <a:avLst/>
            <a:gdLst>
              <a:gd name="connsiteX0" fmla="*/ 0 w 3084843"/>
              <a:gd name="connsiteY0" fmla="*/ 0 h 1926503"/>
              <a:gd name="connsiteX1" fmla="*/ 3084843 w 3084843"/>
              <a:gd name="connsiteY1" fmla="*/ 0 h 1926503"/>
              <a:gd name="connsiteX2" fmla="*/ 3084843 w 3084843"/>
              <a:gd name="connsiteY2" fmla="*/ 318353 h 1926503"/>
              <a:gd name="connsiteX3" fmla="*/ 2736786 w 3084843"/>
              <a:gd name="connsiteY3" fmla="*/ 174152 h 1926503"/>
              <a:gd name="connsiteX4" fmla="*/ 1542420 w 3084843"/>
              <a:gd name="connsiteY4" fmla="*/ 1868241 h 1926503"/>
              <a:gd name="connsiteX5" fmla="*/ 1683049 w 3084843"/>
              <a:gd name="connsiteY5" fmla="*/ 1926503 h 1926503"/>
              <a:gd name="connsiteX6" fmla="*/ 0 w 3084843"/>
              <a:gd name="connsiteY6" fmla="*/ 1926503 h 19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4843" h="1926503">
                <a:moveTo>
                  <a:pt x="0" y="0"/>
                </a:moveTo>
                <a:lnTo>
                  <a:pt x="3084843" y="0"/>
                </a:lnTo>
                <a:lnTo>
                  <a:pt x="3084843" y="318353"/>
                </a:lnTo>
                <a:lnTo>
                  <a:pt x="2736786" y="174152"/>
                </a:lnTo>
                <a:lnTo>
                  <a:pt x="1542420" y="1868241"/>
                </a:lnTo>
                <a:lnTo>
                  <a:pt x="1683049" y="1926503"/>
                </a:lnTo>
                <a:lnTo>
                  <a:pt x="0" y="1926503"/>
                </a:lnTo>
                <a:close/>
              </a:path>
            </a:pathLst>
          </a:custGeom>
          <a:noFill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6FCD143-3416-4174-97A6-27C0968373D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059170" y="1278695"/>
            <a:ext cx="765593" cy="1494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779F27-3E67-40E6-9F6E-2D983822CCBC}"/>
              </a:ext>
            </a:extLst>
          </p:cNvPr>
          <p:cNvSpPr/>
          <p:nvPr/>
        </p:nvSpPr>
        <p:spPr>
          <a:xfrm>
            <a:off x="2133600" y="981074"/>
            <a:ext cx="7820025" cy="33432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2BDBB-07C0-4CB9-93AA-8C3CC6D9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949" y="985237"/>
            <a:ext cx="4474852" cy="65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6EB71-BB49-4F73-B083-701B4D179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784" y="1787159"/>
            <a:ext cx="8461981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F9FF528-8903-4D82-8B26-03323AAB8A18}"/>
              </a:ext>
            </a:extLst>
          </p:cNvPr>
          <p:cNvGrpSpPr/>
          <p:nvPr/>
        </p:nvGrpSpPr>
        <p:grpSpPr>
          <a:xfrm>
            <a:off x="2457450" y="2354101"/>
            <a:ext cx="6389276" cy="1936732"/>
            <a:chOff x="2804266" y="2379501"/>
            <a:chExt cx="6253645" cy="193673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EB525A7-365E-4E21-AAEF-6520AB4368A8}"/>
                </a:ext>
              </a:extLst>
            </p:cNvPr>
            <p:cNvSpPr/>
            <p:nvPr/>
          </p:nvSpPr>
          <p:spPr>
            <a:xfrm>
              <a:off x="2804266" y="2379501"/>
              <a:ext cx="1936732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庞门正道标题体" panose="02010600030101010101" pitchFamily="2" charset="-122"/>
                  <a:cs typeface="Calibri" panose="020F0502020204030204" pitchFamily="34" charset="0"/>
                  <a:sym typeface="庞门正道标题体" panose="02010600030101010101" pitchFamily="2" charset="-122"/>
                </a:rPr>
                <a:t>01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庞门正道标题体" panose="02010600030101010101" pitchFamily="2" charset="-122"/>
                <a:cs typeface="Calibri" panose="020F0502020204030204" pitchFamily="34" charset="0"/>
                <a:sym typeface="庞门正道标题体" panose="02010600030101010101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DEF7A18F-EC89-4357-BAC2-71FF57D83868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E5AFA0-AEC1-4A6A-9FC3-B5A5DF656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989" y="2733242"/>
            <a:ext cx="549297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và nói tên các bộ phận của hoa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râm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bụt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ED53C5-6C9F-46F1-89E9-5C417D702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4" y="1409700"/>
            <a:ext cx="82463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9A57"/>
      </a:accent1>
      <a:accent2>
        <a:srgbClr val="E7BE68"/>
      </a:accent2>
      <a:accent3>
        <a:srgbClr val="CE6A53"/>
      </a:accent3>
      <a:accent4>
        <a:srgbClr val="8C9A57"/>
      </a:accent4>
      <a:accent5>
        <a:srgbClr val="E7BE68"/>
      </a:accent5>
      <a:accent6>
        <a:srgbClr val="CE6A53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664</Words>
  <Application>Microsoft Office PowerPoint</Application>
  <PresentationFormat>Widescreen</PresentationFormat>
  <Paragraphs>140</Paragraphs>
  <Slides>35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等线</vt:lpstr>
      <vt:lpstr>等线 Light</vt:lpstr>
      <vt:lpstr>.Vn3DH</vt:lpstr>
      <vt:lpstr>Arial</vt:lpstr>
      <vt:lpstr>Calibri</vt:lpstr>
      <vt:lpstr>Calibri Light</vt:lpstr>
      <vt:lpstr>Coiny</vt:lpstr>
      <vt:lpstr>Times New Roman</vt:lpstr>
      <vt:lpstr>Wingdings</vt:lpstr>
      <vt:lpstr>Office Theme</vt:lpstr>
      <vt:lpstr>1_Office Theme</vt:lpstr>
      <vt:lpstr>千图网海量PPT模板www.58pic.com</vt:lpstr>
      <vt:lpstr>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23</cp:revision>
  <dcterms:created xsi:type="dcterms:W3CDTF">2022-12-17T04:02:17Z</dcterms:created>
  <dcterms:modified xsi:type="dcterms:W3CDTF">2022-12-25T13:28:49Z</dcterms:modified>
</cp:coreProperties>
</file>