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314" r:id="rId4"/>
    <p:sldId id="257" r:id="rId5"/>
    <p:sldId id="3380" r:id="rId6"/>
    <p:sldId id="3381" r:id="rId7"/>
    <p:sldId id="3382" r:id="rId8"/>
    <p:sldId id="3383" r:id="rId9"/>
    <p:sldId id="3385" r:id="rId10"/>
    <p:sldId id="3386" r:id="rId11"/>
    <p:sldId id="3387" r:id="rId12"/>
    <p:sldId id="3402" r:id="rId13"/>
    <p:sldId id="3388" r:id="rId14"/>
    <p:sldId id="3403" r:id="rId15"/>
    <p:sldId id="3394" r:id="rId16"/>
    <p:sldId id="3395" r:id="rId17"/>
    <p:sldId id="3404" r:id="rId18"/>
    <p:sldId id="288" r:id="rId19"/>
    <p:sldId id="3401" r:id="rId20"/>
    <p:sldId id="3408" r:id="rId21"/>
    <p:sldId id="3405" r:id="rId22"/>
    <p:sldId id="3407" r:id="rId23"/>
    <p:sldId id="3406"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9D23F-F5CF-4AEA-874D-E137F9C06006}" type="datetimeFigureOut">
              <a:rPr lang="en-US" smtClean="0"/>
              <a:t>15-Dec-23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C866D-7E6C-40AB-AAEE-9F019A598247}" type="slidenum">
              <a:rPr lang="en-US" smtClean="0"/>
              <a:t>‹#›</a:t>
            </a:fld>
            <a:endParaRPr lang="en-US"/>
          </a:p>
        </p:txBody>
      </p:sp>
    </p:spTree>
    <p:extLst>
      <p:ext uri="{BB962C8B-B14F-4D97-AF65-F5344CB8AC3E}">
        <p14:creationId xmlns:p14="http://schemas.microsoft.com/office/powerpoint/2010/main" val="5729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3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96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530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4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951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393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CA60E-FCAC-4C75-A229-68B8B7EC4B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56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80856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418900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13055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49340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555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1757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3710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35440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615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65537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38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01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58907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20161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0766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B5079-3D0F-4E23-BCC2-24930BFBFC61}" type="datetimeFigureOut">
              <a:rPr lang="en-US" smtClean="0"/>
              <a:t>15-Dec-23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17002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15-Dec-23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9216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B5079-3D0F-4E23-BCC2-24930BFBFC61}" type="datetimeFigureOut">
              <a:rPr lang="en-US" smtClean="0"/>
              <a:t>15-Dec-23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2392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B5079-3D0F-4E23-BCC2-24930BFBFC61}" type="datetimeFigureOut">
              <a:rPr lang="en-US" smtClean="0"/>
              <a:t>15-Dec-23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4928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B5079-3D0F-4E23-BCC2-24930BFBFC61}" type="datetimeFigureOut">
              <a:rPr lang="en-US" smtClean="0"/>
              <a:t>15-Dec-23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39898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B5079-3D0F-4E23-BCC2-24930BFBFC61}" type="datetimeFigureOut">
              <a:rPr lang="en-US" smtClean="0"/>
              <a:t>15-Dec-23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78565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55497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B5079-3D0F-4E23-BCC2-24930BFBFC61}" type="datetimeFigureOut">
              <a:rPr lang="en-US" smtClean="0"/>
              <a:t>15-Dec-23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168104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15-Dec-23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03720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15-Dec-23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28686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15-Dec-23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8738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15-Dec-23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28340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90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477410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4853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303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29736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2023/12/15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58230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5D8DF-AD8D-4F0B-B5CB-EBE83BE26972}" type="datetimeFigureOut">
              <a:rPr lang="zh-CN" altLang="en-US" smtClean="0"/>
              <a:t>2023/12/15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FBC19-3FF4-4814-BCA3-F55B975ADDCE}" type="slidenum">
              <a:rPr lang="zh-CN" altLang="en-US" smtClean="0"/>
              <a:t>‹#›</a:t>
            </a:fld>
            <a:endParaRPr lang="zh-CN" altLang="en-US"/>
          </a:p>
        </p:txBody>
      </p:sp>
      <p:pic>
        <p:nvPicPr>
          <p:cNvPr id="27" name="Picture 26">
            <a:extLst>
              <a:ext uri="{FF2B5EF4-FFF2-40B4-BE49-F238E27FC236}">
                <a16:creationId xmlns:a16="http://schemas.microsoft.com/office/drawing/2014/main" id="{36BBCE0A-B4A8-4885-B7EF-C4974B65A6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BF01E70D-BFF0-480B-9164-E8815BC0EA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0A9A9363-C8A1-4403-B70E-5FDC7D1DC0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30" name="Picture 29">
            <a:extLst>
              <a:ext uri="{FF2B5EF4-FFF2-40B4-BE49-F238E27FC236}">
                <a16:creationId xmlns:a16="http://schemas.microsoft.com/office/drawing/2014/main" id="{3DE92AF5-3D8C-4358-BCA7-1CF63B9920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8774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5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B5079-3D0F-4E23-BCC2-24930BFBFC61}" type="datetimeFigureOut">
              <a:rPr lang="en-US" smtClean="0"/>
              <a:t>15-Dec-23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7960B-3345-491F-AE9B-8F3278378A2E}" type="slidenum">
              <a:rPr lang="en-US" smtClean="0"/>
              <a:t>‹#›</a:t>
            </a:fld>
            <a:endParaRPr lang="en-US"/>
          </a:p>
        </p:txBody>
      </p:sp>
      <p:pic>
        <p:nvPicPr>
          <p:cNvPr id="26" name="Picture 25">
            <a:extLst>
              <a:ext uri="{FF2B5EF4-FFF2-40B4-BE49-F238E27FC236}">
                <a16:creationId xmlns:a16="http://schemas.microsoft.com/office/drawing/2014/main" id="{000A3A78-81F7-44C4-99C9-335475CEEF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3C29CE0A-EE20-4ADC-8E4C-8A0D2705CB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1E38C0DD-E084-4CEA-BBC0-0EE974DCF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FF799910-3427-4CE3-8288-22BAA2508B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588764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8.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audio" Target="../media/audio2.wav"/><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6.gif"/><Relationship Id="rId5" Type="http://schemas.openxmlformats.org/officeDocument/2006/relationships/image" Target="../media/image55.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microsoft.com/office/2007/relationships/hdphoto" Target="../media/hdphoto7.wdp"/><Relationship Id="rId3" Type="http://schemas.openxmlformats.org/officeDocument/2006/relationships/image" Target="../media/image17.jpg"/><Relationship Id="rId21" Type="http://schemas.microsoft.com/office/2007/relationships/hdphoto" Target="../media/hdphoto8.wdp"/><Relationship Id="rId7" Type="http://schemas.openxmlformats.org/officeDocument/2006/relationships/image" Target="../media/image20.png"/><Relationship Id="rId12" Type="http://schemas.microsoft.com/office/2007/relationships/hdphoto" Target="../media/hdphoto4.wdp"/><Relationship Id="rId17" Type="http://schemas.openxmlformats.org/officeDocument/2006/relationships/image" Target="../media/image25.png"/><Relationship Id="rId25" Type="http://schemas.openxmlformats.org/officeDocument/2006/relationships/slide" Target="slide9.xml"/><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19.jpg"/><Relationship Id="rId11" Type="http://schemas.openxmlformats.org/officeDocument/2006/relationships/image" Target="../media/image22.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4.png"/><Relationship Id="rId23" Type="http://schemas.openxmlformats.org/officeDocument/2006/relationships/slide" Target="slide7.xml"/><Relationship Id="rId10" Type="http://schemas.microsoft.com/office/2007/relationships/hdphoto" Target="../media/hdphoto3.wdp"/><Relationship Id="rId19" Type="http://schemas.openxmlformats.org/officeDocument/2006/relationships/slide" Target="slide10.xml"/><Relationship Id="rId4" Type="http://schemas.openxmlformats.org/officeDocument/2006/relationships/image" Target="../media/image18.png"/><Relationship Id="rId9" Type="http://schemas.openxmlformats.org/officeDocument/2006/relationships/image" Target="../media/image21.png"/><Relationship Id="rId14" Type="http://schemas.microsoft.com/office/2007/relationships/hdphoto" Target="../media/hdphoto5.wdp"/><Relationship Id="rId22"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3"/>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Khám</a:t>
            </a:r>
            <a:r>
              <a:rPr kumimoji="0" lang="en-US" altLang="zh-CN" sz="10500" b="1" i="0" u="none" strike="noStrike" kern="1200" cap="none" spc="0" normalizeH="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 </a:t>
            </a:r>
            <a:r>
              <a:rPr kumimoji="0" lang="en-US" altLang="zh-CN" sz="10500" b="1" i="0" u="none" strike="noStrike" kern="1200" cap="none" spc="0" normalizeH="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phá</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10496277" y="232691"/>
            <a:ext cx="1639562" cy="1012667"/>
          </a:xfrm>
          <a:prstGeom prst="rect">
            <a:avLst/>
          </a:prstGeom>
        </p:spPr>
      </p:pic>
    </p:spTree>
    <p:extLst>
      <p:ext uri="{BB962C8B-B14F-4D97-AF65-F5344CB8AC3E}">
        <p14:creationId xmlns:p14="http://schemas.microsoft.com/office/powerpoint/2010/main" val="2063014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193628" y="2306187"/>
            <a:ext cx="4836071" cy="2554545"/>
          </a:xfrm>
          <a:prstGeom prst="rect">
            <a:avLst/>
          </a:prstGeom>
          <a:noFill/>
        </p:spPr>
        <p:txBody>
          <a:bodyPr wrap="square">
            <a:spAutoFit/>
          </a:bodyPr>
          <a:lstStyle/>
          <a:p>
            <a:pPr lvl="0" algn="ct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suy</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nghĩ</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0787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6C0F6D-511C-465A-B1C5-94E44A3C0D85}"/>
              </a:ext>
            </a:extLst>
          </p:cNvPr>
          <p:cNvSpPr/>
          <p:nvPr/>
        </p:nvSpPr>
        <p:spPr>
          <a:xfrm>
            <a:off x="472966" y="220717"/>
            <a:ext cx="11214537" cy="6463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EB3582F-F3A3-419E-ACC5-DF5558BFB7D8}"/>
              </a:ext>
            </a:extLst>
          </p:cNvPr>
          <p:cNvSpPr txBox="1"/>
          <p:nvPr/>
        </p:nvSpPr>
        <p:spPr>
          <a:xfrm>
            <a:off x="919656" y="482825"/>
            <a:ext cx="9890234" cy="830997"/>
          </a:xfrm>
          <a:prstGeom prst="rect">
            <a:avLst/>
          </a:prstGeom>
          <a:noFill/>
        </p:spPr>
        <p:txBody>
          <a:bodyPr wrap="square" rtlCol="0">
            <a:spAutoFit/>
          </a:bodyPr>
          <a:lstStyle/>
          <a:p>
            <a:pPr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Đọc những câu chuyện gợi ý dưới đây để nhớ lại các chi tiết về những nhân vật đã đọc.</a:t>
            </a:r>
          </a:p>
        </p:txBody>
      </p:sp>
      <p:pic>
        <p:nvPicPr>
          <p:cNvPr id="13" name="Picture 12">
            <a:extLst>
              <a:ext uri="{FF2B5EF4-FFF2-40B4-BE49-F238E27FC236}">
                <a16:creationId xmlns:a16="http://schemas.microsoft.com/office/drawing/2014/main" id="{E79616A6-7ACE-40BF-B298-7C62EE9477C2}"/>
              </a:ext>
            </a:extLst>
          </p:cNvPr>
          <p:cNvPicPr>
            <a:picLocks noChangeAspect="1"/>
          </p:cNvPicPr>
          <p:nvPr/>
        </p:nvPicPr>
        <p:blipFill>
          <a:blip r:embed="rId2"/>
          <a:stretch>
            <a:fillRect/>
          </a:stretch>
        </p:blipFill>
        <p:spPr>
          <a:xfrm>
            <a:off x="2375339" y="1383132"/>
            <a:ext cx="7683061" cy="1474569"/>
          </a:xfrm>
          <a:prstGeom prst="rect">
            <a:avLst/>
          </a:prstGeom>
        </p:spPr>
      </p:pic>
      <p:pic>
        <p:nvPicPr>
          <p:cNvPr id="20" name="Picture 19">
            <a:extLst>
              <a:ext uri="{FF2B5EF4-FFF2-40B4-BE49-F238E27FC236}">
                <a16:creationId xmlns:a16="http://schemas.microsoft.com/office/drawing/2014/main" id="{B5D61A6E-E622-4101-82CB-BE9D0202C75D}"/>
              </a:ext>
            </a:extLst>
          </p:cNvPr>
          <p:cNvPicPr>
            <a:picLocks noChangeAspect="1"/>
          </p:cNvPicPr>
          <p:nvPr/>
        </p:nvPicPr>
        <p:blipFill>
          <a:blip r:embed="rId3"/>
          <a:stretch>
            <a:fillRect/>
          </a:stretch>
        </p:blipFill>
        <p:spPr>
          <a:xfrm>
            <a:off x="2255946" y="2857701"/>
            <a:ext cx="7560715" cy="3910753"/>
          </a:xfrm>
          <a:prstGeom prst="rect">
            <a:avLst/>
          </a:prstGeom>
        </p:spPr>
      </p:pic>
    </p:spTree>
    <p:extLst>
      <p:ext uri="{BB962C8B-B14F-4D97-AF65-F5344CB8AC3E}">
        <p14:creationId xmlns:p14="http://schemas.microsoft.com/office/powerpoint/2010/main" val="404444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7CEC06-969C-4D7E-8FB7-2F2048854481}"/>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D581E9B4-8DE2-4D49-9B81-5119A54BC074}"/>
              </a:ext>
            </a:extLst>
          </p:cNvPr>
          <p:cNvPicPr>
            <a:picLocks noChangeAspect="1"/>
          </p:cNvPicPr>
          <p:nvPr/>
        </p:nvPicPr>
        <p:blipFill rotWithShape="1">
          <a:blip r:embed="rId3">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5D3CFB9E-CCD4-490E-9BFA-DBF9D295A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0" name="Group 9">
            <a:extLst>
              <a:ext uri="{FF2B5EF4-FFF2-40B4-BE49-F238E27FC236}">
                <a16:creationId xmlns:a16="http://schemas.microsoft.com/office/drawing/2014/main" id="{7F39D3EF-ABF9-4B7F-9C82-638FD7FA373B}"/>
              </a:ext>
            </a:extLst>
          </p:cNvPr>
          <p:cNvGrpSpPr/>
          <p:nvPr/>
        </p:nvGrpSpPr>
        <p:grpSpPr>
          <a:xfrm>
            <a:off x="300380" y="1480714"/>
            <a:ext cx="11591224" cy="3192757"/>
            <a:chOff x="144378" y="1276178"/>
            <a:chExt cx="11591224" cy="3192757"/>
          </a:xfrm>
        </p:grpSpPr>
        <p:sp>
          <p:nvSpPr>
            <p:cNvPr id="11" name="Rectangle: Rounded Corners 10">
              <a:extLst>
                <a:ext uri="{FF2B5EF4-FFF2-40B4-BE49-F238E27FC236}">
                  <a16:creationId xmlns:a16="http://schemas.microsoft.com/office/drawing/2014/main" id="{C207CBCA-62ED-45D8-BE17-4A9111C92786}"/>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ark, doll&#10;&#10;Description automatically generated">
              <a:extLst>
                <a:ext uri="{FF2B5EF4-FFF2-40B4-BE49-F238E27FC236}">
                  <a16:creationId xmlns:a16="http://schemas.microsoft.com/office/drawing/2014/main" id="{89EE403B-3013-44A4-8069-194880439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sp>
        <p:nvSpPr>
          <p:cNvPr id="13" name="TextBox 12">
            <a:extLst>
              <a:ext uri="{FF2B5EF4-FFF2-40B4-BE49-F238E27FC236}">
                <a16:creationId xmlns:a16="http://schemas.microsoft.com/office/drawing/2014/main" id="{830CD822-3FA1-4976-AD5B-030DF0FE0ACA}"/>
              </a:ext>
            </a:extLst>
          </p:cNvPr>
          <p:cNvSpPr txBox="1"/>
          <p:nvPr/>
        </p:nvSpPr>
        <p:spPr>
          <a:xfrm>
            <a:off x="1810352" y="2145818"/>
            <a:ext cx="10081252" cy="1589602"/>
          </a:xfrm>
          <a:prstGeom prst="rect">
            <a:avLst/>
          </a:prstGeom>
          <a:noFill/>
        </p:spPr>
        <p:txBody>
          <a:bodyPr wrap="square">
            <a:spAutoFit/>
          </a:bodyPr>
          <a:lstStyle/>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Mỗi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suy</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HS chia </a:t>
            </a:r>
            <a:r>
              <a:rPr lang="vi-VN"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sẻ</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t</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hống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trong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ghi</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vào</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bảng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Đại</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diện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trình</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bày</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F3198D48-3CA8-4762-9553-CBAE7E6E16AD}"/>
              </a:ext>
            </a:extLst>
          </p:cNvPr>
          <p:cNvPicPr>
            <a:picLocks noChangeAspect="1"/>
          </p:cNvPicPr>
          <p:nvPr/>
        </p:nvPicPr>
        <p:blipFill>
          <a:blip r:embed="rId6"/>
          <a:stretch>
            <a:fillRect/>
          </a:stretch>
        </p:blipFill>
        <p:spPr>
          <a:xfrm>
            <a:off x="2012544" y="276531"/>
            <a:ext cx="7812136" cy="1105662"/>
          </a:xfrm>
          <a:prstGeom prst="rect">
            <a:avLst/>
          </a:prstGeom>
        </p:spPr>
      </p:pic>
    </p:spTree>
    <p:extLst>
      <p:ext uri="{BB962C8B-B14F-4D97-AF65-F5344CB8AC3E}">
        <p14:creationId xmlns:p14="http://schemas.microsoft.com/office/powerpoint/2010/main" val="48845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C71D8-9198-44AA-B0F7-41AF419AB4F7}"/>
              </a:ext>
            </a:extLst>
          </p:cNvPr>
          <p:cNvSpPr txBox="1"/>
          <p:nvPr/>
        </p:nvSpPr>
        <p:spPr>
          <a:xfrm>
            <a:off x="1800664" y="1863358"/>
            <a:ext cx="8145194" cy="21852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Cô – li – a vì khi viết văn, bạn ấy đã nói những việc mà bạn ấy không hề làm. Nhưng khi mẹ nhắc thì bạn ấy đã cố gắng hoàn thành tất cả những công việc đó.</a:t>
            </a:r>
            <a:endPar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50895392-BD73-4C7C-9D7C-4DA5EB5AD856}"/>
              </a:ext>
            </a:extLst>
          </p:cNvPr>
          <p:cNvGrpSpPr/>
          <p:nvPr/>
        </p:nvGrpSpPr>
        <p:grpSpPr>
          <a:xfrm>
            <a:off x="3716543" y="302893"/>
            <a:ext cx="4313435" cy="1442862"/>
            <a:chOff x="3710997" y="181081"/>
            <a:chExt cx="4313435" cy="1442862"/>
          </a:xfrm>
        </p:grpSpPr>
        <p:pic>
          <p:nvPicPr>
            <p:cNvPr id="5" name="Picture 4">
              <a:extLst>
                <a:ext uri="{FF2B5EF4-FFF2-40B4-BE49-F238E27FC236}">
                  <a16:creationId xmlns:a16="http://schemas.microsoft.com/office/drawing/2014/main" id="{66C61040-05F9-46E4-9907-3067057D69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6" name="TextBox 5">
              <a:extLst>
                <a:ext uri="{FF2B5EF4-FFF2-40B4-BE49-F238E27FC236}">
                  <a16:creationId xmlns:a16="http://schemas.microsoft.com/office/drawing/2014/main" id="{07E02D74-96B1-4A17-ADE0-F7E2D2046DFD}"/>
                </a:ext>
              </a:extLst>
            </p:cNvPr>
            <p:cNvSpPr txBox="1"/>
            <p:nvPr/>
          </p:nvSpPr>
          <p:spPr>
            <a:xfrm>
              <a:off x="4752368" y="501904"/>
              <a:ext cx="29989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Gợi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ý</a:t>
              </a:r>
            </a:p>
          </p:txBody>
        </p:sp>
      </p:grpSp>
    </p:spTree>
    <p:extLst>
      <p:ext uri="{BB962C8B-B14F-4D97-AF65-F5344CB8AC3E}">
        <p14:creationId xmlns:p14="http://schemas.microsoft.com/office/powerpoint/2010/main" val="4097586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300795" y="2459504"/>
            <a:ext cx="4836071" cy="1938992"/>
          </a:xfrm>
          <a:prstGeom prst="rect">
            <a:avLst/>
          </a:prstGeom>
          <a:noFill/>
        </p:spPr>
        <p:txBody>
          <a:bodyPr wrap="square">
            <a:spAutoFit/>
          </a:bodyPr>
          <a:lstStyle/>
          <a:p>
            <a:pPr lvl="0" algn="ctr"/>
            <a:r>
              <a:rPr lang="en-US" sz="4000" b="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Viết đoạn văn ngắn về một nhân vật trong câu chuyện đã 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8857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7" name="图片 3" descr="图片包含 配件&#10;&#10;描述已自动生成">
            <a:extLst>
              <a:ext uri="{FF2B5EF4-FFF2-40B4-BE49-F238E27FC236}">
                <a16:creationId xmlns:a16="http://schemas.microsoft.com/office/drawing/2014/main" id="{9D55A446-D712-42B7-A9E2-46FCE8DF67C7}"/>
              </a:ext>
            </a:extLst>
          </p:cNvPr>
          <p:cNvPicPr>
            <a:picLocks noChangeAspect="1"/>
          </p:cNvPicPr>
          <p:nvPr/>
        </p:nvPicPr>
        <p:blipFill rotWithShape="1">
          <a:blip r:embed="rId4">
            <a:extLst>
              <a:ext uri="{28A0092B-C50C-407E-A947-70E740481C1C}">
                <a14:useLocalDpi xmlns:a14="http://schemas.microsoft.com/office/drawing/2010/main" val="0"/>
              </a:ext>
            </a:extLst>
          </a:blip>
          <a:srcRect l="11581" t="10889" r="6878" b="14888"/>
          <a:stretch/>
        </p:blipFill>
        <p:spPr>
          <a:xfrm>
            <a:off x="2377439" y="-87654"/>
            <a:ext cx="5431247" cy="2247007"/>
          </a:xfrm>
          <a:prstGeom prst="rect">
            <a:avLst/>
          </a:prstGeom>
        </p:spPr>
      </p:pic>
      <p:sp>
        <p:nvSpPr>
          <p:cNvPr id="8" name="TextBox 7">
            <a:extLst>
              <a:ext uri="{FF2B5EF4-FFF2-40B4-BE49-F238E27FC236}">
                <a16:creationId xmlns:a16="http://schemas.microsoft.com/office/drawing/2014/main" id="{DDDC3E54-EF76-4559-9DE6-30031820F071}"/>
              </a:ext>
            </a:extLst>
          </p:cNvPr>
          <p:cNvSpPr txBox="1"/>
          <p:nvPr/>
        </p:nvSpPr>
        <p:spPr>
          <a:xfrm>
            <a:off x="2781743" y="522878"/>
            <a:ext cx="44977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Gợi</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 ý</a:t>
            </a:r>
          </a:p>
        </p:txBody>
      </p:sp>
      <p:pic>
        <p:nvPicPr>
          <p:cNvPr id="6" name="图片 4" descr="图片包含 电视&#10;&#10;自动生成的说明">
            <a:extLst>
              <a:ext uri="{FF2B5EF4-FFF2-40B4-BE49-F238E27FC236}">
                <a16:creationId xmlns:a16="http://schemas.microsoft.com/office/drawing/2014/main" id="{76DE43C4-C0F2-4483-8DC8-A807FD389EE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0193939" flipH="1">
            <a:off x="-487631" y="2258760"/>
            <a:ext cx="5265683" cy="3932545"/>
          </a:xfrm>
          <a:prstGeom prst="rect">
            <a:avLst/>
          </a:prstGeom>
          <a:effectLst>
            <a:glow rad="25400">
              <a:srgbClr val="87B7DD">
                <a:alpha val="71000"/>
              </a:srgbClr>
            </a:glow>
          </a:effectLst>
        </p:spPr>
      </p:pic>
      <p:sp>
        <p:nvSpPr>
          <p:cNvPr id="10" name="TextBox 9">
            <a:extLst>
              <a:ext uri="{FF2B5EF4-FFF2-40B4-BE49-F238E27FC236}">
                <a16:creationId xmlns:a16="http://schemas.microsoft.com/office/drawing/2014/main" id="{2F0F18AD-0264-4B62-983D-97DB07DA43B6}"/>
              </a:ext>
            </a:extLst>
          </p:cNvPr>
          <p:cNvSpPr txBox="1"/>
          <p:nvPr/>
        </p:nvSpPr>
        <p:spPr>
          <a:xfrm rot="20162443">
            <a:off x="509815" y="3316796"/>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là</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ai?</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1" name="图片 4" descr="图片包含 电视&#10;&#10;自动生成的说明">
            <a:extLst>
              <a:ext uri="{FF2B5EF4-FFF2-40B4-BE49-F238E27FC236}">
                <a16:creationId xmlns:a16="http://schemas.microsoft.com/office/drawing/2014/main" id="{FD7377BE-FBB5-4015-ABA8-F7D2341FC64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1397687" flipH="1">
            <a:off x="3230930" y="2848489"/>
            <a:ext cx="5265683" cy="3932545"/>
          </a:xfrm>
          <a:prstGeom prst="rect">
            <a:avLst/>
          </a:prstGeom>
          <a:effectLst>
            <a:glow rad="25400">
              <a:srgbClr val="87B7DD">
                <a:alpha val="71000"/>
              </a:srgbClr>
            </a:glow>
          </a:effectLst>
        </p:spPr>
      </p:pic>
      <p:sp>
        <p:nvSpPr>
          <p:cNvPr id="12" name="TextBox 11">
            <a:extLst>
              <a:ext uri="{FF2B5EF4-FFF2-40B4-BE49-F238E27FC236}">
                <a16:creationId xmlns:a16="http://schemas.microsoft.com/office/drawing/2014/main" id="{53A772FC-53F8-47B5-9ACC-FCC70AB16E8C}"/>
              </a:ext>
            </a:extLst>
          </p:cNvPr>
          <p:cNvSpPr txBox="1"/>
          <p:nvPr/>
        </p:nvSpPr>
        <p:spPr>
          <a:xfrm>
            <a:off x="4207108" y="3779173"/>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Lý</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do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em</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thíc</a:t>
            </a:r>
            <a:r>
              <a:rPr lang="en-US" sz="3200" dirty="0">
                <a:solidFill>
                  <a:sysClr val="windowText" lastClr="000000"/>
                </a:solidFill>
                <a:latin typeface="Calibri" panose="020F0502020204030204" pitchFamily="34" charset="0"/>
                <a:ea typeface="微软雅黑"/>
                <a:cs typeface="Calibri" panose="020F0502020204030204" pitchFamily="34" charset="0"/>
              </a:rPr>
              <a:t>h </a:t>
            </a:r>
            <a:r>
              <a:rPr lang="en-US" sz="3200" dirty="0" err="1">
                <a:solidFill>
                  <a:sysClr val="windowText" lastClr="000000"/>
                </a:solidFill>
                <a:latin typeface="Calibri" panose="020F0502020204030204" pitchFamily="34" charset="0"/>
                <a:ea typeface="微软雅黑"/>
                <a:cs typeface="Calibri" panose="020F0502020204030204" pitchFamily="34" charset="0"/>
              </a:rPr>
              <a:t>nhân</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vật</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đó</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là</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gì</a:t>
            </a:r>
            <a:r>
              <a:rPr lang="en-US" sz="3200" dirty="0">
                <a:solidFill>
                  <a:sysClr val="windowText" lastClr="000000"/>
                </a:solidFill>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3" name="图片 4" descr="图片包含 电视&#10;&#10;自动生成的说明">
            <a:extLst>
              <a:ext uri="{FF2B5EF4-FFF2-40B4-BE49-F238E27FC236}">
                <a16:creationId xmlns:a16="http://schemas.microsoft.com/office/drawing/2014/main" id="{A0AA24EC-E4B7-40DC-A804-49CC2CC1B25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406061">
            <a:off x="7321055" y="2374874"/>
            <a:ext cx="5265683" cy="3932545"/>
          </a:xfrm>
          <a:prstGeom prst="rect">
            <a:avLst/>
          </a:prstGeom>
          <a:effectLst>
            <a:glow rad="25400">
              <a:srgbClr val="87B7DD">
                <a:alpha val="71000"/>
              </a:srgbClr>
            </a:glow>
          </a:effectLst>
        </p:spPr>
      </p:pic>
      <p:sp>
        <p:nvSpPr>
          <p:cNvPr id="14" name="TextBox 13">
            <a:extLst>
              <a:ext uri="{FF2B5EF4-FFF2-40B4-BE49-F238E27FC236}">
                <a16:creationId xmlns:a16="http://schemas.microsoft.com/office/drawing/2014/main" id="{31AA2659-A7A8-4191-B884-AED321536D43}"/>
              </a:ext>
            </a:extLst>
          </p:cNvPr>
          <p:cNvSpPr txBox="1"/>
          <p:nvPr/>
        </p:nvSpPr>
        <p:spPr>
          <a:xfrm rot="1437557" flipH="1">
            <a:off x="8493675" y="3217510"/>
            <a:ext cx="26928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Cảm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nghĩ</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của</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về</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03887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D437319-F908-4066-A23C-13886CA1D4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71F73-DDFC-4D3B-BCE2-FC29A6544724}"/>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BÀI MẪU</a:t>
            </a:r>
            <a:br>
              <a:rPr kumimoji="0" lang="vi-V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6" name="TextBox 5">
            <a:extLst>
              <a:ext uri="{FF2B5EF4-FFF2-40B4-BE49-F238E27FC236}">
                <a16:creationId xmlns:a16="http://schemas.microsoft.com/office/drawing/2014/main" id="{CE29D5A2-2B6B-4756-A5FA-29A985B2A66A}"/>
              </a:ext>
            </a:extLst>
          </p:cNvPr>
          <p:cNvSpPr txBox="1"/>
          <p:nvPr/>
        </p:nvSpPr>
        <p:spPr>
          <a:xfrm>
            <a:off x="1729347" y="1919272"/>
            <a:ext cx="8443014" cy="4031873"/>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223663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6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a:extLst>
              <a:ext uri="{FF2B5EF4-FFF2-40B4-BE49-F238E27FC236}">
                <a16:creationId xmlns:a16="http://schemas.microsoft.com/office/drawing/2014/main" id="{F756524F-B8A0-4510-B561-520E2F877FFA}"/>
              </a:ext>
            </a:extLst>
          </p:cNvPr>
          <p:cNvPicPr>
            <a:picLocks noChangeAspect="1"/>
          </p:cNvPicPr>
          <p:nvPr/>
        </p:nvPicPr>
        <p:blipFill>
          <a:blip r:embed="rId4"/>
          <a:stretch>
            <a:fillRect/>
          </a:stretch>
        </p:blipFill>
        <p:spPr>
          <a:xfrm>
            <a:off x="635" y="-635"/>
            <a:ext cx="12192635" cy="6858635"/>
          </a:xfrm>
          <a:prstGeom prst="rect">
            <a:avLst/>
          </a:prstGeom>
        </p:spPr>
      </p:pic>
      <p:pic>
        <p:nvPicPr>
          <p:cNvPr id="3" name="图片 5">
            <a:extLst>
              <a:ext uri="{FF2B5EF4-FFF2-40B4-BE49-F238E27FC236}">
                <a16:creationId xmlns:a16="http://schemas.microsoft.com/office/drawing/2014/main" id="{B2D20CD8-2934-4B9D-8597-12DCC1FA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4" name="图片 23">
            <a:extLst>
              <a:ext uri="{FF2B5EF4-FFF2-40B4-BE49-F238E27FC236}">
                <a16:creationId xmlns:a16="http://schemas.microsoft.com/office/drawing/2014/main" id="{A3E139ED-247B-4804-9523-2DC62ADF7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descr="A group of children's toys&#10;&#10;Description automatically generated with low confidence">
            <a:extLst>
              <a:ext uri="{FF2B5EF4-FFF2-40B4-BE49-F238E27FC236}">
                <a16:creationId xmlns:a16="http://schemas.microsoft.com/office/drawing/2014/main" id="{2B1F9A12-6694-4467-8DC6-AEBAF650DEA2}"/>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 name="Picture 5" descr="A group of children's toys&#10;&#10;Description automatically generated with low confidence">
            <a:extLst>
              <a:ext uri="{FF2B5EF4-FFF2-40B4-BE49-F238E27FC236}">
                <a16:creationId xmlns:a16="http://schemas.microsoft.com/office/drawing/2014/main" id="{6820C2F6-5A64-4336-8EF4-27649E23688D}"/>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CD9069A9-AFBA-42AF-84CF-CF028A801CC9}"/>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2BD114DF-3183-4459-BF8E-A7AA1510A488}"/>
              </a:ext>
            </a:extLst>
          </p:cNvPr>
          <p:cNvGrpSpPr/>
          <p:nvPr/>
        </p:nvGrpSpPr>
        <p:grpSpPr>
          <a:xfrm>
            <a:off x="8470120" y="1134348"/>
            <a:ext cx="3704506" cy="2468880"/>
            <a:chOff x="9026330" y="1381655"/>
            <a:chExt cx="3704506" cy="2468880"/>
          </a:xfrm>
        </p:grpSpPr>
        <p:pic>
          <p:nvPicPr>
            <p:cNvPr id="9" name="Picture 8">
              <a:extLst>
                <a:ext uri="{FF2B5EF4-FFF2-40B4-BE49-F238E27FC236}">
                  <a16:creationId xmlns:a16="http://schemas.microsoft.com/office/drawing/2014/main" id="{7410F0A6-7C2A-40ED-BD04-51AE144D384B}"/>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0" name="TextBox 9">
              <a:extLst>
                <a:ext uri="{FF2B5EF4-FFF2-40B4-BE49-F238E27FC236}">
                  <a16:creationId xmlns:a16="http://schemas.microsoft.com/office/drawing/2014/main" id="{3100EF3F-0B8D-4E40-9A5A-507C73ECAA6C}"/>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1" name="Group 10">
            <a:extLst>
              <a:ext uri="{FF2B5EF4-FFF2-40B4-BE49-F238E27FC236}">
                <a16:creationId xmlns:a16="http://schemas.microsoft.com/office/drawing/2014/main" id="{CCF3567F-A722-4479-907A-3ED5208F123A}"/>
              </a:ext>
            </a:extLst>
          </p:cNvPr>
          <p:cNvGrpSpPr/>
          <p:nvPr/>
        </p:nvGrpSpPr>
        <p:grpSpPr>
          <a:xfrm>
            <a:off x="4254832" y="997188"/>
            <a:ext cx="3672992" cy="2743200"/>
            <a:chOff x="4672461" y="1214043"/>
            <a:chExt cx="3672992" cy="2743200"/>
          </a:xfrm>
        </p:grpSpPr>
        <p:pic>
          <p:nvPicPr>
            <p:cNvPr id="12" name="Picture 11">
              <a:extLst>
                <a:ext uri="{FF2B5EF4-FFF2-40B4-BE49-F238E27FC236}">
                  <a16:creationId xmlns:a16="http://schemas.microsoft.com/office/drawing/2014/main" id="{43489679-232B-49A3-9B9F-CCA300E48344}"/>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3" name="TextBox 12">
              <a:extLst>
                <a:ext uri="{FF2B5EF4-FFF2-40B4-BE49-F238E27FC236}">
                  <a16:creationId xmlns:a16="http://schemas.microsoft.com/office/drawing/2014/main" id="{AE715D04-6C2C-4B99-A11B-4AC536093594}"/>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4" name="Group 13">
            <a:extLst>
              <a:ext uri="{FF2B5EF4-FFF2-40B4-BE49-F238E27FC236}">
                <a16:creationId xmlns:a16="http://schemas.microsoft.com/office/drawing/2014/main" id="{3374F5E5-AEF7-42A2-88B7-E74CFD246AEA}"/>
              </a:ext>
            </a:extLst>
          </p:cNvPr>
          <p:cNvGrpSpPr/>
          <p:nvPr/>
        </p:nvGrpSpPr>
        <p:grpSpPr>
          <a:xfrm rot="10374921" flipV="1">
            <a:off x="419481" y="1206020"/>
            <a:ext cx="3550560" cy="2651760"/>
            <a:chOff x="1758356" y="1446550"/>
            <a:chExt cx="3550560" cy="2651760"/>
          </a:xfrm>
        </p:grpSpPr>
        <p:pic>
          <p:nvPicPr>
            <p:cNvPr id="15" name="Picture 14">
              <a:extLst>
                <a:ext uri="{FF2B5EF4-FFF2-40B4-BE49-F238E27FC236}">
                  <a16:creationId xmlns:a16="http://schemas.microsoft.com/office/drawing/2014/main" id="{C2BB1F25-FC2F-4E32-98BF-5BBA3B42B0CD}"/>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16" name="TextBox 15">
              <a:extLst>
                <a:ext uri="{FF2B5EF4-FFF2-40B4-BE49-F238E27FC236}">
                  <a16:creationId xmlns:a16="http://schemas.microsoft.com/office/drawing/2014/main" id="{A8D42082-5E35-4685-87A2-F589E14F7280}"/>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18" name="Picture 2" descr="Animated Butterflies Flying Wallpaper posted by Zoey Mercado">
            <a:extLst>
              <a:ext uri="{FF2B5EF4-FFF2-40B4-BE49-F238E27FC236}">
                <a16:creationId xmlns:a16="http://schemas.microsoft.com/office/drawing/2014/main" id="{51EF8985-2D8C-40AF-A4A0-35B7D64459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nimated Butterflies Flying Wallpaper posted by Zoey Mercado">
            <a:extLst>
              <a:ext uri="{FF2B5EF4-FFF2-40B4-BE49-F238E27FC236}">
                <a16:creationId xmlns:a16="http://schemas.microsoft.com/office/drawing/2014/main" id="{34018A2A-815D-4865-A1D3-22EC6BDBB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1902E2-673E-41F9-A4DC-AE05A404AAF5}"/>
              </a:ext>
            </a:extLst>
          </p:cNvPr>
          <p:cNvPicPr>
            <a:picLocks noChangeAspect="1"/>
          </p:cNvPicPr>
          <p:nvPr/>
        </p:nvPicPr>
        <p:blipFill>
          <a:blip r:embed="rId10"/>
          <a:stretch>
            <a:fillRect/>
          </a:stretch>
        </p:blipFill>
        <p:spPr>
          <a:xfrm>
            <a:off x="3794083" y="20849"/>
            <a:ext cx="4676037" cy="1316850"/>
          </a:xfrm>
          <a:prstGeom prst="rect">
            <a:avLst/>
          </a:prstGeom>
        </p:spPr>
      </p:pic>
    </p:spTree>
    <p:extLst>
      <p:ext uri="{BB962C8B-B14F-4D97-AF65-F5344CB8AC3E}">
        <p14:creationId xmlns:p14="http://schemas.microsoft.com/office/powerpoint/2010/main" val="383638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0000">
                                          <p:cBhvr additive="base">
                                            <p:cTn id="22"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par>
                                    <p:cTn id="24" presetID="2" presetClass="entr" presetSubtype="4" fill="hold" nodeType="withEffect" p14:presetBounceEnd="4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40000">
                                          <p:cBhvr additive="base">
                                            <p:cTn id="26"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3"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ppt_x"/>
                                              </p:val>
                                            </p:tav>
                                            <p:tav tm="100000">
                                              <p:val>
                                                <p:strVal val="#ppt_x"/>
                                              </p:val>
                                            </p:tav>
                                          </p:tavLst>
                                        </p:anim>
                                        <p:anim calcmode="lin" valueType="num">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uỷn.wav"/>
                                            </p:tgtEl>
                                          </p:cMediaNode>
                                        </p:audio>
                                      </p:sub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ppt_x"/>
                                              </p:val>
                                            </p:tav>
                                            <p:tav tm="100000">
                                              <p:val>
                                                <p:strVal val="#ppt_x"/>
                                              </p:val>
                                            </p:tav>
                                          </p:tavLst>
                                        </p:anim>
                                        <p:anim calcmode="lin" valueType="num">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1"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12"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12"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88BDFDB-95FE-4D29-A788-B8F8A790DAD0}"/>
              </a:ext>
            </a:extLst>
          </p:cNvPr>
          <p:cNvSpPr txBox="1"/>
          <p:nvPr/>
        </p:nvSpPr>
        <p:spPr>
          <a:xfrm>
            <a:off x="4205978" y="1652631"/>
            <a:ext cx="3982058" cy="707886"/>
          </a:xfrm>
          <a:prstGeom prst="rect">
            <a:avLst/>
          </a:prstGeom>
          <a:solidFill>
            <a:srgbClr val="FBFF8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VIỆT</a:t>
            </a:r>
            <a:endParaRPr kumimoji="0" lang="en-US" sz="40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B141EAFD-4E0E-41BE-9C0F-61E2877B93E1}"/>
              </a:ext>
            </a:extLst>
          </p:cNvPr>
          <p:cNvSpPr txBox="1"/>
          <p:nvPr/>
        </p:nvSpPr>
        <p:spPr>
          <a:xfrm>
            <a:off x="2117529" y="3136612"/>
            <a:ext cx="7274376" cy="1938992"/>
          </a:xfrm>
          <a:prstGeom prst="rect">
            <a:avLst/>
          </a:prstGeom>
          <a:noFill/>
        </p:spPr>
        <p:txBody>
          <a:bodyPr wrap="square" rtlCol="0">
            <a:spAutoFit/>
          </a:bodyPr>
          <a:lstStyle/>
          <a:p>
            <a:pPr lvl="0" algn="ct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đoạn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ngắn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lí</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do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hay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chuyên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E74D0F"/>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2" descr="图片包含 玩具&#10;&#10;已生成高可信度的说明">
            <a:extLst>
              <a:ext uri="{FF2B5EF4-FFF2-40B4-BE49-F238E27FC236}">
                <a16:creationId xmlns:a16="http://schemas.microsoft.com/office/drawing/2014/main" id="{840534A7-7FC4-472C-BB60-F80160742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25" y="3936373"/>
            <a:ext cx="3184792" cy="3184792"/>
          </a:xfrm>
          <a:prstGeom prst="rect">
            <a:avLst/>
          </a:prstGeom>
        </p:spPr>
      </p:pic>
    </p:spTree>
    <p:extLst>
      <p:ext uri="{BB962C8B-B14F-4D97-AF65-F5344CB8AC3E}">
        <p14:creationId xmlns:p14="http://schemas.microsoft.com/office/powerpoint/2010/main" val="3328992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1281-675D-4FE6-B28A-B7FD5F630A17}"/>
              </a:ext>
            </a:extLst>
          </p:cNvPr>
          <p:cNvPicPr>
            <a:picLocks noChangeAspect="1"/>
          </p:cNvPicPr>
          <p:nvPr/>
        </p:nvPicPr>
        <p:blipFill>
          <a:blip r:embed="rId2"/>
          <a:stretch>
            <a:fillRect/>
          </a:stretch>
        </p:blipFill>
        <p:spPr>
          <a:xfrm>
            <a:off x="1572376" y="1861916"/>
            <a:ext cx="9047248" cy="2213040"/>
          </a:xfrm>
          <a:prstGeom prst="rect">
            <a:avLst/>
          </a:prstGeom>
        </p:spPr>
      </p:pic>
    </p:spTree>
    <p:extLst>
      <p:ext uri="{BB962C8B-B14F-4D97-AF65-F5344CB8AC3E}">
        <p14:creationId xmlns:p14="http://schemas.microsoft.com/office/powerpoint/2010/main" val="3521444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6890420D-7F66-4581-BFBC-4D0D2B9D1F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id="{293492FD-78BF-4A73-8504-BB43089F367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0C42B9E2-24F3-4F2E-8FD0-16ED0A0C3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336" y="0"/>
            <a:ext cx="7216511" cy="5919892"/>
          </a:xfrm>
          <a:prstGeom prst="rect">
            <a:avLst/>
          </a:prstGeom>
        </p:spPr>
      </p:pic>
      <p:pic>
        <p:nvPicPr>
          <p:cNvPr id="9" name="Picture 8" descr="900+ (JENS)- BUTTERFLIES ideas | butterfly art, butterfly, beautiful  butterflies">
            <a:extLst>
              <a:ext uri="{FF2B5EF4-FFF2-40B4-BE49-F238E27FC236}">
                <a16:creationId xmlns:a16="http://schemas.microsoft.com/office/drawing/2014/main" id="{DF1600A1-4208-4078-AD22-BBB1222A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0333E0-7B31-4ED5-A266-28D37CF4013D}"/>
              </a:ext>
            </a:extLst>
          </p:cNvPr>
          <p:cNvSpPr txBox="1"/>
          <p:nvPr/>
        </p:nvSpPr>
        <p:spPr>
          <a:xfrm>
            <a:off x="3221665" y="3211033"/>
            <a:ext cx="5816009" cy="225908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Đọc lại những câu chuyện mà mình yêu thích</a:t>
            </a:r>
            <a:endPar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nl-NL"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Ôn lại các nội dung đã học và chuẩn bị cho bài 29</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999" y="100959"/>
            <a:ext cx="855035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954" y="3429000"/>
            <a:ext cx="1383829" cy="135372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7760897" y="2204623"/>
            <a:ext cx="1383829" cy="1353724"/>
          </a:xfrm>
          <a:prstGeom prst="rect">
            <a:avLst/>
          </a:prstGeom>
        </p:spPr>
      </p:pic>
      <p:pic>
        <p:nvPicPr>
          <p:cNvPr id="2" name="Picture 1">
            <a:extLst>
              <a:ext uri="{FF2B5EF4-FFF2-40B4-BE49-F238E27FC236}">
                <a16:creationId xmlns:a16="http://schemas.microsoft.com/office/drawing/2014/main" id="{5BC317BD-235E-49D2-AB03-A139C4932A75}"/>
              </a:ext>
            </a:extLst>
          </p:cNvPr>
          <p:cNvPicPr>
            <a:picLocks noChangeAspect="1"/>
          </p:cNvPicPr>
          <p:nvPr/>
        </p:nvPicPr>
        <p:blipFill>
          <a:blip r:embed="rId6"/>
          <a:stretch>
            <a:fillRect/>
          </a:stretch>
        </p:blipFill>
        <p:spPr>
          <a:xfrm>
            <a:off x="4023868" y="1923524"/>
            <a:ext cx="6230652" cy="3212870"/>
          </a:xfrm>
          <a:prstGeom prst="rect">
            <a:avLst/>
          </a:prstGeom>
        </p:spPr>
      </p:pic>
    </p:spTree>
    <p:extLst>
      <p:ext uri="{BB962C8B-B14F-4D97-AF65-F5344CB8AC3E}">
        <p14:creationId xmlns:p14="http://schemas.microsoft.com/office/powerpoint/2010/main" val="50527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3"/>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KHỞI ĐỘNG</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10496277" y="232691"/>
            <a:ext cx="1639562" cy="1012667"/>
          </a:xfrm>
          <a:prstGeom prst="rect">
            <a:avLst/>
          </a:prstGeom>
        </p:spPr>
      </p:pic>
    </p:spTree>
    <p:extLst>
      <p:ext uri="{BB962C8B-B14F-4D97-AF65-F5344CB8AC3E}">
        <p14:creationId xmlns:p14="http://schemas.microsoft.com/office/powerpoint/2010/main" val="1880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3965944" y="5626863"/>
            <a:ext cx="57400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Bấm số 1,2,3,4 câu hỏi. Trả lời xong về thì bấm bạn nhỏ đó để đi. Hết 4 câu bấm đèn giao thông đến bài học </a:t>
            </a:r>
          </a:p>
        </p:txBody>
      </p:sp>
    </p:spTree>
    <p:extLst>
      <p:ext uri="{BB962C8B-B14F-4D97-AF65-F5344CB8AC3E}">
        <p14:creationId xmlns:p14="http://schemas.microsoft.com/office/powerpoint/2010/main" val="1465046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26" name="Picture 2" descr="Truyện cổ tích Thánh Gióng song ngữ Việt Anh hay nhất cho thiếu nhi">
            <a:extLst>
              <a:ext uri="{FF2B5EF4-FFF2-40B4-BE49-F238E27FC236}">
                <a16:creationId xmlns:a16="http://schemas.microsoft.com/office/drawing/2014/main" id="{B13E1256-3AB6-4A60-A19E-80AF3270D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115" y="1649148"/>
            <a:ext cx="4741271" cy="3532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C50208F-5D1E-4387-9493-A6AFB1CA4DF8}"/>
              </a:ext>
            </a:extLst>
          </p:cNvPr>
          <p:cNvSpPr/>
          <p:nvPr/>
        </p:nvSpPr>
        <p:spPr>
          <a:xfrm>
            <a:off x="3541987" y="5486400"/>
            <a:ext cx="5412828"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Thánh</a:t>
            </a:r>
            <a:r>
              <a:rPr lang="en-US" sz="4400" b="1" dirty="0">
                <a:solidFill>
                  <a:srgbClr val="FF0000"/>
                </a:solidFill>
              </a:rPr>
              <a:t> </a:t>
            </a:r>
            <a:r>
              <a:rPr lang="en-US" sz="4400" b="1" dirty="0" err="1">
                <a:solidFill>
                  <a:srgbClr val="FF0000"/>
                </a:solidFill>
              </a:rPr>
              <a:t>Gióng</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4F5A9F71-7959-42F3-86C5-CFA257D1AC49}"/>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D49FAB61-880C-4BF2-B686-16F9C5BE5A95}"/>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rồng</a:t>
            </a:r>
            <a:r>
              <a:rPr lang="en-US" sz="4400" b="1" dirty="0">
                <a:solidFill>
                  <a:srgbClr val="FF0000"/>
                </a:solidFill>
              </a:rPr>
              <a:t> </a:t>
            </a:r>
            <a:r>
              <a:rPr lang="en-US" sz="4400" b="1" dirty="0" err="1">
                <a:solidFill>
                  <a:srgbClr val="FF0000"/>
                </a:solidFill>
              </a:rPr>
              <a:t>cháu</a:t>
            </a:r>
            <a:r>
              <a:rPr lang="en-US" sz="4400" b="1" dirty="0">
                <a:solidFill>
                  <a:srgbClr val="FF0000"/>
                </a:solidFill>
              </a:rPr>
              <a:t> </a:t>
            </a:r>
            <a:r>
              <a:rPr lang="en-US" sz="4400" b="1" dirty="0" err="1">
                <a:solidFill>
                  <a:srgbClr val="FF0000"/>
                </a:solidFill>
              </a:rPr>
              <a:t>tiên</a:t>
            </a:r>
            <a:endParaRPr lang="en-US" sz="4400" b="1" dirty="0">
              <a:solidFill>
                <a:srgbClr val="FF0000"/>
              </a:solidFill>
            </a:endParaRPr>
          </a:p>
        </p:txBody>
      </p:sp>
      <p:pic>
        <p:nvPicPr>
          <p:cNvPr id="2050" name="Picture 2" descr="Mãn nhãn với phim hoạt hình &quot;Con Rồng cháu Tiên&quot; phiên bản 2017 - Báo Quảng  Ninh điện tử">
            <a:extLst>
              <a:ext uri="{FF2B5EF4-FFF2-40B4-BE49-F238E27FC236}">
                <a16:creationId xmlns:a16="http://schemas.microsoft.com/office/drawing/2014/main" id="{510DD737-AD0C-498A-B0A3-06C53297D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6910" y="1583082"/>
            <a:ext cx="4709291" cy="341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3074" name="Picture 2" descr="Truyện cổ tích Thạch Sanh - Lý Thông - Thế giới cổ tích">
            <a:extLst>
              <a:ext uri="{FF2B5EF4-FFF2-40B4-BE49-F238E27FC236}">
                <a16:creationId xmlns:a16="http://schemas.microsoft.com/office/drawing/2014/main" id="{CF0C0B53-8143-4652-965E-A433796712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476" y="1675636"/>
            <a:ext cx="5172402" cy="291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508708-7152-40B5-B5F9-BAB40A511556}"/>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Rectangle: Rounded Corners 8">
            <a:extLst>
              <a:ext uri="{FF2B5EF4-FFF2-40B4-BE49-F238E27FC236}">
                <a16:creationId xmlns:a16="http://schemas.microsoft.com/office/drawing/2014/main" id="{BA5C8849-6171-47C8-AE0C-F67294795E9C}"/>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Thạch</a:t>
            </a:r>
            <a:r>
              <a:rPr lang="en-US" sz="4400" b="1" dirty="0">
                <a:solidFill>
                  <a:srgbClr val="FF0000"/>
                </a:solidFill>
              </a:rPr>
              <a:t> </a:t>
            </a:r>
            <a:r>
              <a:rPr lang="en-US" sz="4400" b="1" dirty="0" err="1">
                <a:solidFill>
                  <a:srgbClr val="FF0000"/>
                </a:solidFill>
              </a:rPr>
              <a:t>Sanh</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9900CED9-EB02-423B-B42B-C8081AF332B7}"/>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8BC3A65C-E2C5-4A34-86F3-A230CA251AF1}"/>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Cây</a:t>
            </a:r>
            <a:r>
              <a:rPr lang="en-US" sz="4400" b="1" dirty="0">
                <a:solidFill>
                  <a:srgbClr val="FF0000"/>
                </a:solidFill>
              </a:rPr>
              <a:t> </a:t>
            </a:r>
            <a:r>
              <a:rPr lang="en-US" sz="4400" b="1" dirty="0" err="1">
                <a:solidFill>
                  <a:srgbClr val="FF0000"/>
                </a:solidFill>
              </a:rPr>
              <a:t>khế</a:t>
            </a:r>
            <a:endParaRPr lang="en-US" sz="4400" b="1" dirty="0">
              <a:solidFill>
                <a:srgbClr val="FF0000"/>
              </a:solidFill>
            </a:endParaRPr>
          </a:p>
        </p:txBody>
      </p:sp>
      <p:pic>
        <p:nvPicPr>
          <p:cNvPr id="4098" name="Picture 2" descr="Truyện cổ tích Cây khế - Sự tích ăn khế trả vàng">
            <a:extLst>
              <a:ext uri="{FF2B5EF4-FFF2-40B4-BE49-F238E27FC236}">
                <a16:creationId xmlns:a16="http://schemas.microsoft.com/office/drawing/2014/main" id="{B90E1796-C457-4D11-A13C-DA9B515A8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0276" y="1740229"/>
            <a:ext cx="5008508" cy="358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481</Words>
  <Application>Microsoft Office PowerPoint</Application>
  <PresentationFormat>Widescreen</PresentationFormat>
  <Paragraphs>61</Paragraphs>
  <Slides>22</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微软雅黑</vt:lpstr>
      <vt:lpstr>Arial</vt:lpstr>
      <vt:lpstr>Arial-Rounded</vt:lpstr>
      <vt:lpstr>Calibri</vt:lpstr>
      <vt:lpstr>Calibri Light</vt:lpstr>
      <vt:lpstr>Coiny</vt:lpstr>
      <vt:lpstr>Fira Sans</vt:lpstr>
      <vt:lpstr>Nunito black</vt:lpstr>
      <vt:lpstr>Times New Roman</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25</cp:revision>
  <dcterms:created xsi:type="dcterms:W3CDTF">2022-08-31T03:44:24Z</dcterms:created>
  <dcterms:modified xsi:type="dcterms:W3CDTF">2023-12-15T03:19:55Z</dcterms:modified>
</cp:coreProperties>
</file>