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21" r:id="rId2"/>
    <p:sldId id="299" r:id="rId3"/>
    <p:sldId id="300" r:id="rId4"/>
    <p:sldId id="301" r:id="rId5"/>
    <p:sldId id="303" r:id="rId6"/>
    <p:sldId id="291" r:id="rId7"/>
    <p:sldId id="309" r:id="rId8"/>
    <p:sldId id="304" r:id="rId9"/>
    <p:sldId id="310" r:id="rId10"/>
    <p:sldId id="311" r:id="rId11"/>
    <p:sldId id="293" r:id="rId12"/>
    <p:sldId id="313" r:id="rId13"/>
    <p:sldId id="312" r:id="rId14"/>
    <p:sldId id="314" r:id="rId15"/>
    <p:sldId id="315" r:id="rId16"/>
    <p:sldId id="316" r:id="rId17"/>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94660"/>
  </p:normalViewPr>
  <p:slideViewPr>
    <p:cSldViewPr>
      <p:cViewPr varScale="1">
        <p:scale>
          <a:sx n="55" d="100"/>
          <a:sy n="55" d="100"/>
        </p:scale>
        <p:origin x="1114" y="43"/>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16-Jan-24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312716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376775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398841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272730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378074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17666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00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userDrawn="1">
  <p:cSld name="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901320" y="1510926"/>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2956423"/>
            <a:ext cx="18111893" cy="6187577"/>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2788840" y="18334"/>
            <a:ext cx="13489269" cy="658752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13679320" y="6404525"/>
            <a:ext cx="1736452" cy="1665154"/>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784707" y="2090615"/>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3208812" y="-53911"/>
            <a:ext cx="13117578" cy="618737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9" name="Google Shape;199;p25"/>
          <p:cNvSpPr/>
          <p:nvPr userDrawn="1"/>
        </p:nvSpPr>
        <p:spPr>
          <a:xfrm>
            <a:off x="4083462" y="1639945"/>
            <a:ext cx="1049822" cy="100798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15003942" y="4095493"/>
            <a:ext cx="915463" cy="843346"/>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13581614" y="4584882"/>
            <a:ext cx="1316022" cy="121222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2626468" y="347701"/>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6444054" y="470613"/>
            <a:ext cx="3161543" cy="25218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811898" y="678821"/>
              <a:ext cx="1262746" cy="482837"/>
            </a:xfrm>
            <a:prstGeom prst="rect">
              <a:avLst/>
            </a:prstGeom>
            <a:noFill/>
          </p:spPr>
          <p:txBody>
            <a:bodyPr wrap="none" rtlCol="0">
              <a:spAutoFit/>
            </a:bodyPr>
            <a:lstStyle/>
            <a:p>
              <a:r>
                <a:rPr lang="en-US" sz="4978" dirty="0">
                  <a:solidFill>
                    <a:srgbClr val="438030"/>
                  </a:solidFill>
                  <a:latin typeface="UTM Cookies" panose="02040603050506020204" pitchFamily="18" charset="0"/>
                </a:rPr>
                <a:t>CHỦ</a:t>
              </a:r>
              <a:r>
                <a:rPr lang="en-US" sz="4978" baseline="0" dirty="0">
                  <a:solidFill>
                    <a:srgbClr val="438030"/>
                  </a:solidFill>
                  <a:latin typeface="UTM Cookies" panose="02040603050506020204" pitchFamily="18" charset="0"/>
                </a:rPr>
                <a:t> ĐỀ</a:t>
              </a:r>
              <a:endParaRPr lang="en-US" sz="4978" dirty="0">
                <a:solidFill>
                  <a:srgbClr val="438030"/>
                </a:solidFill>
                <a:latin typeface="UTM Cookies" panose="02040603050506020204" pitchFamily="18" charset="0"/>
              </a:endParaRPr>
            </a:p>
          </p:txBody>
        </p:sp>
      </p:grpSp>
      <p:sp>
        <p:nvSpPr>
          <p:cNvPr id="37" name="Google Shape;273;p25"/>
          <p:cNvSpPr/>
          <p:nvPr userDrawn="1"/>
        </p:nvSpPr>
        <p:spPr>
          <a:xfrm rot="-1177723">
            <a:off x="6774864" y="625646"/>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7054985" y="2215641"/>
            <a:ext cx="892063" cy="1800533"/>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Logo, company name&#10;&#10;Description automatically generated">
            <a:extLst>
              <a:ext uri="{FF2B5EF4-FFF2-40B4-BE49-F238E27FC236}">
                <a16:creationId xmlns:a16="http://schemas.microsoft.com/office/drawing/2014/main" id="{865D6CC9-776C-FC68-65D2-22FEA20F5D42}"/>
              </a:ext>
            </a:extLst>
          </p:cNvPr>
          <p:cNvPicPr>
            <a:picLocks noChangeAspect="1"/>
          </p:cNvPicPr>
          <p:nvPr userDrawn="1"/>
        </p:nvPicPr>
        <p:blipFill>
          <a:blip r:embed="rId2"/>
          <a:stretch>
            <a:fillRect/>
          </a:stretch>
        </p:blipFill>
        <p:spPr>
          <a:xfrm>
            <a:off x="137519" y="135765"/>
            <a:ext cx="1647189" cy="2083353"/>
          </a:xfrm>
          <a:prstGeom prst="rect">
            <a:avLst/>
          </a:prstGeom>
        </p:spPr>
      </p:pic>
      <p:pic>
        <p:nvPicPr>
          <p:cNvPr id="51" name="Picture 50">
            <a:extLst>
              <a:ext uri="{FF2B5EF4-FFF2-40B4-BE49-F238E27FC236}">
                <a16:creationId xmlns:a16="http://schemas.microsoft.com/office/drawing/2014/main" id="{D2AD4056-4787-88D0-DCBD-BD87C994B6C3}"/>
              </a:ext>
            </a:extLst>
          </p:cNvPr>
          <p:cNvPicPr>
            <a:picLocks noChangeAspect="1"/>
          </p:cNvPicPr>
          <p:nvPr userDrawn="1"/>
        </p:nvPicPr>
        <p:blipFill>
          <a:blip r:embed="rId3"/>
          <a:stretch>
            <a:fillRect/>
          </a:stretch>
        </p:blipFill>
        <p:spPr>
          <a:xfrm>
            <a:off x="1" y="4070653"/>
            <a:ext cx="7075526" cy="2763760"/>
          </a:xfrm>
          <a:prstGeom prst="rect">
            <a:avLst/>
          </a:prstGeom>
        </p:spPr>
      </p:pic>
      <p:pic>
        <p:nvPicPr>
          <p:cNvPr id="2" name="Hình ảnh 1">
            <a:extLst>
              <a:ext uri="{FF2B5EF4-FFF2-40B4-BE49-F238E27FC236}">
                <a16:creationId xmlns:a16="http://schemas.microsoft.com/office/drawing/2014/main" id="{86E1F17C-80E7-AFC9-854C-4EF606E34617}"/>
              </a:ext>
            </a:extLst>
          </p:cNvPr>
          <p:cNvPicPr>
            <a:picLocks noChangeAspect="1"/>
          </p:cNvPicPr>
          <p:nvPr userDrawn="1"/>
        </p:nvPicPr>
        <p:blipFill>
          <a:blip r:embed="rId4"/>
          <a:stretch>
            <a:fillRect/>
          </a:stretch>
        </p:blipFill>
        <p:spPr>
          <a:xfrm>
            <a:off x="8950322" y="100190"/>
            <a:ext cx="8175192" cy="5002852"/>
          </a:xfrm>
          <a:prstGeom prst="rect">
            <a:avLst/>
          </a:prstGeom>
        </p:spPr>
      </p:pic>
    </p:spTree>
    <p:extLst>
      <p:ext uri="{BB962C8B-B14F-4D97-AF65-F5344CB8AC3E}">
        <p14:creationId xmlns:p14="http://schemas.microsoft.com/office/powerpoint/2010/main" val="2161601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089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emf"/><Relationship Id="rId7" Type="http://schemas.openxmlformats.org/officeDocument/2006/relationships/image" Target="../media/image35.png"/><Relationship Id="rId2" Type="http://schemas.openxmlformats.org/officeDocument/2006/relationships/image" Target="../media/image31.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78" y="24276"/>
            <a:ext cx="16169686" cy="909544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97281" y="1714182"/>
            <a:ext cx="10882077" cy="605616"/>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61006" y="5245762"/>
            <a:ext cx="11354631" cy="374860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55"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55"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55"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218" y="1107364"/>
            <a:ext cx="1735539" cy="178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4097891" y="6525910"/>
            <a:ext cx="7926627" cy="1467742"/>
          </a:xfrm>
          <a:prstGeom prst="rect">
            <a:avLst/>
          </a:prstGeom>
          <a:noFill/>
        </p:spPr>
        <p:txBody>
          <a:bodyPr wrap="square" lIns="121123" tIns="60563" rIns="121123" bIns="60563">
            <a:spAutoFit/>
          </a:bodyPr>
          <a:lstStyle/>
          <a:p>
            <a:pPr algn="ctr">
              <a:defRPr/>
            </a:pPr>
            <a:r>
              <a:rPr lang="en-US" sz="874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ĐẠO ĐỨC</a:t>
            </a:r>
            <a:endParaRPr lang="vi-VN" sz="874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3">
            <a:extLst>
              <a:ext uri="{FF2B5EF4-FFF2-40B4-BE49-F238E27FC236}">
                <a16:creationId xmlns:a16="http://schemas.microsoft.com/office/drawing/2014/main" id="{94BFC94F-20E5-ACB5-4331-867CA674D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id="{61518CBF-887C-62D0-B65D-09DB8FF8D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4" name="Hình ảnh 4" descr="Ảnh có chứa văn bản, tối&#10;&#10;Mô tả được tạo tự động">
            <a:extLst>
              <a:ext uri="{FF2B5EF4-FFF2-40B4-BE49-F238E27FC236}">
                <a16:creationId xmlns:a16="http://schemas.microsoft.com/office/drawing/2014/main" id="{4255AA9A-DFA5-E6CF-5B9C-4C91B71F20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5" name="Hình ảnh 5" descr="Ảnh có chứa phụ kiện, phong bì&#10;&#10;Mô tả được tạo tự động">
            <a:extLst>
              <a:ext uri="{FF2B5EF4-FFF2-40B4-BE49-F238E27FC236}">
                <a16:creationId xmlns:a16="http://schemas.microsoft.com/office/drawing/2014/main" id="{31F6249C-9FBC-7FE7-A83C-A8E713761C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6" name="Hình ảnh 6">
            <a:extLst>
              <a:ext uri="{FF2B5EF4-FFF2-40B4-BE49-F238E27FC236}">
                <a16:creationId xmlns:a16="http://schemas.microsoft.com/office/drawing/2014/main" id="{9795AAAC-9C7C-94D3-F957-CB5DAF9D89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7" name="Hình ảnh 6">
            <a:extLst>
              <a:ext uri="{FF2B5EF4-FFF2-40B4-BE49-F238E27FC236}">
                <a16:creationId xmlns:a16="http://schemas.microsoft.com/office/drawing/2014/main" id="{D6CF53C7-D447-9D8F-D0D0-0D016B1625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8319" y="2296261"/>
            <a:ext cx="4344828" cy="4342057"/>
          </a:xfrm>
          <a:prstGeom prst="rect">
            <a:avLst/>
          </a:prstGeom>
        </p:spPr>
      </p:pic>
    </p:spTree>
    <p:extLst>
      <p:ext uri="{BB962C8B-B14F-4D97-AF65-F5344CB8AC3E}">
        <p14:creationId xmlns:p14="http://schemas.microsoft.com/office/powerpoint/2010/main" val="31061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6" dur="2000" fill="hold"/>
                                        <p:tgtEl>
                                          <p:spTgt spid="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8" dur="2000" fill="hold"/>
                                        <p:tgtEl>
                                          <p:spTgt spid="6"/>
                                        </p:tgtEl>
                                        <p:attrNameLst>
                                          <p:attrName>ppt_x</p:attrName>
                                          <p:attrName>ppt_y</p:attrName>
                                        </p:attrNameLst>
                                      </p:cBhvr>
                                    </p:animMotion>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3"/>
                                        </p:tgtEl>
                                        <p:attrNameLst>
                                          <p:attrName>r</p:attrName>
                                        </p:attrNameLst>
                                      </p:cBhvr>
                                    </p:animRot>
                                    <p:animRot by="-240000">
                                      <p:cBhvr>
                                        <p:cTn id="22" dur="200" fill="hold">
                                          <p:stCondLst>
                                            <p:cond delay="200"/>
                                          </p:stCondLst>
                                        </p:cTn>
                                        <p:tgtEl>
                                          <p:spTgt spid="3"/>
                                        </p:tgtEl>
                                        <p:attrNameLst>
                                          <p:attrName>r</p:attrName>
                                        </p:attrNameLst>
                                      </p:cBhvr>
                                    </p:animRot>
                                    <p:animRot by="240000">
                                      <p:cBhvr>
                                        <p:cTn id="23" dur="200" fill="hold">
                                          <p:stCondLst>
                                            <p:cond delay="400"/>
                                          </p:stCondLst>
                                        </p:cTn>
                                        <p:tgtEl>
                                          <p:spTgt spid="3"/>
                                        </p:tgtEl>
                                        <p:attrNameLst>
                                          <p:attrName>r</p:attrName>
                                        </p:attrNameLst>
                                      </p:cBhvr>
                                    </p:animRot>
                                    <p:animRot by="-240000">
                                      <p:cBhvr>
                                        <p:cTn id="24" dur="200" fill="hold">
                                          <p:stCondLst>
                                            <p:cond delay="600"/>
                                          </p:stCondLst>
                                        </p:cTn>
                                        <p:tgtEl>
                                          <p:spTgt spid="3"/>
                                        </p:tgtEl>
                                        <p:attrNameLst>
                                          <p:attrName>r</p:attrName>
                                        </p:attrNameLst>
                                      </p:cBhvr>
                                    </p:animRot>
                                    <p:animRot by="120000">
                                      <p:cBhvr>
                                        <p:cTn id="25"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8138319" y="165222"/>
            <a:ext cx="58674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defRPr/>
            </a:pPr>
            <a:r>
              <a:rPr lang="en-US" sz="40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4000" b="1" dirty="0" err="1">
                <a:latin typeface="AvantGarde" panose="00000400000000000000" pitchFamily="2" charset="0"/>
                <a:ea typeface="AvantGarde" panose="00000400000000000000" pitchFamily="2" charset="0"/>
                <a:cs typeface="AvantGarde" panose="00000400000000000000" pitchFamily="2" charset="0"/>
              </a:rPr>
              <a:t>Xử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lí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tình</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huống</a:t>
            </a:r>
            <a:endParaRPr lang="en-US" sz="4000" b="1" dirty="0">
              <a:latin typeface="AvantGarde" panose="00000400000000000000" pitchFamily="2" charset="0"/>
              <a:ea typeface="AvantGarde" panose="00000400000000000000" pitchFamily="2" charset="0"/>
              <a:cs typeface="AvantGarde" panose="00000400000000000000" pitchFamily="2" charset="0"/>
            </a:endParaRPr>
          </a:p>
        </p:txBody>
      </p:sp>
      <p:sp>
        <p:nvSpPr>
          <p:cNvPr id="7" name="Rectangle 6"/>
          <p:cNvSpPr/>
          <p:nvPr/>
        </p:nvSpPr>
        <p:spPr>
          <a:xfrm>
            <a:off x="594519" y="1295400"/>
            <a:ext cx="15392400" cy="4963218"/>
          </a:xfrm>
          <a:prstGeom prst="rect">
            <a:avLst/>
          </a:prstGeom>
        </p:spPr>
        <p:txBody>
          <a:bodyPr wrap="square">
            <a:spAutoFit/>
          </a:bodyPr>
          <a:lstStyle/>
          <a:p>
            <a:pPr algn="just">
              <a:lnSpc>
                <a:spcPct val="150000"/>
              </a:lnSpc>
            </a:pPr>
            <a:r>
              <a:rPr lang="en-US"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vi-VN"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Tình huống 1: </a:t>
            </a:r>
            <a:r>
              <a:rPr lang="vi-VN" sz="3600" b="1" dirty="0">
                <a:latin typeface="AvantGarde" panose="00000400000000000000" pitchFamily="2" charset="0"/>
                <a:ea typeface="AvantGarde" panose="00000400000000000000" pitchFamily="2" charset="0"/>
                <a:cs typeface="AvantGarde" panose="00000400000000000000" pitchFamily="2" charset="0"/>
              </a:rPr>
              <a:t>Tối nay trời lạnh, Huy phân vân nên chuẩn bị sách vở cho ngày mai hay đi ngủ. Nếu là Huy, em sẽ làm gì?</a:t>
            </a:r>
          </a:p>
          <a:p>
            <a:pPr algn="just">
              <a:lnSpc>
                <a:spcPct val="150000"/>
              </a:lnSpc>
            </a:pPr>
            <a:r>
              <a:rPr lang="en-US"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vi-VN"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Tình huống 2: </a:t>
            </a:r>
            <a:r>
              <a:rPr lang="vi-VN" sz="3600" b="1" dirty="0">
                <a:latin typeface="AvantGarde" panose="00000400000000000000" pitchFamily="2" charset="0"/>
                <a:ea typeface="AvantGarde" panose="00000400000000000000" pitchFamily="2" charset="0"/>
                <a:cs typeface="AvantGarde" panose="00000400000000000000" pitchFamily="2" charset="0"/>
              </a:rPr>
              <a:t>Hiền được phân công sưu tầm thông tin về những anh hùng trẻ tuổi trong lịch sử Việt Nam. Tuần sau phải nộp bài mà Hiền vẫn chưa chuẩn bị được gì. Nếu là Hiền, em sẽ làm gì để hoàn thành nhiệm vụ đúng kế hoạch, có chất lượng?</a:t>
            </a:r>
            <a:endParaRPr lang="vi-VN" sz="3600" b="1" i="0" dirty="0">
              <a:effectLst/>
              <a:latin typeface="AvantGarde" panose="00000400000000000000" pitchFamily="2" charset="0"/>
              <a:ea typeface="AvantGarde" panose="00000400000000000000" pitchFamily="2" charset="0"/>
              <a:cs typeface="AvantGarde" panose="00000400000000000000" pitchFamily="2" charset="0"/>
            </a:endParaRPr>
          </a:p>
        </p:txBody>
      </p:sp>
      <p:pic>
        <p:nvPicPr>
          <p:cNvPr id="9" name="Hình ảnh 8" descr="Ảnh có chứa văn bản&#10;&#10;Mô tả được tạo tự động">
            <a:extLst>
              <a:ext uri="{FF2B5EF4-FFF2-40B4-BE49-F238E27FC236}">
                <a16:creationId xmlns:a16="http://schemas.microsoft.com/office/drawing/2014/main" id="{D933A6A7-9402-9DA0-46EF-08E901B238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2019" y="6258618"/>
            <a:ext cx="4791996" cy="3075736"/>
          </a:xfrm>
          <a:prstGeom prst="rect">
            <a:avLst/>
          </a:prstGeom>
        </p:spPr>
      </p:pic>
    </p:spTree>
    <p:extLst>
      <p:ext uri="{BB962C8B-B14F-4D97-AF65-F5344CB8AC3E}">
        <p14:creationId xmlns:p14="http://schemas.microsoft.com/office/powerpoint/2010/main" val="210684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E15820-F7D1-BE37-DF60-A9834AD3C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718" y="422513"/>
            <a:ext cx="11625769" cy="7730143"/>
          </a:xfrm>
          <a:prstGeom prst="rect">
            <a:avLst/>
          </a:prstGeom>
        </p:spPr>
      </p:pic>
      <p:pic>
        <p:nvPicPr>
          <p:cNvPr id="3" name="Picture 2" descr="A picture containing toy, doll&#10;&#10;Description automatically generated">
            <a:extLst>
              <a:ext uri="{FF2B5EF4-FFF2-40B4-BE49-F238E27FC236}">
                <a16:creationId xmlns:a16="http://schemas.microsoft.com/office/drawing/2014/main" id="{5D80689D-33AC-EC68-D5AA-06B541A7C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81" y="4287585"/>
            <a:ext cx="6420746" cy="4505954"/>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A7461F83-4DD3-5FAE-5937-C78FE86F7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8119" y="2472621"/>
            <a:ext cx="6428572" cy="3629926"/>
          </a:xfrm>
          <a:prstGeom prst="rect">
            <a:avLst/>
          </a:prstGeom>
        </p:spPr>
      </p:pic>
    </p:spTree>
    <p:extLst>
      <p:ext uri="{BB962C8B-B14F-4D97-AF65-F5344CB8AC3E}">
        <p14:creationId xmlns:p14="http://schemas.microsoft.com/office/powerpoint/2010/main" val="259251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32719" y="4191000"/>
            <a:ext cx="6858000" cy="2470228"/>
          </a:xfrm>
          <a:prstGeom prst="rect">
            <a:avLst/>
          </a:prstGeom>
        </p:spPr>
        <p:txBody>
          <a:bodyPr wrap="square">
            <a:spAutoFit/>
          </a:bodyPr>
          <a:lstStyle/>
          <a:p>
            <a:pPr>
              <a:lnSpc>
                <a:spcPct val="150000"/>
              </a:lnSpc>
            </a:pP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Nếu</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là</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Huy</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em</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sẽ</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chuẩn</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bị</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sách</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vở</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cho</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ngày</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mai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rồi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mới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đi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ngủ</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12" name="Text Box 14"/>
          <p:cNvSpPr txBox="1">
            <a:spLocks noChangeArrowheads="1"/>
          </p:cNvSpPr>
          <p:nvPr/>
        </p:nvSpPr>
        <p:spPr bwMode="auto">
          <a:xfrm>
            <a:off x="8138319" y="165222"/>
            <a:ext cx="67056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4000" b="1" dirty="0" err="1">
                <a:latin typeface="AvantGarde" panose="00000400000000000000" pitchFamily="2" charset="0"/>
                <a:ea typeface="AvantGarde" panose="00000400000000000000" pitchFamily="2" charset="0"/>
                <a:cs typeface="AvantGarde" panose="00000400000000000000" pitchFamily="2" charset="0"/>
              </a:rPr>
              <a:t>Xử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lí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tình</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huống</a:t>
            </a:r>
            <a:endParaRPr lang="en-US" sz="4000" b="1" dirty="0">
              <a:latin typeface="AvantGarde" panose="00000400000000000000" pitchFamily="2" charset="0"/>
              <a:ea typeface="AvantGarde" panose="00000400000000000000" pitchFamily="2" charset="0"/>
              <a:cs typeface="AvantGarde" panose="00000400000000000000" pitchFamily="2" charset="0"/>
            </a:endParaRPr>
          </a:p>
        </p:txBody>
      </p:sp>
      <p:sp>
        <p:nvSpPr>
          <p:cNvPr id="7" name="Rectangle 6"/>
          <p:cNvSpPr/>
          <p:nvPr/>
        </p:nvSpPr>
        <p:spPr>
          <a:xfrm>
            <a:off x="594519" y="1295400"/>
            <a:ext cx="15392400" cy="1639231"/>
          </a:xfrm>
          <a:prstGeom prst="rect">
            <a:avLst/>
          </a:prstGeom>
        </p:spPr>
        <p:txBody>
          <a:bodyPr wrap="square">
            <a:spAutoFit/>
          </a:bodyPr>
          <a:lstStyle/>
          <a:p>
            <a:pPr algn="just">
              <a:lnSpc>
                <a:spcPct val="150000"/>
              </a:lnSpc>
            </a:pPr>
            <a:r>
              <a:rPr lang="en-US" sz="3600" b="1" u="sng"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vi-VN" sz="3600" b="1" u="sng"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Tình huống 1: </a:t>
            </a:r>
            <a:r>
              <a:rPr lang="vi-VN" sz="3600" dirty="0">
                <a:latin typeface="AvantGarde" panose="00000400000000000000" pitchFamily="2" charset="0"/>
                <a:ea typeface="AvantGarde" panose="00000400000000000000" pitchFamily="2" charset="0"/>
                <a:cs typeface="AvantGarde" panose="00000400000000000000" pitchFamily="2" charset="0"/>
              </a:rPr>
              <a:t>Tối nay trời lạnh, Huy phân vân nên chuẩn bị sách vở cho ngày mai hay đi ngủ. Nếu là Huy, em sẽ làm gì?</a:t>
            </a:r>
          </a:p>
        </p:txBody>
      </p:sp>
      <p:pic>
        <p:nvPicPr>
          <p:cNvPr id="3" name="Hình ảnh 2">
            <a:extLst>
              <a:ext uri="{FF2B5EF4-FFF2-40B4-BE49-F238E27FC236}">
                <a16:creationId xmlns:a16="http://schemas.microsoft.com/office/drawing/2014/main" id="{375718FD-DE7F-1DF2-E540-05EF5FCCC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052719" y="3886200"/>
            <a:ext cx="6231589" cy="4979378"/>
          </a:xfrm>
          <a:prstGeom prst="rect">
            <a:avLst/>
          </a:prstGeom>
        </p:spPr>
      </p:pic>
    </p:spTree>
    <p:extLst>
      <p:ext uri="{BB962C8B-B14F-4D97-AF65-F5344CB8AC3E}">
        <p14:creationId xmlns:p14="http://schemas.microsoft.com/office/powerpoint/2010/main" val="291246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8138319" y="165222"/>
            <a:ext cx="65532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4000" b="1" dirty="0" err="1">
                <a:latin typeface="AvantGarde" panose="00000400000000000000" pitchFamily="2" charset="0"/>
                <a:ea typeface="AvantGarde" panose="00000400000000000000" pitchFamily="2" charset="0"/>
                <a:cs typeface="AvantGarde" panose="00000400000000000000" pitchFamily="2" charset="0"/>
              </a:rPr>
              <a:t>Xử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lí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tình</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huống</a:t>
            </a:r>
            <a:endParaRPr lang="en-US" sz="4000" b="1" dirty="0">
              <a:latin typeface="AvantGarde" panose="00000400000000000000" pitchFamily="2" charset="0"/>
              <a:ea typeface="AvantGarde" panose="00000400000000000000" pitchFamily="2" charset="0"/>
              <a:cs typeface="AvantGarde" panose="00000400000000000000" pitchFamily="2" charset="0"/>
            </a:endParaRPr>
          </a:p>
        </p:txBody>
      </p:sp>
      <p:sp>
        <p:nvSpPr>
          <p:cNvPr id="14" name="Rectangle 13"/>
          <p:cNvSpPr/>
          <p:nvPr/>
        </p:nvSpPr>
        <p:spPr>
          <a:xfrm>
            <a:off x="899319" y="4444225"/>
            <a:ext cx="10896600" cy="3301225"/>
          </a:xfrm>
          <a:prstGeom prst="rect">
            <a:avLst/>
          </a:prstGeom>
        </p:spPr>
        <p:txBody>
          <a:bodyPr wrap="square">
            <a:spAutoFit/>
          </a:bodyPr>
          <a:lstStyle/>
          <a:p>
            <a:pPr>
              <a:lnSpc>
                <a:spcPct val="150000"/>
              </a:lnSpc>
            </a:pPr>
            <a:r>
              <a:rPr lang="vi-VN"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Nếu là Hiền, em sẽ tìm hiểu những ý chính cơ bản về những anh hùng trẻ tuổi trong lịch sử Việt Nam. Sau đó, em sẽ sắp xếp lại các thông tin của những vị anh hùng đó cho phù hợp.</a:t>
            </a:r>
          </a:p>
        </p:txBody>
      </p:sp>
      <p:sp>
        <p:nvSpPr>
          <p:cNvPr id="7" name="Rectangle 6"/>
          <p:cNvSpPr/>
          <p:nvPr/>
        </p:nvSpPr>
        <p:spPr>
          <a:xfrm>
            <a:off x="594519" y="1143000"/>
            <a:ext cx="15392400" cy="3301225"/>
          </a:xfrm>
          <a:prstGeom prst="rect">
            <a:avLst/>
          </a:prstGeom>
        </p:spPr>
        <p:txBody>
          <a:bodyPr wrap="square">
            <a:spAutoFit/>
          </a:bodyPr>
          <a:lstStyle/>
          <a:p>
            <a:pPr algn="just">
              <a:lnSpc>
                <a:spcPct val="150000"/>
              </a:lnSpc>
            </a:pPr>
            <a:r>
              <a:rPr lang="en-US" sz="3600" b="1" u="sng" dirty="0">
                <a:solidFill>
                  <a:schemeClr val="accent2">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 </a:t>
            </a:r>
            <a:r>
              <a:rPr lang="vi-VN" sz="3600" b="1" u="sng" dirty="0">
                <a:solidFill>
                  <a:schemeClr val="accent2">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Tình huống 2: </a:t>
            </a:r>
            <a:r>
              <a:rPr lang="vi-VN" sz="3600" dirty="0">
                <a:latin typeface="AvantGarde" panose="00000400000000000000" pitchFamily="2" charset="0"/>
                <a:ea typeface="AvantGarde" panose="00000400000000000000" pitchFamily="2" charset="0"/>
                <a:cs typeface="AvantGarde" panose="00000400000000000000" pitchFamily="2" charset="0"/>
              </a:rPr>
              <a:t>Hiền được phân công sưu tầm thông tin về những anh hùng trẻ tuổi trong lịch sử Việt Nam. Tuần sau phải nộp bài mà Hiền vẫn chưa chuẩn bị được gì. Nếu là Hiền, em sẽ làm gì để hoàn thành nhiệm vụ đúng kế hoạch, có chất lượng?</a:t>
            </a:r>
            <a:endParaRPr lang="vi-VN" sz="3600" i="0" dirty="0">
              <a:effectLst/>
              <a:latin typeface="AvantGarde" panose="00000400000000000000" pitchFamily="2" charset="0"/>
              <a:ea typeface="AvantGarde" panose="00000400000000000000" pitchFamily="2" charset="0"/>
              <a:cs typeface="AvantGarde" panose="00000400000000000000" pitchFamily="2" charset="0"/>
            </a:endParaRPr>
          </a:p>
        </p:txBody>
      </p:sp>
      <p:pic>
        <p:nvPicPr>
          <p:cNvPr id="2" name="Hình ảnh 1">
            <a:extLst>
              <a:ext uri="{FF2B5EF4-FFF2-40B4-BE49-F238E27FC236}">
                <a16:creationId xmlns:a16="http://schemas.microsoft.com/office/drawing/2014/main" id="{5AEADC5D-7CC9-7ECE-15DE-DDD6B8AE4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729119" y="4020647"/>
            <a:ext cx="6231589" cy="4979378"/>
          </a:xfrm>
          <a:prstGeom prst="rect">
            <a:avLst/>
          </a:prstGeom>
        </p:spPr>
      </p:pic>
    </p:spTree>
    <p:extLst>
      <p:ext uri="{BB962C8B-B14F-4D97-AF65-F5344CB8AC3E}">
        <p14:creationId xmlns:p14="http://schemas.microsoft.com/office/powerpoint/2010/main" val="80522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bánh xe&#10;&#10;Mô tả được tạo tự động">
            <a:extLst>
              <a:ext uri="{FF2B5EF4-FFF2-40B4-BE49-F238E27FC236}">
                <a16:creationId xmlns:a16="http://schemas.microsoft.com/office/drawing/2014/main" id="{34814ECB-262D-FE42-07BC-A2056C692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19" y="304800"/>
            <a:ext cx="16002000" cy="8001000"/>
          </a:xfrm>
          <a:prstGeom prst="rect">
            <a:avLst/>
          </a:prstGeom>
        </p:spPr>
      </p:pic>
      <p:pic>
        <p:nvPicPr>
          <p:cNvPr id="3" name="Hình ảnh 5" descr="Ảnh có chứa đồ chơi, búp bê&#10;&#10;Mô tả được tạo tự động">
            <a:extLst>
              <a:ext uri="{FF2B5EF4-FFF2-40B4-BE49-F238E27FC236}">
                <a16:creationId xmlns:a16="http://schemas.microsoft.com/office/drawing/2014/main" id="{8F0D8D5A-AE6A-2372-22EB-6B538FC0B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62" y="4305300"/>
            <a:ext cx="6420746" cy="4505954"/>
          </a:xfrm>
          <a:prstGeom prst="rect">
            <a:avLst/>
          </a:prstGeom>
        </p:spPr>
      </p:pic>
      <p:pic>
        <p:nvPicPr>
          <p:cNvPr id="4" name="Hình ảnh 6">
            <a:extLst>
              <a:ext uri="{FF2B5EF4-FFF2-40B4-BE49-F238E27FC236}">
                <a16:creationId xmlns:a16="http://schemas.microsoft.com/office/drawing/2014/main" id="{68092BFF-8810-494A-BD78-714382877A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407" y="3009900"/>
            <a:ext cx="6248461" cy="2216749"/>
          </a:xfrm>
          <a:prstGeom prst="rect">
            <a:avLst/>
          </a:prstGeom>
        </p:spPr>
      </p:pic>
    </p:spTree>
    <p:extLst>
      <p:ext uri="{BB962C8B-B14F-4D97-AF65-F5344CB8AC3E}">
        <p14:creationId xmlns:p14="http://schemas.microsoft.com/office/powerpoint/2010/main" val="3035544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9780BDAF-F89A-4662-0521-948CB82A6F16}"/>
              </a:ext>
            </a:extLst>
          </p:cNvPr>
          <p:cNvGrpSpPr/>
          <p:nvPr/>
        </p:nvGrpSpPr>
        <p:grpSpPr>
          <a:xfrm>
            <a:off x="293064" y="116433"/>
            <a:ext cx="15690507" cy="9100457"/>
            <a:chOff x="217756" y="65357"/>
            <a:chExt cx="11838777" cy="6473286"/>
          </a:xfrm>
          <a:noFill/>
        </p:grpSpPr>
        <p:sp>
          <p:nvSpPr>
            <p:cNvPr id="3" name="Rectangle: Rounded Corners 19">
              <a:extLst>
                <a:ext uri="{FF2B5EF4-FFF2-40B4-BE49-F238E27FC236}">
                  <a16:creationId xmlns:a16="http://schemas.microsoft.com/office/drawing/2014/main" id="{ED9B7A4B-0CA0-7796-4D89-29B57F4E4E1E}"/>
                </a:ext>
              </a:extLst>
            </p:cNvPr>
            <p:cNvSpPr/>
            <p:nvPr/>
          </p:nvSpPr>
          <p:spPr>
            <a:xfrm>
              <a:off x="267677"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Rectangle: Rounded Corners 20">
              <a:extLst>
                <a:ext uri="{FF2B5EF4-FFF2-40B4-BE49-F238E27FC236}">
                  <a16:creationId xmlns:a16="http://schemas.microsoft.com/office/drawing/2014/main" id="{7B5519B1-0658-A721-A8AA-5ADA8C7319B2}"/>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accent6">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Oval 21">
              <a:extLst>
                <a:ext uri="{FF2B5EF4-FFF2-40B4-BE49-F238E27FC236}">
                  <a16:creationId xmlns:a16="http://schemas.microsoft.com/office/drawing/2014/main" id="{95F1A043-2383-13BE-C6D3-1ECDBCA729B6}"/>
                </a:ext>
              </a:extLst>
            </p:cNvPr>
            <p:cNvSpPr/>
            <p:nvPr/>
          </p:nvSpPr>
          <p:spPr>
            <a:xfrm>
              <a:off x="11284753" y="6074315"/>
              <a:ext cx="309553" cy="30955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Oval 22">
              <a:extLst>
                <a:ext uri="{FF2B5EF4-FFF2-40B4-BE49-F238E27FC236}">
                  <a16:creationId xmlns:a16="http://schemas.microsoft.com/office/drawing/2014/main" id="{574C8CD6-FBB8-AFEB-35CE-54A4B147A6C7}"/>
                </a:ext>
              </a:extLst>
            </p:cNvPr>
            <p:cNvSpPr/>
            <p:nvPr/>
          </p:nvSpPr>
          <p:spPr>
            <a:xfrm>
              <a:off x="11609756" y="1276460"/>
              <a:ext cx="309553" cy="309553"/>
            </a:xfrm>
            <a:prstGeom prst="ellips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Oval 23">
              <a:extLst>
                <a:ext uri="{FF2B5EF4-FFF2-40B4-BE49-F238E27FC236}">
                  <a16:creationId xmlns:a16="http://schemas.microsoft.com/office/drawing/2014/main" id="{16C04378-F535-56BF-DF7F-3232BAAD998F}"/>
                </a:ext>
              </a:extLst>
            </p:cNvPr>
            <p:cNvSpPr/>
            <p:nvPr/>
          </p:nvSpPr>
          <p:spPr>
            <a:xfrm>
              <a:off x="217756" y="966907"/>
              <a:ext cx="309553" cy="309553"/>
            </a:xfrm>
            <a:prstGeom prst="ellips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Oval 24">
              <a:extLst>
                <a:ext uri="{FF2B5EF4-FFF2-40B4-BE49-F238E27FC236}">
                  <a16:creationId xmlns:a16="http://schemas.microsoft.com/office/drawing/2014/main" id="{C56559DF-DA52-7F43-FB02-CECB17D08F32}"/>
                </a:ext>
              </a:extLst>
            </p:cNvPr>
            <p:cNvSpPr/>
            <p:nvPr/>
          </p:nvSpPr>
          <p:spPr>
            <a:xfrm>
              <a:off x="802603" y="6074314"/>
              <a:ext cx="309553" cy="30955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Oval 25">
              <a:extLst>
                <a:ext uri="{FF2B5EF4-FFF2-40B4-BE49-F238E27FC236}">
                  <a16:creationId xmlns:a16="http://schemas.microsoft.com/office/drawing/2014/main" id="{C546B1CA-5154-8868-5D6B-FD475DE45FB5}"/>
                </a:ext>
              </a:extLst>
            </p:cNvPr>
            <p:cNvSpPr/>
            <p:nvPr/>
          </p:nvSpPr>
          <p:spPr>
            <a:xfrm>
              <a:off x="4184438" y="65357"/>
              <a:ext cx="309553" cy="30955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26">
              <a:extLst>
                <a:ext uri="{FF2B5EF4-FFF2-40B4-BE49-F238E27FC236}">
                  <a16:creationId xmlns:a16="http://schemas.microsoft.com/office/drawing/2014/main" id="{36A0307F-D26F-BE97-39DE-B23327F868DB}"/>
                </a:ext>
              </a:extLst>
            </p:cNvPr>
            <p:cNvSpPr/>
            <p:nvPr/>
          </p:nvSpPr>
          <p:spPr>
            <a:xfrm>
              <a:off x="7980920" y="6229090"/>
              <a:ext cx="309553" cy="309553"/>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27">
              <a:extLst>
                <a:ext uri="{FF2B5EF4-FFF2-40B4-BE49-F238E27FC236}">
                  <a16:creationId xmlns:a16="http://schemas.microsoft.com/office/drawing/2014/main" id="{48A6DEDF-619B-B09B-52C2-D201CB5745F5}"/>
                </a:ext>
              </a:extLst>
            </p:cNvPr>
            <p:cNvSpPr/>
            <p:nvPr/>
          </p:nvSpPr>
          <p:spPr>
            <a:xfrm>
              <a:off x="267677" y="860323"/>
              <a:ext cx="204457" cy="204457"/>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2" name="Picture 6">
            <a:extLst>
              <a:ext uri="{FF2B5EF4-FFF2-40B4-BE49-F238E27FC236}">
                <a16:creationId xmlns:a16="http://schemas.microsoft.com/office/drawing/2014/main" id="{92626B35-C2F8-9453-CAEF-A7927260F640}"/>
              </a:ext>
            </a:extLst>
          </p:cNvPr>
          <p:cNvPicPr>
            <a:picLocks noChangeAspect="1"/>
          </p:cNvPicPr>
          <p:nvPr/>
        </p:nvPicPr>
        <p:blipFill>
          <a:blip r:embed="rId2"/>
          <a:stretch>
            <a:fillRect/>
          </a:stretch>
        </p:blipFill>
        <p:spPr>
          <a:xfrm>
            <a:off x="2908362" y="1574622"/>
            <a:ext cx="10506192" cy="4031769"/>
          </a:xfrm>
          <a:prstGeom prst="rect">
            <a:avLst/>
          </a:prstGeom>
        </p:spPr>
      </p:pic>
      <p:pic>
        <p:nvPicPr>
          <p:cNvPr id="13" name="Picture 11">
            <a:extLst>
              <a:ext uri="{FF2B5EF4-FFF2-40B4-BE49-F238E27FC236}">
                <a16:creationId xmlns:a16="http://schemas.microsoft.com/office/drawing/2014/main" id="{E8E990E6-6656-0B0B-2617-A63C47BDC7EC}"/>
              </a:ext>
            </a:extLst>
          </p:cNvPr>
          <p:cNvPicPr>
            <a:picLocks noChangeAspect="1"/>
          </p:cNvPicPr>
          <p:nvPr/>
        </p:nvPicPr>
        <p:blipFill>
          <a:blip r:embed="rId3"/>
          <a:stretch>
            <a:fillRect/>
          </a:stretch>
        </p:blipFill>
        <p:spPr>
          <a:xfrm>
            <a:off x="2529298" y="619775"/>
            <a:ext cx="797748" cy="782696"/>
          </a:xfrm>
          <a:prstGeom prst="rect">
            <a:avLst/>
          </a:prstGeom>
        </p:spPr>
      </p:pic>
      <p:pic>
        <p:nvPicPr>
          <p:cNvPr id="14" name="Picture 12">
            <a:extLst>
              <a:ext uri="{FF2B5EF4-FFF2-40B4-BE49-F238E27FC236}">
                <a16:creationId xmlns:a16="http://schemas.microsoft.com/office/drawing/2014/main" id="{AF2F6B63-F6DA-F17B-E741-811807BA9B63}"/>
              </a:ext>
            </a:extLst>
          </p:cNvPr>
          <p:cNvPicPr>
            <a:picLocks noChangeAspect="1"/>
          </p:cNvPicPr>
          <p:nvPr/>
        </p:nvPicPr>
        <p:blipFill>
          <a:blip r:embed="rId3"/>
          <a:stretch>
            <a:fillRect/>
          </a:stretch>
        </p:blipFill>
        <p:spPr>
          <a:xfrm rot="2640825">
            <a:off x="4999868" y="7130497"/>
            <a:ext cx="1481840" cy="1453880"/>
          </a:xfrm>
          <a:prstGeom prst="rect">
            <a:avLst/>
          </a:prstGeom>
        </p:spPr>
      </p:pic>
      <p:pic>
        <p:nvPicPr>
          <p:cNvPr id="15" name="Picture 13">
            <a:extLst>
              <a:ext uri="{FF2B5EF4-FFF2-40B4-BE49-F238E27FC236}">
                <a16:creationId xmlns:a16="http://schemas.microsoft.com/office/drawing/2014/main" id="{086E34D8-7913-28B8-0F65-E9C121790C9F}"/>
              </a:ext>
            </a:extLst>
          </p:cNvPr>
          <p:cNvPicPr>
            <a:picLocks noChangeAspect="1"/>
          </p:cNvPicPr>
          <p:nvPr/>
        </p:nvPicPr>
        <p:blipFill>
          <a:blip r:embed="rId3"/>
          <a:stretch>
            <a:fillRect/>
          </a:stretch>
        </p:blipFill>
        <p:spPr>
          <a:xfrm rot="20806844">
            <a:off x="13926676" y="892623"/>
            <a:ext cx="1481840" cy="1453880"/>
          </a:xfrm>
          <a:prstGeom prst="rect">
            <a:avLst/>
          </a:prstGeom>
        </p:spPr>
      </p:pic>
      <p:pic>
        <p:nvPicPr>
          <p:cNvPr id="16" name="Picture 14">
            <a:extLst>
              <a:ext uri="{FF2B5EF4-FFF2-40B4-BE49-F238E27FC236}">
                <a16:creationId xmlns:a16="http://schemas.microsoft.com/office/drawing/2014/main" id="{0B4C60E9-EA9C-730E-7E80-10A05308C0BB}"/>
              </a:ext>
            </a:extLst>
          </p:cNvPr>
          <p:cNvPicPr>
            <a:picLocks noChangeAspect="1"/>
          </p:cNvPicPr>
          <p:nvPr/>
        </p:nvPicPr>
        <p:blipFill>
          <a:blip r:embed="rId3"/>
          <a:stretch>
            <a:fillRect/>
          </a:stretch>
        </p:blipFill>
        <p:spPr>
          <a:xfrm rot="1629158">
            <a:off x="15458045" y="-798922"/>
            <a:ext cx="691557" cy="678509"/>
          </a:xfrm>
          <a:prstGeom prst="rect">
            <a:avLst/>
          </a:prstGeom>
        </p:spPr>
      </p:pic>
      <p:pic>
        <p:nvPicPr>
          <p:cNvPr id="17" name="Picture 15">
            <a:extLst>
              <a:ext uri="{FF2B5EF4-FFF2-40B4-BE49-F238E27FC236}">
                <a16:creationId xmlns:a16="http://schemas.microsoft.com/office/drawing/2014/main" id="{47315B34-8596-E5AC-CADC-0CFA45FD6D3C}"/>
              </a:ext>
            </a:extLst>
          </p:cNvPr>
          <p:cNvPicPr>
            <a:picLocks noChangeAspect="1"/>
          </p:cNvPicPr>
          <p:nvPr/>
        </p:nvPicPr>
        <p:blipFill>
          <a:blip r:embed="rId3"/>
          <a:stretch>
            <a:fillRect/>
          </a:stretch>
        </p:blipFill>
        <p:spPr>
          <a:xfrm rot="1629158">
            <a:off x="-180370" y="6216414"/>
            <a:ext cx="691557" cy="678509"/>
          </a:xfrm>
          <a:prstGeom prst="rect">
            <a:avLst/>
          </a:prstGeom>
        </p:spPr>
      </p:pic>
      <p:pic>
        <p:nvPicPr>
          <p:cNvPr id="18" name="Picture 28">
            <a:extLst>
              <a:ext uri="{FF2B5EF4-FFF2-40B4-BE49-F238E27FC236}">
                <a16:creationId xmlns:a16="http://schemas.microsoft.com/office/drawing/2014/main" id="{D9780FA1-93B4-D01D-3647-DE3B3C1E12C0}"/>
              </a:ext>
            </a:extLst>
          </p:cNvPr>
          <p:cNvPicPr>
            <a:picLocks noChangeAspect="1"/>
          </p:cNvPicPr>
          <p:nvPr/>
        </p:nvPicPr>
        <p:blipFill rotWithShape="1">
          <a:blip r:embed="rId4"/>
          <a:srcRect l="11411" t="28946" r="70326" b="61026"/>
          <a:stretch/>
        </p:blipFill>
        <p:spPr>
          <a:xfrm>
            <a:off x="1856556" y="-1230956"/>
            <a:ext cx="2968940" cy="917005"/>
          </a:xfrm>
          <a:prstGeom prst="rect">
            <a:avLst/>
          </a:prstGeom>
        </p:spPr>
      </p:pic>
      <p:sp>
        <p:nvSpPr>
          <p:cNvPr id="19" name="TextBox 29">
            <a:extLst>
              <a:ext uri="{FF2B5EF4-FFF2-40B4-BE49-F238E27FC236}">
                <a16:creationId xmlns:a16="http://schemas.microsoft.com/office/drawing/2014/main" id="{BBB1DACA-F0BB-26C7-2410-7A143160DE92}"/>
              </a:ext>
            </a:extLst>
          </p:cNvPr>
          <p:cNvSpPr txBox="1"/>
          <p:nvPr/>
        </p:nvSpPr>
        <p:spPr>
          <a:xfrm>
            <a:off x="3731612" y="4170747"/>
            <a:ext cx="8859691" cy="3077765"/>
          </a:xfrm>
          <a:prstGeom prst="rect">
            <a:avLst/>
          </a:prstGeom>
          <a:noFill/>
        </p:spPr>
        <p:txBody>
          <a:bodyPr wrap="none" rtlCol="0">
            <a:prstTxWarp prst="textArchUp">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Tạm</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biệt</a:t>
            </a:r>
            <a:endPar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và</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hẹn</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gặp</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lại</a:t>
            </a:r>
            <a:endPar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endParaRPr>
          </a:p>
        </p:txBody>
      </p:sp>
      <p:pic>
        <p:nvPicPr>
          <p:cNvPr id="20" name="Hình ảnh 19" descr="Ảnh có chứa văn bản, đồ họa véc-tơ&#10;&#10;Mô tả được tạo tự động">
            <a:extLst>
              <a:ext uri="{FF2B5EF4-FFF2-40B4-BE49-F238E27FC236}">
                <a16:creationId xmlns:a16="http://schemas.microsoft.com/office/drawing/2014/main" id="{BD365AC7-CC30-13B1-040D-968EFD3FC2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70" b="95613" l="9900" r="89989">
                        <a14:foregroundMark x1="30478" y1="59123" x2="38598" y2="63210"/>
                        <a14:foregroundMark x1="52614" y1="60120" x2="57842" y2="68495"/>
                        <a14:foregroundMark x1="49611" y1="70090" x2="49055" y2="81057"/>
                        <a14:foregroundMark x1="45050" y1="92024" x2="41491" y2="95613"/>
                        <a14:foregroundMark x1="67186" y1="84646" x2="76418" y2="86241"/>
                      </a14:backgroundRemoval>
                    </a14:imgEffect>
                  </a14:imgLayer>
                </a14:imgProps>
              </a:ext>
              <a:ext uri="{28A0092B-C50C-407E-A947-70E740481C1C}">
                <a14:useLocalDpi xmlns:a14="http://schemas.microsoft.com/office/drawing/2010/main" val="0"/>
              </a:ext>
            </a:extLst>
          </a:blip>
          <a:stretch>
            <a:fillRect/>
          </a:stretch>
        </p:blipFill>
        <p:spPr>
          <a:xfrm>
            <a:off x="9406346" y="4951913"/>
            <a:ext cx="3321428" cy="3705665"/>
          </a:xfrm>
          <a:prstGeom prst="rect">
            <a:avLst/>
          </a:prstGeom>
        </p:spPr>
      </p:pic>
      <p:pic>
        <p:nvPicPr>
          <p:cNvPr id="21" name="Hình ảnh 20" descr="Ảnh có chứa văn bản, đồ họa véc-tơ&#10;&#10;Mô tả được tạo tự động">
            <a:extLst>
              <a:ext uri="{FF2B5EF4-FFF2-40B4-BE49-F238E27FC236}">
                <a16:creationId xmlns:a16="http://schemas.microsoft.com/office/drawing/2014/main" id="{3B2491F4-1C1D-33DC-C3C1-800762200A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14" y="5369220"/>
            <a:ext cx="3372040" cy="3077765"/>
          </a:xfrm>
          <a:prstGeom prst="rect">
            <a:avLst/>
          </a:prstGeom>
        </p:spPr>
      </p:pic>
      <p:pic>
        <p:nvPicPr>
          <p:cNvPr id="22" name="Hình ảnh 21" descr="Ảnh có chứa đồ họa véc-tơ&#10;&#10;Mô tả được tạo tự động">
            <a:extLst>
              <a:ext uri="{FF2B5EF4-FFF2-40B4-BE49-F238E27FC236}">
                <a16:creationId xmlns:a16="http://schemas.microsoft.com/office/drawing/2014/main" id="{29D55A94-A3CB-A1DF-CE07-F9654896C3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8630" y="5602343"/>
            <a:ext cx="3033251" cy="2859605"/>
          </a:xfrm>
          <a:prstGeom prst="rect">
            <a:avLst/>
          </a:prstGeom>
        </p:spPr>
      </p:pic>
    </p:spTree>
    <p:extLst>
      <p:ext uri="{BB962C8B-B14F-4D97-AF65-F5344CB8AC3E}">
        <p14:creationId xmlns:p14="http://schemas.microsoft.com/office/powerpoint/2010/main" val="386775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15">
            <a:extLst>
              <a:ext uri="{FF2B5EF4-FFF2-40B4-BE49-F238E27FC236}">
                <a16:creationId xmlns:a16="http://schemas.microsoft.com/office/drawing/2014/main" id="{E7EE641A-3BAE-9A37-3689-8DD5490351C9}"/>
              </a:ext>
            </a:extLst>
          </p:cNvPr>
          <p:cNvSpPr txBox="1"/>
          <p:nvPr/>
        </p:nvSpPr>
        <p:spPr>
          <a:xfrm>
            <a:off x="1051719" y="6700000"/>
            <a:ext cx="9338083" cy="2308324"/>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Em</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tích</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cực</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hoàn</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thành</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nhiệm</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vụ</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Tiết</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2)</a:t>
            </a:r>
            <a:endParaRPr kumimoji="0" lang="en-US"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endParaRPr>
          </a:p>
        </p:txBody>
      </p:sp>
      <p:pic>
        <p:nvPicPr>
          <p:cNvPr id="25" name="Hình ảnh 24">
            <a:extLst>
              <a:ext uri="{FF2B5EF4-FFF2-40B4-BE49-F238E27FC236}">
                <a16:creationId xmlns:a16="http://schemas.microsoft.com/office/drawing/2014/main" id="{FA75D3FB-C012-FDED-E54A-262B292C7623}"/>
              </a:ext>
            </a:extLst>
          </p:cNvPr>
          <p:cNvPicPr>
            <a:picLocks noChangeAspect="1"/>
          </p:cNvPicPr>
          <p:nvPr/>
        </p:nvPicPr>
        <p:blipFill>
          <a:blip r:embed="rId2"/>
          <a:stretch>
            <a:fillRect/>
          </a:stretch>
        </p:blipFill>
        <p:spPr>
          <a:xfrm>
            <a:off x="10957719" y="457200"/>
            <a:ext cx="5655223" cy="3493139"/>
          </a:xfrm>
          <a:prstGeom prst="rect">
            <a:avLst/>
          </a:prstGeom>
        </p:spPr>
      </p:pic>
      <p:grpSp>
        <p:nvGrpSpPr>
          <p:cNvPr id="2" name="Nhóm 14">
            <a:extLst>
              <a:ext uri="{FF2B5EF4-FFF2-40B4-BE49-F238E27FC236}">
                <a16:creationId xmlns:a16="http://schemas.microsoft.com/office/drawing/2014/main" id="{5EE73129-80A5-3E72-8BEA-9AA03D86049C}"/>
              </a:ext>
            </a:extLst>
          </p:cNvPr>
          <p:cNvGrpSpPr/>
          <p:nvPr/>
        </p:nvGrpSpPr>
        <p:grpSpPr>
          <a:xfrm>
            <a:off x="899319" y="4028453"/>
            <a:ext cx="5904416" cy="2339876"/>
            <a:chOff x="297366" y="2792219"/>
            <a:chExt cx="3925136" cy="1555502"/>
          </a:xfrm>
        </p:grpSpPr>
        <p:grpSp>
          <p:nvGrpSpPr>
            <p:cNvPr id="3" name="Nhóm 11">
              <a:extLst>
                <a:ext uri="{FF2B5EF4-FFF2-40B4-BE49-F238E27FC236}">
                  <a16:creationId xmlns:a16="http://schemas.microsoft.com/office/drawing/2014/main" id="{B361D469-417F-EF7D-6469-48157E17931E}"/>
                </a:ext>
              </a:extLst>
            </p:cNvPr>
            <p:cNvGrpSpPr/>
            <p:nvPr/>
          </p:nvGrpSpPr>
          <p:grpSpPr>
            <a:xfrm>
              <a:off x="297366" y="2792219"/>
              <a:ext cx="3925136" cy="1555502"/>
              <a:chOff x="297366" y="2792219"/>
              <a:chExt cx="3925136" cy="1555502"/>
            </a:xfrm>
          </p:grpSpPr>
          <p:sp>
            <p:nvSpPr>
              <p:cNvPr id="6" name="Hình Bầu dục 9">
                <a:extLst>
                  <a:ext uri="{FF2B5EF4-FFF2-40B4-BE49-F238E27FC236}">
                    <a16:creationId xmlns:a16="http://schemas.microsoft.com/office/drawing/2014/main" id="{42D27989-A595-C448-D202-A77E9BA105F1}"/>
                  </a:ext>
                </a:extLst>
              </p:cNvPr>
              <p:cNvSpPr/>
              <p:nvPr/>
            </p:nvSpPr>
            <p:spPr>
              <a:xfrm>
                <a:off x="2667000" y="2792219"/>
                <a:ext cx="1555502" cy="155550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7">
                <a:extLst>
                  <a:ext uri="{FF2B5EF4-FFF2-40B4-BE49-F238E27FC236}">
                    <a16:creationId xmlns:a16="http://schemas.microsoft.com/office/drawing/2014/main" id="{1B45B3D7-FAD7-0E34-584B-2B90E5257148}"/>
                  </a:ext>
                </a:extLst>
              </p:cNvPr>
              <p:cNvSpPr/>
              <p:nvPr/>
            </p:nvSpPr>
            <p:spPr>
              <a:xfrm>
                <a:off x="297366" y="3211551"/>
                <a:ext cx="2601951" cy="862361"/>
              </a:xfrm>
              <a:prstGeom prst="rect">
                <a:avLst/>
              </a:prstGeom>
              <a:gradFill flip="none" rotWithShape="1">
                <a:gsLst>
                  <a:gs pos="0">
                    <a:schemeClr val="accent1">
                      <a:lumMod val="5000"/>
                      <a:lumOff val="95000"/>
                    </a:schemeClr>
                  </a:gs>
                  <a:gs pos="74000">
                    <a:srgbClr val="FFCCFF"/>
                  </a:gs>
                  <a:gs pos="83000">
                    <a:srgbClr val="FFCC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ình Bầu dục 8">
                <a:extLst>
                  <a:ext uri="{FF2B5EF4-FFF2-40B4-BE49-F238E27FC236}">
                    <a16:creationId xmlns:a16="http://schemas.microsoft.com/office/drawing/2014/main" id="{7C93274F-D51C-BEE6-A7AA-BB3DA94223A4}"/>
                  </a:ext>
                </a:extLst>
              </p:cNvPr>
              <p:cNvSpPr/>
              <p:nvPr/>
            </p:nvSpPr>
            <p:spPr>
              <a:xfrm>
                <a:off x="2644140" y="3002280"/>
                <a:ext cx="1165860" cy="116586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ình Bầu dục 10">
                <a:extLst>
                  <a:ext uri="{FF2B5EF4-FFF2-40B4-BE49-F238E27FC236}">
                    <a16:creationId xmlns:a16="http://schemas.microsoft.com/office/drawing/2014/main" id="{6B4519E4-2A3D-2F05-973D-CCA3EDE62E4A}"/>
                  </a:ext>
                </a:extLst>
              </p:cNvPr>
              <p:cNvSpPr/>
              <p:nvPr/>
            </p:nvSpPr>
            <p:spPr>
              <a:xfrm>
                <a:off x="2644140" y="3108309"/>
                <a:ext cx="1014111" cy="101411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Hộp Văn bản 12">
              <a:extLst>
                <a:ext uri="{FF2B5EF4-FFF2-40B4-BE49-F238E27FC236}">
                  <a16:creationId xmlns:a16="http://schemas.microsoft.com/office/drawing/2014/main" id="{5E56CE9E-52FA-7906-3847-31C7003C52B2}"/>
                </a:ext>
              </a:extLst>
            </p:cNvPr>
            <p:cNvSpPr txBox="1"/>
            <p:nvPr/>
          </p:nvSpPr>
          <p:spPr>
            <a:xfrm>
              <a:off x="2819587" y="3125195"/>
              <a:ext cx="861524" cy="961637"/>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6</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Hộp Văn bản 13">
              <a:extLst>
                <a:ext uri="{FF2B5EF4-FFF2-40B4-BE49-F238E27FC236}">
                  <a16:creationId xmlns:a16="http://schemas.microsoft.com/office/drawing/2014/main" id="{5D777000-DB9E-9697-F8ED-591F22DD6B17}"/>
                </a:ext>
              </a:extLst>
            </p:cNvPr>
            <p:cNvSpPr txBox="1"/>
            <p:nvPr/>
          </p:nvSpPr>
          <p:spPr>
            <a:xfrm>
              <a:off x="1158890" y="3203953"/>
              <a:ext cx="148525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rPr>
                <a:t>Bài </a:t>
              </a:r>
              <a:endParaRPr kumimoji="0" lang="en-US" sz="4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endParaRPr>
            </a:p>
          </p:txBody>
        </p:sp>
      </p:grpSp>
      <p:sp>
        <p:nvSpPr>
          <p:cNvPr id="10" name="Hộp Văn bản 9">
            <a:extLst>
              <a:ext uri="{FF2B5EF4-FFF2-40B4-BE49-F238E27FC236}">
                <a16:creationId xmlns:a16="http://schemas.microsoft.com/office/drawing/2014/main" id="{8C471711-E1AD-E14B-3421-99FC7FF5BC80}"/>
              </a:ext>
            </a:extLst>
          </p:cNvPr>
          <p:cNvSpPr txBox="1"/>
          <p:nvPr/>
        </p:nvSpPr>
        <p:spPr>
          <a:xfrm>
            <a:off x="7985919" y="614766"/>
            <a:ext cx="2403883" cy="1938992"/>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TUẦN 20</a:t>
            </a:r>
          </a:p>
        </p:txBody>
      </p:sp>
    </p:spTree>
    <p:extLst>
      <p:ext uri="{BB962C8B-B14F-4D97-AF65-F5344CB8AC3E}">
        <p14:creationId xmlns:p14="http://schemas.microsoft.com/office/powerpoint/2010/main" val="2638728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20AB335A-F6D4-FC69-7040-454F8FA23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06025EA2-B0C2-5A65-892F-D8F6E1987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D2875DFB-0A4A-FAF5-BAF2-645709B71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119" y="3422105"/>
            <a:ext cx="5405639" cy="5708925"/>
          </a:xfrm>
          <a:prstGeom prst="rect">
            <a:avLst/>
          </a:prstGeom>
        </p:spPr>
      </p:pic>
    </p:spTree>
    <p:extLst>
      <p:ext uri="{BB962C8B-B14F-4D97-AF65-F5344CB8AC3E}">
        <p14:creationId xmlns:p14="http://schemas.microsoft.com/office/powerpoint/2010/main" val="1248930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646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3">
            <a:extLst>
              <a:ext uri="{FF2B5EF4-FFF2-40B4-BE49-F238E27FC236}">
                <a16:creationId xmlns:a16="http://schemas.microsoft.com/office/drawing/2014/main" id="{E4DE8E72-8AB4-595F-1590-DB45028DE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4" name="Hình ảnh 2" descr="Ảnh có chứa văn bản, đồ họa véc-tơ&#10;&#10;Mô tả được tạo tự động">
            <a:extLst>
              <a:ext uri="{FF2B5EF4-FFF2-40B4-BE49-F238E27FC236}">
                <a16:creationId xmlns:a16="http://schemas.microsoft.com/office/drawing/2014/main" id="{12B386E0-0FA7-546C-ABEF-A089D6393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6" name="Hình ảnh 4" descr="Ảnh có chứa văn bản, tối&#10;&#10;Mô tả được tạo tự động">
            <a:extLst>
              <a:ext uri="{FF2B5EF4-FFF2-40B4-BE49-F238E27FC236}">
                <a16:creationId xmlns:a16="http://schemas.microsoft.com/office/drawing/2014/main" id="{3425C432-D651-B6D0-7D46-CD45145E7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7" name="Hình ảnh 5" descr="Ảnh có chứa phụ kiện, phong bì&#10;&#10;Mô tả được tạo tự động">
            <a:extLst>
              <a:ext uri="{FF2B5EF4-FFF2-40B4-BE49-F238E27FC236}">
                <a16:creationId xmlns:a16="http://schemas.microsoft.com/office/drawing/2014/main" id="{39EE317A-F2DB-35D5-A10B-E1660875D3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8" name="Hình ảnh 6">
            <a:extLst>
              <a:ext uri="{FF2B5EF4-FFF2-40B4-BE49-F238E27FC236}">
                <a16:creationId xmlns:a16="http://schemas.microsoft.com/office/drawing/2014/main" id="{D0A22860-F8C8-B5C8-55CB-678314461F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3" name="Hình ảnh 2">
            <a:extLst>
              <a:ext uri="{FF2B5EF4-FFF2-40B4-BE49-F238E27FC236}">
                <a16:creationId xmlns:a16="http://schemas.microsoft.com/office/drawing/2014/main" id="{8F9AB2DF-B77B-570C-7651-011EFC1911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2238" y="2447834"/>
            <a:ext cx="6248461" cy="4339286"/>
          </a:xfrm>
          <a:prstGeom prst="rect">
            <a:avLst/>
          </a:prstGeom>
        </p:spPr>
      </p:pic>
    </p:spTree>
    <p:extLst>
      <p:ext uri="{BB962C8B-B14F-4D97-AF65-F5344CB8AC3E}">
        <p14:creationId xmlns:p14="http://schemas.microsoft.com/office/powerpoint/2010/main" val="336825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6" dur="2000" fill="hold"/>
                                        <p:tgtEl>
                                          <p:spTgt spid="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8" dur="2000" fill="hold"/>
                                        <p:tgtEl>
                                          <p:spTgt spid="8"/>
                                        </p:tgtEl>
                                        <p:attrNameLst>
                                          <p:attrName>ppt_x</p:attrName>
                                          <p:attrName>ppt_y</p:attrName>
                                        </p:attrNameLst>
                                      </p:cBhvr>
                                    </p:animMotion>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4"/>
                                        </p:tgtEl>
                                        <p:attrNameLst>
                                          <p:attrName>r</p:attrName>
                                        </p:attrNameLst>
                                      </p:cBhvr>
                                    </p:animRot>
                                    <p:animRot by="-240000">
                                      <p:cBhvr>
                                        <p:cTn id="22" dur="200" fill="hold">
                                          <p:stCondLst>
                                            <p:cond delay="200"/>
                                          </p:stCondLst>
                                        </p:cTn>
                                        <p:tgtEl>
                                          <p:spTgt spid="4"/>
                                        </p:tgtEl>
                                        <p:attrNameLst>
                                          <p:attrName>r</p:attrName>
                                        </p:attrNameLst>
                                      </p:cBhvr>
                                    </p:animRot>
                                    <p:animRot by="240000">
                                      <p:cBhvr>
                                        <p:cTn id="23" dur="200" fill="hold">
                                          <p:stCondLst>
                                            <p:cond delay="400"/>
                                          </p:stCondLst>
                                        </p:cTn>
                                        <p:tgtEl>
                                          <p:spTgt spid="4"/>
                                        </p:tgtEl>
                                        <p:attrNameLst>
                                          <p:attrName>r</p:attrName>
                                        </p:attrNameLst>
                                      </p:cBhvr>
                                    </p:animRot>
                                    <p:animRot by="-240000">
                                      <p:cBhvr>
                                        <p:cTn id="24" dur="200" fill="hold">
                                          <p:stCondLst>
                                            <p:cond delay="600"/>
                                          </p:stCondLst>
                                        </p:cTn>
                                        <p:tgtEl>
                                          <p:spTgt spid="4"/>
                                        </p:tgtEl>
                                        <p:attrNameLst>
                                          <p:attrName>r</p:attrName>
                                        </p:attrNameLst>
                                      </p:cBhvr>
                                    </p:animRot>
                                    <p:animRot by="120000">
                                      <p:cBhvr>
                                        <p:cTn id="2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7757320" y="75436"/>
            <a:ext cx="73152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200" b="1" dirty="0" err="1">
                <a:latin typeface="AvantGarde" panose="00000400000000000000" pitchFamily="2" charset="0"/>
                <a:ea typeface="AvantGarde" panose="00000400000000000000" pitchFamily="2" charset="0"/>
                <a:cs typeface="AvantGarde" panose="00000400000000000000" pitchFamily="2" charset="0"/>
              </a:rPr>
              <a:t>Nhận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xét</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việc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làm</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của</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bạn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trong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tình</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huống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sau</a:t>
            </a:r>
            <a:r>
              <a:rPr lang="en-US" sz="3200" b="1" dirty="0">
                <a:latin typeface="AvantGarde" panose="00000400000000000000" pitchFamily="2" charset="0"/>
                <a:ea typeface="AvantGarde" panose="00000400000000000000" pitchFamily="2" charset="0"/>
                <a:cs typeface="AvantGarde" panose="00000400000000000000" pitchFamily="2" charset="0"/>
              </a:rPr>
              <a:t>:</a:t>
            </a:r>
          </a:p>
        </p:txBody>
      </p:sp>
      <p:pic>
        <p:nvPicPr>
          <p:cNvPr id="9" name="Picture 8"/>
          <p:cNvPicPr>
            <a:picLocks noChangeAspect="1"/>
          </p:cNvPicPr>
          <p:nvPr/>
        </p:nvPicPr>
        <p:blipFill rotWithShape="1">
          <a:blip r:embed="rId2"/>
          <a:srcRect l="14275" t="47917" r="11933" b="12500"/>
          <a:stretch/>
        </p:blipFill>
        <p:spPr>
          <a:xfrm>
            <a:off x="34993" y="1371600"/>
            <a:ext cx="16241645" cy="4191000"/>
          </a:xfrm>
          <a:prstGeom prst="rect">
            <a:avLst/>
          </a:prstGeom>
          <a:ln>
            <a:noFill/>
          </a:ln>
          <a:effectLst>
            <a:softEdge rad="112500"/>
          </a:effectLst>
        </p:spPr>
      </p:pic>
      <p:pic>
        <p:nvPicPr>
          <p:cNvPr id="7" name="Hình ảnh 6" descr="Ảnh có chứa văn bản&#10;&#10;Mô tả được tạo tự động">
            <a:extLst>
              <a:ext uri="{FF2B5EF4-FFF2-40B4-BE49-F238E27FC236}">
                <a16:creationId xmlns:a16="http://schemas.microsoft.com/office/drawing/2014/main" id="{69256C21-8B00-A9A2-F896-AA920ECDF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3319" y="5746205"/>
            <a:ext cx="4791996" cy="3075736"/>
          </a:xfrm>
          <a:prstGeom prst="rect">
            <a:avLst/>
          </a:prstGeom>
        </p:spPr>
      </p:pic>
    </p:spTree>
    <p:extLst>
      <p:ext uri="{BB962C8B-B14F-4D97-AF65-F5344CB8AC3E}">
        <p14:creationId xmlns:p14="http://schemas.microsoft.com/office/powerpoint/2010/main" val="155519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E15820-F7D1-BE37-DF60-A9834AD3C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718" y="422513"/>
            <a:ext cx="11625769" cy="7730143"/>
          </a:xfrm>
          <a:prstGeom prst="rect">
            <a:avLst/>
          </a:prstGeom>
        </p:spPr>
      </p:pic>
      <p:pic>
        <p:nvPicPr>
          <p:cNvPr id="3" name="Picture 2" descr="A picture containing toy, doll&#10;&#10;Description automatically generated">
            <a:extLst>
              <a:ext uri="{FF2B5EF4-FFF2-40B4-BE49-F238E27FC236}">
                <a16:creationId xmlns:a16="http://schemas.microsoft.com/office/drawing/2014/main" id="{5D80689D-33AC-EC68-D5AA-06B541A7C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81" y="4287585"/>
            <a:ext cx="6420746" cy="4505954"/>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A7461F83-4DD3-5FAE-5937-C78FE86F7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8119" y="2472621"/>
            <a:ext cx="6428572" cy="3629926"/>
          </a:xfrm>
          <a:prstGeom prst="rect">
            <a:avLst/>
          </a:prstGeom>
        </p:spPr>
      </p:pic>
    </p:spTree>
    <p:extLst>
      <p:ext uri="{BB962C8B-B14F-4D97-AF65-F5344CB8AC3E}">
        <p14:creationId xmlns:p14="http://schemas.microsoft.com/office/powerpoint/2010/main" val="89728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14119" y="4267200"/>
            <a:ext cx="11049000" cy="2470228"/>
          </a:xfrm>
          <a:prstGeom prst="rect">
            <a:avLst/>
          </a:prstGeom>
        </p:spPr>
        <p:txBody>
          <a:bodyPr wrap="square">
            <a:spAutoFit/>
          </a:bodyPr>
          <a:lstStyle/>
          <a:p>
            <a:pPr>
              <a:lnSpc>
                <a:spcPct val="150000"/>
              </a:lnSpc>
            </a:pPr>
            <a:r>
              <a:rPr lang="vi-VN"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Việc làm của bạn Bình là không đúng vì bạn đã mải chơi và không hoàn thành nhiệm vụ mà bố giao cho.</a:t>
            </a:r>
            <a:endPar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2" name="Text Box 14"/>
          <p:cNvSpPr txBox="1">
            <a:spLocks noChangeArrowheads="1"/>
          </p:cNvSpPr>
          <p:nvPr/>
        </p:nvSpPr>
        <p:spPr bwMode="auto">
          <a:xfrm>
            <a:off x="7757320" y="75436"/>
            <a:ext cx="73152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200" b="1" dirty="0" err="1">
                <a:latin typeface="AvantGarde" panose="00000400000000000000" pitchFamily="2" charset="0"/>
                <a:ea typeface="AvantGarde" panose="00000400000000000000" pitchFamily="2" charset="0"/>
                <a:cs typeface="AvantGarde" panose="00000400000000000000" pitchFamily="2" charset="0"/>
              </a:rPr>
              <a:t>Nhận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xét</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việc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làm</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của</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bạn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trong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tình</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huống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sau</a:t>
            </a:r>
            <a:r>
              <a:rPr lang="en-US" sz="3200" b="1" dirty="0">
                <a:latin typeface="AvantGarde" panose="00000400000000000000" pitchFamily="2" charset="0"/>
                <a:ea typeface="AvantGarde" panose="00000400000000000000" pitchFamily="2" charset="0"/>
                <a:cs typeface="AvantGarde" panose="00000400000000000000" pitchFamily="2" charset="0"/>
              </a:rPr>
              <a:t>:</a:t>
            </a:r>
          </a:p>
        </p:txBody>
      </p:sp>
      <p:pic>
        <p:nvPicPr>
          <p:cNvPr id="9" name="Picture 8"/>
          <p:cNvPicPr>
            <a:picLocks noChangeAspect="1"/>
          </p:cNvPicPr>
          <p:nvPr/>
        </p:nvPicPr>
        <p:blipFill rotWithShape="1">
          <a:blip r:embed="rId2"/>
          <a:srcRect l="14275" t="47917" r="11933" b="33195"/>
          <a:stretch/>
        </p:blipFill>
        <p:spPr>
          <a:xfrm>
            <a:off x="823119" y="1205412"/>
            <a:ext cx="14401801" cy="2604588"/>
          </a:xfrm>
          <a:prstGeom prst="rect">
            <a:avLst/>
          </a:prstGeom>
        </p:spPr>
      </p:pic>
      <p:pic>
        <p:nvPicPr>
          <p:cNvPr id="3" name="Hình ảnh 2" descr="Ảnh có chứa đồ họa véc-tơ&#10;&#10;Mô tả được tạo tự động">
            <a:extLst>
              <a:ext uri="{FF2B5EF4-FFF2-40B4-BE49-F238E27FC236}">
                <a16:creationId xmlns:a16="http://schemas.microsoft.com/office/drawing/2014/main" id="{3A4F6050-17E1-0F3B-933E-907476F85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19" y="3810000"/>
            <a:ext cx="3760057" cy="4357093"/>
          </a:xfrm>
          <a:prstGeom prst="rect">
            <a:avLst/>
          </a:prstGeom>
        </p:spPr>
      </p:pic>
    </p:spTree>
    <p:extLst>
      <p:ext uri="{BB962C8B-B14F-4D97-AF65-F5344CB8AC3E}">
        <p14:creationId xmlns:p14="http://schemas.microsoft.com/office/powerpoint/2010/main" val="392019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7757320" y="75436"/>
            <a:ext cx="73152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200" b="1" dirty="0" err="1">
                <a:latin typeface="AvantGarde" panose="00000400000000000000" pitchFamily="2" charset="0"/>
                <a:ea typeface="AvantGarde" panose="00000400000000000000" pitchFamily="2" charset="0"/>
                <a:cs typeface="AvantGarde" panose="00000400000000000000" pitchFamily="2" charset="0"/>
              </a:rPr>
              <a:t>Nhận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xét</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việc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làm</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của</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bạn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trong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tình</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huống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sau</a:t>
            </a:r>
            <a:r>
              <a:rPr lang="en-US" sz="3200" b="1" dirty="0">
                <a:latin typeface="AvantGarde" panose="00000400000000000000" pitchFamily="2" charset="0"/>
                <a:ea typeface="AvantGarde" panose="00000400000000000000" pitchFamily="2" charset="0"/>
                <a:cs typeface="AvantGarde" panose="00000400000000000000" pitchFamily="2" charset="0"/>
              </a:rPr>
              <a:t>:</a:t>
            </a:r>
          </a:p>
        </p:txBody>
      </p:sp>
      <p:pic>
        <p:nvPicPr>
          <p:cNvPr id="9" name="Picture 8"/>
          <p:cNvPicPr>
            <a:picLocks noChangeAspect="1"/>
          </p:cNvPicPr>
          <p:nvPr/>
        </p:nvPicPr>
        <p:blipFill rotWithShape="1">
          <a:blip r:embed="rId2"/>
          <a:srcRect l="14471" t="65484" r="11737" b="13857"/>
          <a:stretch/>
        </p:blipFill>
        <p:spPr>
          <a:xfrm>
            <a:off x="823119" y="1205412"/>
            <a:ext cx="14401801" cy="2680788"/>
          </a:xfrm>
          <a:prstGeom prst="rect">
            <a:avLst/>
          </a:prstGeom>
        </p:spPr>
      </p:pic>
      <p:sp>
        <p:nvSpPr>
          <p:cNvPr id="14" name="Rectangle 13"/>
          <p:cNvSpPr/>
          <p:nvPr/>
        </p:nvSpPr>
        <p:spPr>
          <a:xfrm>
            <a:off x="5433220" y="4419600"/>
            <a:ext cx="9639300" cy="2470228"/>
          </a:xfrm>
          <a:prstGeom prst="rect">
            <a:avLst/>
          </a:prstGeom>
        </p:spPr>
        <p:txBody>
          <a:bodyPr wrap="square">
            <a:spAutoFit/>
          </a:bodyPr>
          <a:lstStyle/>
          <a:p>
            <a:pPr>
              <a:lnSpc>
                <a:spcPct val="150000"/>
              </a:lnSpc>
            </a:pPr>
            <a:r>
              <a:rPr lang="vi-VN"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Việc làm của bạn Hùng là không đúng vì bạn thiếu trách nhiệm, không nhớ lịch cho nhiệm vụ đã được giao.</a:t>
            </a:r>
          </a:p>
        </p:txBody>
      </p:sp>
      <p:pic>
        <p:nvPicPr>
          <p:cNvPr id="2" name="Hình ảnh 1" descr="Ảnh có chứa đồ họa véc-tơ&#10;&#10;Mô tả được tạo tự động">
            <a:extLst>
              <a:ext uri="{FF2B5EF4-FFF2-40B4-BE49-F238E27FC236}">
                <a16:creationId xmlns:a16="http://schemas.microsoft.com/office/drawing/2014/main" id="{346DAC6B-8579-AE55-CD7A-EE8636596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19" y="3810000"/>
            <a:ext cx="3760057" cy="4357093"/>
          </a:xfrm>
          <a:prstGeom prst="rect">
            <a:avLst/>
          </a:prstGeom>
        </p:spPr>
      </p:pic>
    </p:spTree>
    <p:extLst>
      <p:ext uri="{BB962C8B-B14F-4D97-AF65-F5344CB8AC3E}">
        <p14:creationId xmlns:p14="http://schemas.microsoft.com/office/powerpoint/2010/main" val="148079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TotalTime>
  <Words>408</Words>
  <Application>Microsoft Office PowerPoint</Application>
  <PresentationFormat>Custom</PresentationFormat>
  <Paragraphs>25</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等线</vt:lpstr>
      <vt:lpstr>Arial</vt:lpstr>
      <vt:lpstr>Arial-Rounded</vt:lpstr>
      <vt:lpstr>AvantGarde</vt:lpstr>
      <vt:lpstr>Calibri</vt:lpstr>
      <vt:lpstr>SVN-Anastasia</vt:lpstr>
      <vt:lpstr>SVN-Poky's</vt:lpstr>
      <vt:lpstr>Times New Roman</vt:lpstr>
      <vt:lpstr>UTM Cookies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huongtt153@outlook.com</cp:lastModifiedBy>
  <cp:revision>258</cp:revision>
  <dcterms:created xsi:type="dcterms:W3CDTF">2022-07-10T01:37:20Z</dcterms:created>
  <dcterms:modified xsi:type="dcterms:W3CDTF">2024-01-16T05:32:38Z</dcterms:modified>
</cp:coreProperties>
</file>