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257" r:id="rId3"/>
    <p:sldId id="296" r:id="rId4"/>
    <p:sldId id="294" r:id="rId5"/>
    <p:sldId id="295" r:id="rId6"/>
    <p:sldId id="277" r:id="rId7"/>
    <p:sldId id="278" r:id="rId8"/>
    <p:sldId id="288" r:id="rId9"/>
    <p:sldId id="300" r:id="rId10"/>
    <p:sldId id="298" r:id="rId11"/>
    <p:sldId id="299" r:id="rId12"/>
    <p:sldId id="280" r:id="rId13"/>
    <p:sldId id="290" r:id="rId14"/>
    <p:sldId id="291" r:id="rId15"/>
    <p:sldId id="292" r:id="rId16"/>
    <p:sldId id="293" r:id="rId17"/>
    <p:sldId id="281" r:id="rId18"/>
    <p:sldId id="282" r:id="rId19"/>
    <p:sldId id="283" r:id="rId20"/>
    <p:sldId id="284" r:id="rId21"/>
    <p:sldId id="287"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85" d="100"/>
          <a:sy n="85" d="100"/>
        </p:scale>
        <p:origin x="19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4C3D8-84CB-4D39-9B4C-EB78BB2CB7D1}" type="datetimeFigureOut">
              <a:rPr lang="en-US" smtClean="0"/>
              <a:t>11/27/2021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F701-D523-4EC3-84D9-BD043144A258}" type="slidenum">
              <a:rPr lang="en-US" smtClean="0"/>
              <a:t>‹#›</a:t>
            </a:fld>
            <a:endParaRPr lang="en-US"/>
          </a:p>
        </p:txBody>
      </p:sp>
    </p:spTree>
    <p:extLst>
      <p:ext uri="{BB962C8B-B14F-4D97-AF65-F5344CB8AC3E}">
        <p14:creationId xmlns:p14="http://schemas.microsoft.com/office/powerpoint/2010/main" val="236491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5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30F570-C12E-4785-9D2A-C5A7F710992F}"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443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0F570-C12E-4785-9D2A-C5A7F710992F}"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9695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0F570-C12E-4785-9D2A-C5A7F710992F}"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14750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315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1EB5D-9EC7-4DD8-98A3-4958C70DA9EF}" type="slidenum">
              <a:rPr lang="en-US"/>
              <a:pPr>
                <a:defRPr/>
              </a:pPr>
              <a:t>‹#›</a:t>
            </a:fld>
            <a:endParaRPr lang="en-US"/>
          </a:p>
        </p:txBody>
      </p:sp>
    </p:spTree>
    <p:extLst>
      <p:ext uri="{BB962C8B-B14F-4D97-AF65-F5344CB8AC3E}">
        <p14:creationId xmlns:p14="http://schemas.microsoft.com/office/powerpoint/2010/main" val="3794577204"/>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0F570-C12E-4785-9D2A-C5A7F710992F}"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55168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30F570-C12E-4785-9D2A-C5A7F710992F}"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7293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0F570-C12E-4785-9D2A-C5A7F710992F}"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5953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30F570-C12E-4785-9D2A-C5A7F710992F}" type="datetimeFigureOut">
              <a:rPr lang="en-US" smtClean="0"/>
              <a:t>11/27/2021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0061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30F570-C12E-4785-9D2A-C5A7F710992F}" type="datetimeFigureOut">
              <a:rPr lang="en-US" smtClean="0"/>
              <a:t>11/27/2021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512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0F570-C12E-4785-9D2A-C5A7F710992F}" type="datetimeFigureOut">
              <a:rPr lang="en-US" smtClean="0"/>
              <a:t>11/27/2021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432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94906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2156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0F570-C12E-4785-9D2A-C5A7F710992F}" type="datetimeFigureOut">
              <a:rPr lang="en-US" smtClean="0"/>
              <a:t>11/27/2021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03867-148C-4E56-971C-E21B7E94BFBA}" type="slidenum">
              <a:rPr lang="en-US" smtClean="0"/>
              <a:t>‹#›</a:t>
            </a:fld>
            <a:endParaRPr lang="en-US"/>
          </a:p>
        </p:txBody>
      </p:sp>
    </p:spTree>
    <p:extLst>
      <p:ext uri="{BB962C8B-B14F-4D97-AF65-F5344CB8AC3E}">
        <p14:creationId xmlns:p14="http://schemas.microsoft.com/office/powerpoint/2010/main" val="137195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2242438" y="5715000"/>
            <a:ext cx="82731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54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50: Ôn tập và kể chuyện</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WordArt 6"/>
          <p:cNvSpPr>
            <a:spLocks noChangeArrowheads="1" noChangeShapeType="1" noTextEdit="1"/>
          </p:cNvSpPr>
          <p:nvPr/>
        </p:nvSpPr>
        <p:spPr bwMode="auto">
          <a:xfrm>
            <a:off x="1905000" y="0"/>
            <a:ext cx="8610600" cy="2133600"/>
          </a:xfrm>
          <a:prstGeom prst="rect">
            <a:avLst/>
          </a:prstGeom>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dirty="0" err="1">
                <a:ln w="9525">
                  <a:noFill/>
                  <a:round/>
                </a:ln>
                <a:solidFill>
                  <a:srgbClr val="0000FF"/>
                </a:solidFill>
                <a:latin typeface="Times New Roman" panose="02020603050405020304"/>
                <a:cs typeface="Times New Roman" panose="02020603050405020304"/>
              </a:rPr>
              <a:t>Chào</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các</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em</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tham</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gia</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tiết</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học</a:t>
            </a:r>
            <a:r>
              <a:rPr lang="en-US" sz="2800" b="1" kern="10" dirty="0">
                <a:ln w="9525">
                  <a:noFill/>
                  <a:round/>
                </a:ln>
                <a:solidFill>
                  <a:srgbClr val="0000FF"/>
                </a:solidFill>
                <a:latin typeface="Times New Roman" panose="02020603050405020304"/>
                <a:cs typeface="Times New Roman" panose="02020603050405020304"/>
              </a:rPr>
              <a:t>  </a:t>
            </a:r>
            <a:r>
              <a:rPr lang="en-US" sz="2800" b="1" kern="10" dirty="0" err="1">
                <a:ln w="9525">
                  <a:noFill/>
                  <a:round/>
                </a:ln>
                <a:solidFill>
                  <a:srgbClr val="0000FF"/>
                </a:solidFill>
                <a:latin typeface="Times New Roman" panose="02020603050405020304"/>
                <a:cs typeface="Times New Roman" panose="02020603050405020304"/>
              </a:rPr>
              <a:t>hôm</a:t>
            </a:r>
            <a:r>
              <a:rPr lang="en-US" sz="2800" b="1" kern="10" dirty="0">
                <a:ln w="9525">
                  <a:noFill/>
                  <a:round/>
                </a:ln>
                <a:solidFill>
                  <a:srgbClr val="0000FF"/>
                </a:solidFill>
                <a:latin typeface="Times New Roman" panose="02020603050405020304"/>
                <a:cs typeface="Times New Roman" panose="02020603050405020304"/>
              </a:rPr>
              <a:t> nay</a:t>
            </a:r>
          </a:p>
        </p:txBody>
      </p:sp>
      <p:sp>
        <p:nvSpPr>
          <p:cNvPr id="5" name="WordArt 7"/>
          <p:cNvSpPr>
            <a:spLocks noChangeArrowheads="1" noChangeShapeType="1" noTextEdit="1"/>
          </p:cNvSpPr>
          <p:nvPr/>
        </p:nvSpPr>
        <p:spPr bwMode="auto">
          <a:xfrm>
            <a:off x="3429000" y="2166234"/>
            <a:ext cx="5562600" cy="1066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1</a:t>
            </a:r>
          </a:p>
        </p:txBody>
      </p:sp>
    </p:spTree>
    <p:extLst>
      <p:ext uri="{BB962C8B-B14F-4D97-AF65-F5344CB8AC3E}">
        <p14:creationId xmlns:p14="http://schemas.microsoft.com/office/powerpoint/2010/main" val="39765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par>
                          <p:cTn id="11" fill="hold">
                            <p:stCondLst>
                              <p:cond delay="2000"/>
                            </p:stCondLst>
                            <p:childTnLst>
                              <p:par>
                                <p:cTn id="12" presetID="3" presetClass="emph" presetSubtype="6" repeatCount="indefinite" fill="hold" grpId="1" nodeType="afterEffect">
                                  <p:stCondLst>
                                    <p:cond delay="0"/>
                                  </p:stCondLst>
                                  <p:childTnLst>
                                    <p:animClr clrSpc="hsl" dir="cw">
                                      <p:cBhvr>
                                        <p:cTn id="13" dur="2000" fill="hold"/>
                                        <p:tgtEl>
                                          <p:spTgt spid="3"/>
                                        </p:tgtEl>
                                        <p:attrNameLst>
                                          <p:attrName>style.color</p:attrName>
                                        </p:attrNameLst>
                                      </p:cBhvr>
                                      <p:to>
                                        <a:schemeClr val="accent2"/>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childTnLst>
                          </p:cTn>
                        </p:par>
                        <p:par>
                          <p:cTn id="16" fill="hold">
                            <p:stCondLst>
                              <p:cond delay="4000"/>
                            </p:stCondLst>
                            <p:childTnLst>
                              <p:par>
                                <p:cTn id="17" presetID="2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8201" y="-337617"/>
            <a:ext cx="3009330" cy="3023009"/>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9289575" y="-441393"/>
            <a:ext cx="3033216" cy="3047004"/>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790356" y="1941802"/>
            <a:ext cx="3009330" cy="3023009"/>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38298" y="3905609"/>
            <a:ext cx="3009330" cy="3023009"/>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761699" y="3968806"/>
            <a:ext cx="3197125" cy="3023009"/>
          </a:xfrm>
          <a:prstGeom prst="rect">
            <a:avLst/>
          </a:prstGeom>
        </p:spPr>
      </p:pic>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5118794" y="1944712"/>
            <a:ext cx="3009330" cy="3023009"/>
          </a:xfrm>
          <a:prstGeom prst="rect">
            <a:avLst/>
          </a:prstGeom>
        </p:spPr>
      </p:pic>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215239" y="-389019"/>
            <a:ext cx="3009330" cy="3023009"/>
          </a:xfrm>
          <a:prstGeom prst="rect">
            <a:avLst/>
          </a:prstGeom>
        </p:spPr>
      </p:pic>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8343306" y="1862890"/>
            <a:ext cx="3009330" cy="3023009"/>
          </a:xfrm>
          <a:prstGeom prst="rect">
            <a:avLst/>
          </a:prstGeom>
        </p:spPr>
      </p:pic>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7258334" y="3990258"/>
            <a:ext cx="3009330" cy="3023009"/>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175767" y="-389020"/>
            <a:ext cx="3009330" cy="3023009"/>
          </a:xfrm>
          <a:prstGeom prst="rect">
            <a:avLst/>
          </a:prstGeom>
        </p:spPr>
      </p:pic>
      <p:sp>
        <p:nvSpPr>
          <p:cNvPr id="15" name="TextBox 14"/>
          <p:cNvSpPr txBox="1"/>
          <p:nvPr/>
        </p:nvSpPr>
        <p:spPr>
          <a:xfrm>
            <a:off x="684120" y="922136"/>
            <a:ext cx="2057400" cy="646331"/>
          </a:xfrm>
          <a:prstGeom prst="rect">
            <a:avLst/>
          </a:prstGeom>
          <a:noFill/>
        </p:spPr>
        <p:txBody>
          <a:bodyPr wrap="square" rtlCol="0">
            <a:spAutoFit/>
          </a:bodyPr>
          <a:lstStyle/>
          <a:p>
            <a:r>
              <a:rPr lang="en-US" sz="3600" b="1">
                <a:latin typeface="Arial-SGK-TV" pitchFamily="2" charset="0"/>
                <a:cs typeface="Arial-SGK-TV" pitchFamily="2" charset="0"/>
              </a:rPr>
              <a:t>bật lửa</a:t>
            </a:r>
            <a:endParaRPr lang="en-US" sz="3600" b="1" dirty="0">
              <a:latin typeface="Arial-SGK-TV" pitchFamily="2" charset="0"/>
              <a:cs typeface="Arial-SGK-TV" pitchFamily="2" charset="0"/>
            </a:endParaRPr>
          </a:p>
        </p:txBody>
      </p:sp>
      <p:sp>
        <p:nvSpPr>
          <p:cNvPr id="16" name="TextBox 15"/>
          <p:cNvSpPr txBox="1"/>
          <p:nvPr/>
        </p:nvSpPr>
        <p:spPr>
          <a:xfrm>
            <a:off x="3701152" y="869128"/>
            <a:ext cx="2057400" cy="646331"/>
          </a:xfrm>
          <a:prstGeom prst="rect">
            <a:avLst/>
          </a:prstGeom>
          <a:noFill/>
        </p:spPr>
        <p:txBody>
          <a:bodyPr wrap="square" rtlCol="0">
            <a:spAutoFit/>
          </a:bodyPr>
          <a:lstStyle/>
          <a:p>
            <a:r>
              <a:rPr lang="en-US" sz="3600" b="1">
                <a:latin typeface="Arial-SGK-TV" pitchFamily="2" charset="0"/>
                <a:cs typeface="Arial-SGK-TV" pitchFamily="2" charset="0"/>
              </a:rPr>
              <a:t>cột mốc</a:t>
            </a:r>
            <a:endParaRPr lang="en-US" sz="3600" b="1" dirty="0">
              <a:latin typeface="Arial-SGK-TV" pitchFamily="2" charset="0"/>
              <a:cs typeface="Arial-SGK-TV" pitchFamily="2" charset="0"/>
            </a:endParaRPr>
          </a:p>
        </p:txBody>
      </p:sp>
      <p:sp>
        <p:nvSpPr>
          <p:cNvPr id="17" name="TextBox 16"/>
          <p:cNvSpPr txBox="1"/>
          <p:nvPr/>
        </p:nvSpPr>
        <p:spPr>
          <a:xfrm>
            <a:off x="6840914" y="866982"/>
            <a:ext cx="2057400" cy="646331"/>
          </a:xfrm>
          <a:prstGeom prst="rect">
            <a:avLst/>
          </a:prstGeom>
          <a:noFill/>
        </p:spPr>
        <p:txBody>
          <a:bodyPr wrap="square" rtlCol="0">
            <a:spAutoFit/>
          </a:bodyPr>
          <a:lstStyle/>
          <a:p>
            <a:r>
              <a:rPr lang="en-US" sz="3600" b="1">
                <a:latin typeface="Arial-SGK-TV" pitchFamily="2" charset="0"/>
                <a:cs typeface="Arial-SGK-TV" pitchFamily="2" charset="0"/>
              </a:rPr>
              <a:t>lọ mực</a:t>
            </a:r>
            <a:endParaRPr lang="en-US" sz="3600" b="1" dirty="0">
              <a:latin typeface="Arial-SGK-TV" pitchFamily="2" charset="0"/>
              <a:cs typeface="Arial-SGK-TV" pitchFamily="2" charset="0"/>
            </a:endParaRPr>
          </a:p>
        </p:txBody>
      </p:sp>
      <p:sp>
        <p:nvSpPr>
          <p:cNvPr id="18" name="TextBox 17"/>
          <p:cNvSpPr txBox="1"/>
          <p:nvPr/>
        </p:nvSpPr>
        <p:spPr>
          <a:xfrm>
            <a:off x="9807979" y="825429"/>
            <a:ext cx="2474741" cy="646331"/>
          </a:xfrm>
          <a:prstGeom prst="rect">
            <a:avLst/>
          </a:prstGeom>
          <a:noFill/>
        </p:spPr>
        <p:txBody>
          <a:bodyPr wrap="square" rtlCol="0">
            <a:spAutoFit/>
          </a:bodyPr>
          <a:lstStyle/>
          <a:p>
            <a:r>
              <a:rPr lang="en-US" sz="3600" b="1">
                <a:latin typeface="Arial-SGK-TV" pitchFamily="2" charset="0"/>
                <a:cs typeface="Arial-SGK-TV" pitchFamily="2" charset="0"/>
              </a:rPr>
              <a:t>hạt thóc</a:t>
            </a:r>
            <a:endParaRPr lang="en-US" sz="3600" b="1" dirty="0">
              <a:latin typeface="Arial-SGK-TV" pitchFamily="2" charset="0"/>
              <a:cs typeface="Arial-SGK-TV" pitchFamily="2" charset="0"/>
            </a:endParaRPr>
          </a:p>
        </p:txBody>
      </p:sp>
      <p:sp>
        <p:nvSpPr>
          <p:cNvPr id="19" name="TextBox 18"/>
          <p:cNvSpPr txBox="1"/>
          <p:nvPr/>
        </p:nvSpPr>
        <p:spPr>
          <a:xfrm>
            <a:off x="2362199" y="3233410"/>
            <a:ext cx="2057400" cy="646331"/>
          </a:xfrm>
          <a:prstGeom prst="rect">
            <a:avLst/>
          </a:prstGeom>
          <a:noFill/>
        </p:spPr>
        <p:txBody>
          <a:bodyPr wrap="square" rtlCol="0">
            <a:spAutoFit/>
          </a:bodyPr>
          <a:lstStyle/>
          <a:p>
            <a:r>
              <a:rPr lang="en-US" sz="3600" b="1">
                <a:latin typeface="Arial-SGK-TV" pitchFamily="2" charset="0"/>
                <a:cs typeface="Arial-SGK-TV" pitchFamily="2" charset="0"/>
              </a:rPr>
              <a:t>đôi mắt</a:t>
            </a:r>
            <a:endParaRPr lang="en-US" sz="3600" b="1" dirty="0">
              <a:latin typeface="Arial-SGK-TV" pitchFamily="2" charset="0"/>
              <a:cs typeface="Arial-SGK-TV" pitchFamily="2" charset="0"/>
            </a:endParaRPr>
          </a:p>
        </p:txBody>
      </p:sp>
      <p:sp>
        <p:nvSpPr>
          <p:cNvPr id="20" name="TextBox 19"/>
          <p:cNvSpPr txBox="1"/>
          <p:nvPr/>
        </p:nvSpPr>
        <p:spPr>
          <a:xfrm>
            <a:off x="5810689" y="3271640"/>
            <a:ext cx="2057400" cy="646331"/>
          </a:xfrm>
          <a:prstGeom prst="rect">
            <a:avLst/>
          </a:prstGeom>
          <a:noFill/>
        </p:spPr>
        <p:txBody>
          <a:bodyPr wrap="square" rtlCol="0">
            <a:spAutoFit/>
          </a:bodyPr>
          <a:lstStyle/>
          <a:p>
            <a:r>
              <a:rPr lang="en-US" sz="3600" b="1">
                <a:latin typeface="Arial-SGK-TV" pitchFamily="2" charset="0"/>
                <a:cs typeface="Arial-SGK-TV" pitchFamily="2" charset="0"/>
              </a:rPr>
              <a:t>l</a:t>
            </a:r>
            <a:r>
              <a:rPr lang="en-US" sz="3600" b="1" err="1">
                <a:latin typeface="Arial-SGK-TV" pitchFamily="2" charset="0"/>
                <a:cs typeface="Arial-SGK-TV" pitchFamily="2" charset="0"/>
              </a:rPr>
              <a:t>á</a:t>
            </a:r>
            <a:r>
              <a:rPr lang="en-US" sz="3600" b="1">
                <a:latin typeface="Arial-SGK-TV" pitchFamily="2" charset="0"/>
                <a:cs typeface="Arial-SGK-TV" pitchFamily="2" charset="0"/>
              </a:rPr>
              <a:t>c đác</a:t>
            </a:r>
            <a:endParaRPr lang="en-US" sz="3600" b="1" dirty="0">
              <a:latin typeface="Arial-SGK-TV" pitchFamily="2" charset="0"/>
              <a:cs typeface="Arial-SGK-TV" pitchFamily="2" charset="0"/>
            </a:endParaRPr>
          </a:p>
        </p:txBody>
      </p:sp>
      <p:sp>
        <p:nvSpPr>
          <p:cNvPr id="21" name="TextBox 20"/>
          <p:cNvSpPr txBox="1"/>
          <p:nvPr/>
        </p:nvSpPr>
        <p:spPr>
          <a:xfrm>
            <a:off x="8962289" y="3107729"/>
            <a:ext cx="2456597" cy="646331"/>
          </a:xfrm>
          <a:prstGeom prst="rect">
            <a:avLst/>
          </a:prstGeom>
          <a:noFill/>
        </p:spPr>
        <p:txBody>
          <a:bodyPr wrap="square" rtlCol="0">
            <a:spAutoFit/>
          </a:bodyPr>
          <a:lstStyle/>
          <a:p>
            <a:r>
              <a:rPr lang="en-US" sz="3600" b="1">
                <a:latin typeface="Arial-SGK-TV" pitchFamily="2" charset="0"/>
                <a:cs typeface="Arial-SGK-TV" pitchFamily="2" charset="0"/>
              </a:rPr>
              <a:t>giấc mơ</a:t>
            </a:r>
            <a:endParaRPr lang="en-US" sz="3600" b="1" dirty="0">
              <a:latin typeface="Arial-SGK-TV" pitchFamily="2" charset="0"/>
              <a:cs typeface="Arial-SGK-TV" pitchFamily="2" charset="0"/>
            </a:endParaRPr>
          </a:p>
        </p:txBody>
      </p:sp>
      <p:sp>
        <p:nvSpPr>
          <p:cNvPr id="22" name="TextBox 21"/>
          <p:cNvSpPr txBox="1"/>
          <p:nvPr/>
        </p:nvSpPr>
        <p:spPr>
          <a:xfrm>
            <a:off x="7945743" y="5242215"/>
            <a:ext cx="2057400" cy="646331"/>
          </a:xfrm>
          <a:prstGeom prst="rect">
            <a:avLst/>
          </a:prstGeom>
          <a:noFill/>
        </p:spPr>
        <p:txBody>
          <a:bodyPr wrap="square" rtlCol="0">
            <a:spAutoFit/>
          </a:bodyPr>
          <a:lstStyle/>
          <a:p>
            <a:r>
              <a:rPr lang="en-US" sz="3600" b="1">
                <a:latin typeface="Arial-SGK-TV" pitchFamily="2" charset="0"/>
                <a:cs typeface="Arial-SGK-TV" pitchFamily="2" charset="0"/>
              </a:rPr>
              <a:t>quả ớt</a:t>
            </a:r>
            <a:endParaRPr lang="en-US" sz="3600" b="1" dirty="0">
              <a:latin typeface="Arial-SGK-TV" pitchFamily="2" charset="0"/>
              <a:cs typeface="Arial-SGK-TV" pitchFamily="2" charset="0"/>
            </a:endParaRPr>
          </a:p>
        </p:txBody>
      </p:sp>
      <p:sp>
        <p:nvSpPr>
          <p:cNvPr id="23" name="TextBox 22"/>
          <p:cNvSpPr txBox="1"/>
          <p:nvPr/>
        </p:nvSpPr>
        <p:spPr>
          <a:xfrm>
            <a:off x="4270195" y="5178596"/>
            <a:ext cx="2618509" cy="646331"/>
          </a:xfrm>
          <a:prstGeom prst="rect">
            <a:avLst/>
          </a:prstGeom>
          <a:noFill/>
        </p:spPr>
        <p:txBody>
          <a:bodyPr wrap="square" rtlCol="0">
            <a:spAutoFit/>
          </a:bodyPr>
          <a:lstStyle/>
          <a:p>
            <a:r>
              <a:rPr lang="en-US" sz="3600" b="1">
                <a:latin typeface="Arial-SGK-TV" pitchFamily="2" charset="0"/>
                <a:cs typeface="Arial-SGK-TV" pitchFamily="2" charset="0"/>
              </a:rPr>
              <a:t>gót chân</a:t>
            </a:r>
            <a:endParaRPr lang="en-US" sz="3600" b="1" dirty="0">
              <a:latin typeface="Arial-SGK-TV" pitchFamily="2" charset="0"/>
              <a:cs typeface="Arial-SGK-TV" pitchFamily="2" charset="0"/>
            </a:endParaRPr>
          </a:p>
        </p:txBody>
      </p:sp>
      <p:sp>
        <p:nvSpPr>
          <p:cNvPr id="24" name="TextBox 23"/>
          <p:cNvSpPr txBox="1"/>
          <p:nvPr/>
        </p:nvSpPr>
        <p:spPr>
          <a:xfrm>
            <a:off x="614263" y="5108085"/>
            <a:ext cx="2057400" cy="646331"/>
          </a:xfrm>
          <a:prstGeom prst="rect">
            <a:avLst/>
          </a:prstGeom>
          <a:noFill/>
        </p:spPr>
        <p:txBody>
          <a:bodyPr wrap="square" rtlCol="0">
            <a:spAutoFit/>
          </a:bodyPr>
          <a:lstStyle/>
          <a:p>
            <a:r>
              <a:rPr lang="en-US" sz="3600" b="1">
                <a:latin typeface="Arial-SGK-TV" pitchFamily="2" charset="0"/>
                <a:cs typeface="Arial-SGK-TV" pitchFamily="2" charset="0"/>
              </a:rPr>
              <a:t>xúc xắc</a:t>
            </a:r>
            <a:endParaRPr lang="en-US" sz="3600" b="1" dirty="0">
              <a:latin typeface="Arial-SGK-TV" pitchFamily="2" charset="0"/>
              <a:cs typeface="Arial-SGK-TV" pitchFamily="2" charset="0"/>
            </a:endParaRPr>
          </a:p>
        </p:txBody>
      </p:sp>
    </p:spTree>
    <p:extLst>
      <p:ext uri="{BB962C8B-B14F-4D97-AF65-F5344CB8AC3E}">
        <p14:creationId xmlns:p14="http://schemas.microsoft.com/office/powerpoint/2010/main" val="154447314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219200"/>
            <a:ext cx="11963400" cy="4247317"/>
          </a:xfrm>
          <a:prstGeom prst="rect">
            <a:avLst/>
          </a:prstGeom>
          <a:noFill/>
        </p:spPr>
        <p:txBody>
          <a:bodyPr wrap="square" rtlCol="0">
            <a:spAutoFit/>
          </a:bodyPr>
          <a:lstStyle/>
          <a:p>
            <a:r>
              <a:rPr lang="en-US" sz="5400">
                <a:latin typeface="Arial-SGK-TV" pitchFamily="2" charset="0"/>
                <a:cs typeface="Arial-SGK-TV" pitchFamily="2" charset="0"/>
              </a:rPr>
              <a:t>	Gà mẹ dẫn đàn con đi ăn. Chốc chốc, tìm thấy mồi, gà mẹ “tục…tục…” gọi con. Đàn gà con chạy lại, chen chúc nhau ăn rồi rúc vào bên mẹ. Gà mẹ ủ ấm cho các con.</a:t>
            </a:r>
          </a:p>
        </p:txBody>
      </p:sp>
    </p:spTree>
    <p:extLst>
      <p:ext uri="{BB962C8B-B14F-4D97-AF65-F5344CB8AC3E}">
        <p14:creationId xmlns:p14="http://schemas.microsoft.com/office/powerpoint/2010/main" val="2077865005"/>
      </p:ext>
    </p:extLst>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08D3B1-219B-4265-8B56-0FB1EFFAF7F7}"/>
              </a:ext>
            </a:extLst>
          </p:cNvPr>
          <p:cNvPicPr>
            <a:picLocks noChangeAspect="1"/>
          </p:cNvPicPr>
          <p:nvPr/>
        </p:nvPicPr>
        <p:blipFill>
          <a:blip r:embed="rId2"/>
          <a:stretch>
            <a:fillRect/>
          </a:stretch>
        </p:blipFill>
        <p:spPr>
          <a:xfrm>
            <a:off x="685800" y="762000"/>
            <a:ext cx="10668000" cy="2438400"/>
          </a:xfrm>
          <a:prstGeom prst="rect">
            <a:avLst/>
          </a:prstGeom>
        </p:spPr>
      </p:pic>
    </p:spTree>
    <p:extLst>
      <p:ext uri="{BB962C8B-B14F-4D97-AF65-F5344CB8AC3E}">
        <p14:creationId xmlns:p14="http://schemas.microsoft.com/office/powerpoint/2010/main" val="80997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67000" y="-2462645"/>
            <a:ext cx="6896100" cy="11772900"/>
          </a:xfrm>
          <a:prstGeom prst="rect">
            <a:avLst/>
          </a:prstGeom>
        </p:spPr>
      </p:pic>
    </p:spTree>
    <p:extLst>
      <p:ext uri="{BB962C8B-B14F-4D97-AF65-F5344CB8AC3E}">
        <p14:creationId xmlns:p14="http://schemas.microsoft.com/office/powerpoint/2010/main" val="292605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31805" y="-2631803"/>
            <a:ext cx="6928394" cy="12192000"/>
          </a:xfrm>
          <a:prstGeom prst="rect">
            <a:avLst/>
          </a:prstGeom>
        </p:spPr>
      </p:pic>
    </p:spTree>
    <p:extLst>
      <p:ext uri="{BB962C8B-B14F-4D97-AF65-F5344CB8AC3E}">
        <p14:creationId xmlns:p14="http://schemas.microsoft.com/office/powerpoint/2010/main" val="196262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709"/>
            <a:ext cx="12192000" cy="6858000"/>
          </a:xfrm>
          <a:prstGeom prst="rect">
            <a:avLst/>
          </a:prstGeom>
        </p:spPr>
      </p:pic>
    </p:spTree>
    <p:extLst>
      <p:ext uri="{BB962C8B-B14F-4D97-AF65-F5344CB8AC3E}">
        <p14:creationId xmlns:p14="http://schemas.microsoft.com/office/powerpoint/2010/main" val="306074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ả câu chuy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8285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150" t="21795" r="53880" b="19271"/>
          <a:stretch/>
        </p:blipFill>
        <p:spPr>
          <a:xfrm>
            <a:off x="2286000" y="228600"/>
            <a:ext cx="7543800" cy="492897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565" t="80730" r="54465" b="7764"/>
          <a:stretch/>
        </p:blipFill>
        <p:spPr>
          <a:xfrm>
            <a:off x="2438400" y="5410200"/>
            <a:ext cx="7391400" cy="1019503"/>
          </a:xfrm>
          <a:prstGeom prst="rect">
            <a:avLst/>
          </a:prstGeom>
        </p:spPr>
      </p:pic>
      <p:pic>
        <p:nvPicPr>
          <p:cNvPr id="2" name="đoạ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2076559"/>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69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6987" t="80723" r="17043" b="7611"/>
          <a:stretch/>
        </p:blipFill>
        <p:spPr>
          <a:xfrm>
            <a:off x="2362200" y="6019800"/>
            <a:ext cx="8477250" cy="1143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465" t="21795" r="15565" b="19271"/>
          <a:stretch/>
        </p:blipFill>
        <p:spPr>
          <a:xfrm>
            <a:off x="2133600" y="304800"/>
            <a:ext cx="8001000" cy="5484720"/>
          </a:xfrm>
          <a:prstGeom prst="rect">
            <a:avLst/>
          </a:prstGeom>
        </p:spPr>
      </p:pic>
      <p:pic>
        <p:nvPicPr>
          <p:cNvPr id="2" name="đoạ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19050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2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806" t="21528" r="53732" b="19272"/>
          <a:stretch/>
        </p:blipFill>
        <p:spPr>
          <a:xfrm>
            <a:off x="1981199" y="152399"/>
            <a:ext cx="8533629" cy="533400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072" t="80374" r="56579" b="11959"/>
          <a:stretch/>
        </p:blipFill>
        <p:spPr>
          <a:xfrm>
            <a:off x="2286000" y="5638800"/>
            <a:ext cx="8649096" cy="1066799"/>
          </a:xfrm>
          <a:prstGeom prst="rect">
            <a:avLst/>
          </a:prstGeom>
        </p:spPr>
      </p:pic>
      <p:pic>
        <p:nvPicPr>
          <p:cNvPr id="2" name="đoạ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23622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91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p:cNvSpPr txBox="1"/>
          <p:nvPr/>
        </p:nvSpPr>
        <p:spPr>
          <a:xfrm>
            <a:off x="3505200" y="3505200"/>
            <a:ext cx="6324600" cy="1323439"/>
          </a:xfrm>
          <a:prstGeom prst="rect">
            <a:avLst/>
          </a:prstGeom>
          <a:noFill/>
        </p:spPr>
        <p:txBody>
          <a:bodyPr wrap="square" rtlCol="0">
            <a:spAutoFit/>
          </a:bodyPr>
          <a:lstStyle/>
          <a:p>
            <a:r>
              <a:rPr lang="en-US" sz="8000"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7961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5357" t="79501" r="25750" b="9766"/>
          <a:stretch/>
        </p:blipFill>
        <p:spPr>
          <a:xfrm>
            <a:off x="2514600" y="5791200"/>
            <a:ext cx="8076745" cy="121919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313" t="20400" r="15225" b="20400"/>
          <a:stretch/>
        </p:blipFill>
        <p:spPr>
          <a:xfrm>
            <a:off x="1864214" y="20782"/>
            <a:ext cx="8993052" cy="5618018"/>
          </a:xfrm>
          <a:prstGeom prst="rect">
            <a:avLst/>
          </a:prstGeom>
        </p:spPr>
      </p:pic>
      <p:pic>
        <p:nvPicPr>
          <p:cNvPr id="2" name="doạ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1676400"/>
            <a:ext cx="609600" cy="609600"/>
          </a:xfrm>
          <a:prstGeom prst="rect">
            <a:avLst/>
          </a:prstGeom>
        </p:spPr>
      </p:pic>
    </p:spTree>
    <p:extLst>
      <p:ext uri="{BB962C8B-B14F-4D97-AF65-F5344CB8AC3E}">
        <p14:creationId xmlns:p14="http://schemas.microsoft.com/office/powerpoint/2010/main" val="18522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150" t="21795" r="53880" b="19271"/>
          <a:stretch/>
        </p:blipFill>
        <p:spPr>
          <a:xfrm>
            <a:off x="1103194" y="709829"/>
            <a:ext cx="3200400" cy="2948087"/>
          </a:xfrm>
          <a:prstGeom prst="rect">
            <a:avLst/>
          </a:prstGeom>
        </p:spPr>
      </p:pic>
      <p:sp>
        <p:nvSpPr>
          <p:cNvPr id="6" name="Rectangle 5"/>
          <p:cNvSpPr/>
          <p:nvPr/>
        </p:nvSpPr>
        <p:spPr>
          <a:xfrm>
            <a:off x="3200400" y="76200"/>
            <a:ext cx="6274475" cy="630942"/>
          </a:xfrm>
          <a:prstGeom prst="rect">
            <a:avLst/>
          </a:prstGeom>
        </p:spPr>
        <p:txBody>
          <a:bodyPr wrap="none">
            <a:spAutoFit/>
          </a:bodyPr>
          <a:lstStyle/>
          <a:p>
            <a:r>
              <a:rPr lang="en-US" sz="3500" b="1">
                <a:solidFill>
                  <a:schemeClr val="accent2">
                    <a:lumMod val="75000"/>
                  </a:schemeClr>
                </a:solidFill>
                <a:latin typeface="Arial-SGK-TV" pitchFamily="2" charset="0"/>
                <a:cs typeface="Arial-SGK-TV" pitchFamily="2" charset="0"/>
              </a:rPr>
              <a:t>Bài học đầu tiên của thỏ con</a:t>
            </a:r>
            <a:endParaRPr lang="en-US" sz="3500" b="1" dirty="0">
              <a:solidFill>
                <a:schemeClr val="accent2">
                  <a:lumMod val="75000"/>
                </a:schemeClr>
              </a:solidFill>
              <a:latin typeface="Arial-SGK-TV" pitchFamily="2" charset="0"/>
              <a:cs typeface="Arial-SGK-TV" pitchFamily="2"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65" t="21795" r="15565" b="19271"/>
          <a:stretch/>
        </p:blipFill>
        <p:spPr>
          <a:xfrm>
            <a:off x="7696200" y="730610"/>
            <a:ext cx="3194843" cy="294808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06" t="21528" r="53732" b="19272"/>
          <a:stretch/>
        </p:blipFill>
        <p:spPr>
          <a:xfrm>
            <a:off x="1103194" y="3715609"/>
            <a:ext cx="3425588" cy="304345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313" t="20400" r="15225" b="20400"/>
          <a:stretch/>
        </p:blipFill>
        <p:spPr>
          <a:xfrm>
            <a:off x="7580827" y="3699480"/>
            <a:ext cx="3425588" cy="3043451"/>
          </a:xfrm>
          <a:prstGeom prst="rect">
            <a:avLst/>
          </a:prstGeom>
        </p:spPr>
      </p:pic>
    </p:spTree>
    <p:extLst>
      <p:ext uri="{BB962C8B-B14F-4D97-AF65-F5344CB8AC3E}">
        <p14:creationId xmlns:p14="http://schemas.microsoft.com/office/powerpoint/2010/main" val="55435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1857022" y="1600201"/>
            <a:ext cx="5401338"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CỦNG</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CỐ</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p>
          <a:p>
            <a:pPr algn="ctr" defTabSz="1219170">
              <a:lnSpc>
                <a:spcPct val="150000"/>
              </a:lnSpc>
              <a:buClr>
                <a:srgbClr val="000000"/>
              </a:buClr>
              <a:buSzPts val="5200"/>
              <a:defRPr/>
            </a:pP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BÀI</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r>
              <a:rPr lang="en-GB" sz="8000" b="1" kern="0" spc="13" dirty="0" err="1">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HỌC</a:t>
            </a:r>
            <a:r>
              <a:rPr lang="en-GB" sz="8000" b="1" kern="0" spc="13" dirty="0">
                <a:solidFill>
                  <a:srgbClr val="000000"/>
                </a:solidFill>
                <a:latin typeface="Quicksand Medium" panose="00000600000000000000" pitchFamily="2" charset="0"/>
                <a:ea typeface="Arial-Rounded" panose="020B0500000000000000" pitchFamily="34" charset="0"/>
                <a:cs typeface="Arial-Rounded" panose="020B0500000000000000" pitchFamily="34" charset="0"/>
                <a:sym typeface="Arial"/>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7715481" y="3969219"/>
            <a:ext cx="2952520" cy="2888780"/>
          </a:xfrm>
          <a:prstGeom prst="rect">
            <a:avLst/>
          </a:prstGeom>
        </p:spPr>
      </p:pic>
    </p:spTree>
    <p:extLst>
      <p:ext uri="{BB962C8B-B14F-4D97-AF65-F5344CB8AC3E}">
        <p14:creationId xmlns:p14="http://schemas.microsoft.com/office/powerpoint/2010/main" val="170584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263487" cy="1446550"/>
          </a:xfrm>
          <a:prstGeom prst="rect">
            <a:avLst/>
          </a:prstGeom>
          <a:noFill/>
        </p:spPr>
        <p:txBody>
          <a:bodyPr wrap="none" rtlCol="0">
            <a:spAutoFit/>
          </a:bodyPr>
          <a:lstStyle/>
          <a:p>
            <a:r>
              <a:rPr lang="en-US" sz="8800" b="1">
                <a:latin typeface="Arial-SGK-TV" pitchFamily="2" charset="0"/>
                <a:cs typeface="Arial-SGK-TV" pitchFamily="2" charset="0"/>
              </a:rPr>
              <a:t>ot</a:t>
            </a:r>
          </a:p>
        </p:txBody>
      </p:sp>
      <p:sp>
        <p:nvSpPr>
          <p:cNvPr id="5" name="TextBox 4"/>
          <p:cNvSpPr txBox="1"/>
          <p:nvPr/>
        </p:nvSpPr>
        <p:spPr>
          <a:xfrm>
            <a:off x="8686800" y="1143000"/>
            <a:ext cx="1653017" cy="1446550"/>
          </a:xfrm>
          <a:prstGeom prst="rect">
            <a:avLst/>
          </a:prstGeom>
          <a:noFill/>
        </p:spPr>
        <p:txBody>
          <a:bodyPr wrap="none" rtlCol="0">
            <a:spAutoFit/>
          </a:bodyPr>
          <a:lstStyle/>
          <a:p>
            <a:r>
              <a:rPr lang="en-US" sz="8800" b="1">
                <a:latin typeface="Arial-SGK-TV" pitchFamily="2" charset="0"/>
                <a:cs typeface="Arial-SGK-TV" pitchFamily="2" charset="0"/>
              </a:rPr>
              <a:t>tốt</a:t>
            </a:r>
          </a:p>
        </p:txBody>
      </p:sp>
      <p:sp>
        <p:nvSpPr>
          <p:cNvPr id="6" name="TextBox 5"/>
          <p:cNvSpPr txBox="1"/>
          <p:nvPr/>
        </p:nvSpPr>
        <p:spPr>
          <a:xfrm>
            <a:off x="4724400" y="1143000"/>
            <a:ext cx="2642070" cy="1446550"/>
          </a:xfrm>
          <a:prstGeom prst="rect">
            <a:avLst/>
          </a:prstGeom>
          <a:noFill/>
        </p:spPr>
        <p:txBody>
          <a:bodyPr wrap="none" rtlCol="0">
            <a:spAutoFit/>
          </a:bodyPr>
          <a:lstStyle/>
          <a:p>
            <a:r>
              <a:rPr lang="en-US" sz="8800" b="1">
                <a:latin typeface="Arial-SGK-TV" pitchFamily="2" charset="0"/>
                <a:cs typeface="Arial-SGK-TV" pitchFamily="2" charset="0"/>
              </a:rPr>
              <a:t>ngọt</a:t>
            </a:r>
          </a:p>
        </p:txBody>
      </p:sp>
      <p:sp>
        <p:nvSpPr>
          <p:cNvPr id="7" name="TextBox 6"/>
          <p:cNvSpPr txBox="1"/>
          <p:nvPr/>
        </p:nvSpPr>
        <p:spPr>
          <a:xfrm>
            <a:off x="3022812" y="3657600"/>
            <a:ext cx="6359433" cy="1446550"/>
          </a:xfrm>
          <a:prstGeom prst="rect">
            <a:avLst/>
          </a:prstGeom>
          <a:noFill/>
        </p:spPr>
        <p:txBody>
          <a:bodyPr wrap="none" rtlCol="0">
            <a:spAutoFit/>
          </a:bodyPr>
          <a:lstStyle/>
          <a:p>
            <a:r>
              <a:rPr lang="en-US" sz="8800" b="1">
                <a:latin typeface="Arial-SGK-TV" pitchFamily="2" charset="0"/>
                <a:cs typeface="Arial-SGK-TV" pitchFamily="2" charset="0"/>
              </a:rPr>
              <a:t>Em học tốt.</a:t>
            </a:r>
          </a:p>
        </p:txBody>
      </p:sp>
    </p:spTree>
    <p:extLst>
      <p:ext uri="{BB962C8B-B14F-4D97-AF65-F5344CB8AC3E}">
        <p14:creationId xmlns:p14="http://schemas.microsoft.com/office/powerpoint/2010/main" val="3714845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263487" cy="1446550"/>
          </a:xfrm>
          <a:prstGeom prst="rect">
            <a:avLst/>
          </a:prstGeom>
          <a:noFill/>
        </p:spPr>
        <p:txBody>
          <a:bodyPr wrap="none" rtlCol="0">
            <a:spAutoFit/>
          </a:bodyPr>
          <a:lstStyle/>
          <a:p>
            <a:r>
              <a:rPr lang="en-US" sz="8800" b="1">
                <a:latin typeface="Arial-SGK-TV" pitchFamily="2" charset="0"/>
                <a:cs typeface="Arial-SGK-TV" pitchFamily="2" charset="0"/>
              </a:rPr>
              <a:t>ôt</a:t>
            </a:r>
          </a:p>
        </p:txBody>
      </p:sp>
      <p:sp>
        <p:nvSpPr>
          <p:cNvPr id="5" name="TextBox 4"/>
          <p:cNvSpPr txBox="1"/>
          <p:nvPr/>
        </p:nvSpPr>
        <p:spPr>
          <a:xfrm>
            <a:off x="8686800" y="1143000"/>
            <a:ext cx="1891865" cy="1446550"/>
          </a:xfrm>
          <a:prstGeom prst="rect">
            <a:avLst/>
          </a:prstGeom>
          <a:noFill/>
        </p:spPr>
        <p:txBody>
          <a:bodyPr wrap="none" rtlCol="0">
            <a:spAutoFit/>
          </a:bodyPr>
          <a:lstStyle/>
          <a:p>
            <a:r>
              <a:rPr lang="en-US" sz="8800" b="1">
                <a:latin typeface="Arial-SGK-TV" pitchFamily="2" charset="0"/>
                <a:cs typeface="Arial-SGK-TV" pitchFamily="2" charset="0"/>
              </a:rPr>
              <a:t>vọt</a:t>
            </a:r>
          </a:p>
        </p:txBody>
      </p:sp>
      <p:sp>
        <p:nvSpPr>
          <p:cNvPr id="6" name="TextBox 5"/>
          <p:cNvSpPr txBox="1"/>
          <p:nvPr/>
        </p:nvSpPr>
        <p:spPr>
          <a:xfrm>
            <a:off x="4724400" y="1143000"/>
            <a:ext cx="2005677" cy="1446550"/>
          </a:xfrm>
          <a:prstGeom prst="rect">
            <a:avLst/>
          </a:prstGeom>
          <a:noFill/>
        </p:spPr>
        <p:txBody>
          <a:bodyPr wrap="none" rtlCol="0">
            <a:spAutoFit/>
          </a:bodyPr>
          <a:lstStyle/>
          <a:p>
            <a:r>
              <a:rPr lang="en-US" sz="8800" b="1">
                <a:latin typeface="Arial-SGK-TV" pitchFamily="2" charset="0"/>
                <a:cs typeface="Arial-SGK-TV" pitchFamily="2" charset="0"/>
              </a:rPr>
              <a:t>vợt</a:t>
            </a:r>
          </a:p>
        </p:txBody>
      </p:sp>
      <p:sp>
        <p:nvSpPr>
          <p:cNvPr id="7" name="TextBox 6"/>
          <p:cNvSpPr txBox="1"/>
          <p:nvPr/>
        </p:nvSpPr>
        <p:spPr>
          <a:xfrm>
            <a:off x="1905000" y="3657600"/>
            <a:ext cx="8698215" cy="1446550"/>
          </a:xfrm>
          <a:prstGeom prst="rect">
            <a:avLst/>
          </a:prstGeom>
          <a:noFill/>
        </p:spPr>
        <p:txBody>
          <a:bodyPr wrap="none" rtlCol="0">
            <a:spAutoFit/>
          </a:bodyPr>
          <a:lstStyle/>
          <a:p>
            <a:r>
              <a:rPr lang="en-US" sz="8800" b="1">
                <a:latin typeface="Arial-SGK-TV" pitchFamily="2" charset="0"/>
                <a:cs typeface="Arial-SGK-TV" pitchFamily="2" charset="0"/>
              </a:rPr>
              <a:t>Em ăn rau ngót.</a:t>
            </a:r>
          </a:p>
        </p:txBody>
      </p:sp>
    </p:spTree>
    <p:extLst>
      <p:ext uri="{BB962C8B-B14F-4D97-AF65-F5344CB8AC3E}">
        <p14:creationId xmlns:p14="http://schemas.microsoft.com/office/powerpoint/2010/main" val="197958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1143000"/>
            <a:ext cx="1335622" cy="1446550"/>
          </a:xfrm>
          <a:prstGeom prst="rect">
            <a:avLst/>
          </a:prstGeom>
          <a:noFill/>
        </p:spPr>
        <p:txBody>
          <a:bodyPr wrap="none" rtlCol="0">
            <a:spAutoFit/>
          </a:bodyPr>
          <a:lstStyle/>
          <a:p>
            <a:r>
              <a:rPr lang="en-US" sz="8800" b="1">
                <a:latin typeface="Arial-SGK-TV" pitchFamily="2" charset="0"/>
                <a:cs typeface="Arial-SGK-TV" pitchFamily="2" charset="0"/>
              </a:rPr>
              <a:t>ơt</a:t>
            </a:r>
          </a:p>
        </p:txBody>
      </p:sp>
      <p:sp>
        <p:nvSpPr>
          <p:cNvPr id="5" name="TextBox 4"/>
          <p:cNvSpPr txBox="1"/>
          <p:nvPr/>
        </p:nvSpPr>
        <p:spPr>
          <a:xfrm>
            <a:off x="8686800" y="1143000"/>
            <a:ext cx="2266967" cy="1446550"/>
          </a:xfrm>
          <a:prstGeom prst="rect">
            <a:avLst/>
          </a:prstGeom>
          <a:noFill/>
        </p:spPr>
        <p:txBody>
          <a:bodyPr wrap="none" rtlCol="0">
            <a:spAutoFit/>
          </a:bodyPr>
          <a:lstStyle/>
          <a:p>
            <a:r>
              <a:rPr lang="en-US" sz="8800" b="1">
                <a:latin typeface="Arial-SGK-TV" pitchFamily="2" charset="0"/>
                <a:cs typeface="Arial-SGK-TV" pitchFamily="2" charset="0"/>
              </a:rPr>
              <a:t>giọt</a:t>
            </a:r>
          </a:p>
        </p:txBody>
      </p:sp>
      <p:sp>
        <p:nvSpPr>
          <p:cNvPr id="6" name="TextBox 5"/>
          <p:cNvSpPr txBox="1"/>
          <p:nvPr/>
        </p:nvSpPr>
        <p:spPr>
          <a:xfrm>
            <a:off x="4724400" y="1143000"/>
            <a:ext cx="2448106" cy="1446550"/>
          </a:xfrm>
          <a:prstGeom prst="rect">
            <a:avLst/>
          </a:prstGeom>
          <a:noFill/>
        </p:spPr>
        <p:txBody>
          <a:bodyPr wrap="none" rtlCol="0">
            <a:spAutoFit/>
          </a:bodyPr>
          <a:lstStyle/>
          <a:p>
            <a:r>
              <a:rPr lang="en-US" sz="8800" b="1">
                <a:latin typeface="Arial-SGK-TV" pitchFamily="2" charset="0"/>
                <a:cs typeface="Arial-SGK-TV" pitchFamily="2" charset="0"/>
              </a:rPr>
              <a:t>thớt</a:t>
            </a:r>
          </a:p>
        </p:txBody>
      </p:sp>
      <p:sp>
        <p:nvSpPr>
          <p:cNvPr id="7" name="TextBox 6"/>
          <p:cNvSpPr txBox="1"/>
          <p:nvPr/>
        </p:nvSpPr>
        <p:spPr>
          <a:xfrm>
            <a:off x="1905000" y="3657600"/>
            <a:ext cx="7572907" cy="1446550"/>
          </a:xfrm>
          <a:prstGeom prst="rect">
            <a:avLst/>
          </a:prstGeom>
          <a:noFill/>
        </p:spPr>
        <p:txBody>
          <a:bodyPr wrap="none" rtlCol="0">
            <a:spAutoFit/>
          </a:bodyPr>
          <a:lstStyle/>
          <a:p>
            <a:r>
              <a:rPr lang="en-US" sz="8800" b="1">
                <a:latin typeface="Arial-SGK-TV" pitchFamily="2" charset="0"/>
                <a:cs typeface="Arial-SGK-TV" pitchFamily="2" charset="0"/>
              </a:rPr>
              <a:t>Thỏ ăn cà rốt.</a:t>
            </a:r>
          </a:p>
        </p:txBody>
      </p:sp>
    </p:spTree>
    <p:extLst>
      <p:ext uri="{BB962C8B-B14F-4D97-AF65-F5344CB8AC3E}">
        <p14:creationId xmlns:p14="http://schemas.microsoft.com/office/powerpoint/2010/main" val="205679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32" name="Group 31"/>
          <p:cNvGrpSpPr/>
          <p:nvPr/>
        </p:nvGrpSpPr>
        <p:grpSpPr>
          <a:xfrm>
            <a:off x="2667000" y="112333"/>
            <a:ext cx="6477000" cy="6591300"/>
            <a:chOff x="1524000" y="381000"/>
            <a:chExt cx="3886200" cy="5486400"/>
          </a:xfrm>
          <a:solidFill>
            <a:srgbClr val="FFFF00"/>
          </a:solidFill>
        </p:grpSpPr>
        <p:grpSp>
          <p:nvGrpSpPr>
            <p:cNvPr id="12" name="Group 11"/>
            <p:cNvGrpSpPr/>
            <p:nvPr/>
          </p:nvGrpSpPr>
          <p:grpSpPr>
            <a:xfrm>
              <a:off x="1524000" y="990600"/>
              <a:ext cx="1295400" cy="4876800"/>
              <a:chOff x="1524000" y="990600"/>
              <a:chExt cx="1295400" cy="4876800"/>
            </a:xfrm>
            <a:grpFill/>
          </p:grpSpPr>
          <p:sp>
            <p:nvSpPr>
              <p:cNvPr id="4" name="Rectangle 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Rectangle 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ectangle 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ectangle 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p:cNvSpPr/>
              <p:nvPr/>
            </p:nvSpPr>
            <p:spPr>
              <a:xfrm>
                <a:off x="1524000" y="5257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3" name="Group 12"/>
            <p:cNvGrpSpPr/>
            <p:nvPr/>
          </p:nvGrpSpPr>
          <p:grpSpPr>
            <a:xfrm>
              <a:off x="2819400" y="990600"/>
              <a:ext cx="1295400" cy="4876800"/>
              <a:chOff x="1524000" y="990600"/>
              <a:chExt cx="1295400" cy="4876800"/>
            </a:xfrm>
            <a:grpFill/>
          </p:grpSpPr>
          <p:sp>
            <p:nvSpPr>
              <p:cNvPr id="14" name="Rectangle 1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p:cNvSpPr/>
              <p:nvPr/>
            </p:nvSpPr>
            <p:spPr>
              <a:xfrm>
                <a:off x="1524000" y="5257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2" name="Rectangle 21"/>
            <p:cNvSpPr/>
            <p:nvPr/>
          </p:nvSpPr>
          <p:spPr>
            <a:xfrm>
              <a:off x="2819400" y="381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3" name="Group 22"/>
            <p:cNvGrpSpPr/>
            <p:nvPr/>
          </p:nvGrpSpPr>
          <p:grpSpPr>
            <a:xfrm>
              <a:off x="4114800" y="381000"/>
              <a:ext cx="1295400" cy="4267200"/>
              <a:chOff x="1524000" y="990600"/>
              <a:chExt cx="1295400" cy="4267200"/>
            </a:xfrm>
            <a:grpFill/>
          </p:grpSpPr>
          <p:sp>
            <p:nvSpPr>
              <p:cNvPr id="24" name="Rectangle 23"/>
              <p:cNvSpPr/>
              <p:nvPr/>
            </p:nvSpPr>
            <p:spPr>
              <a:xfrm>
                <a:off x="1524000" y="990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524000" y="1600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p:cNvSpPr/>
              <p:nvPr/>
            </p:nvSpPr>
            <p:spPr>
              <a:xfrm>
                <a:off x="1524000" y="22098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p:cNvSpPr/>
              <p:nvPr/>
            </p:nvSpPr>
            <p:spPr>
              <a:xfrm>
                <a:off x="1524000" y="28194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p:cNvSpPr/>
              <p:nvPr/>
            </p:nvSpPr>
            <p:spPr>
              <a:xfrm>
                <a:off x="1524000" y="34290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p:cNvSpPr/>
              <p:nvPr/>
            </p:nvSpPr>
            <p:spPr>
              <a:xfrm>
                <a:off x="1524000" y="40386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p:cNvSpPr/>
              <p:nvPr/>
            </p:nvSpPr>
            <p:spPr>
              <a:xfrm>
                <a:off x="1524000" y="4648200"/>
                <a:ext cx="1295400" cy="6096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cxnSp>
        <p:nvCxnSpPr>
          <p:cNvPr id="34" name="Straight Connector 33"/>
          <p:cNvCxnSpPr/>
          <p:nvPr/>
        </p:nvCxnSpPr>
        <p:spPr>
          <a:xfrm>
            <a:off x="4836391" y="4515243"/>
            <a:ext cx="2148609" cy="7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804165" y="4519342"/>
            <a:ext cx="2180835" cy="732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406198" y="780310"/>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a</a:t>
            </a:r>
          </a:p>
        </p:txBody>
      </p:sp>
      <p:sp>
        <p:nvSpPr>
          <p:cNvPr id="39" name="TextBox 38"/>
          <p:cNvSpPr txBox="1"/>
          <p:nvPr/>
        </p:nvSpPr>
        <p:spPr>
          <a:xfrm>
            <a:off x="3429000" y="156964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ă</a:t>
            </a:r>
          </a:p>
        </p:txBody>
      </p:sp>
      <p:sp>
        <p:nvSpPr>
          <p:cNvPr id="40" name="TextBox 39"/>
          <p:cNvSpPr txBox="1"/>
          <p:nvPr/>
        </p:nvSpPr>
        <p:spPr>
          <a:xfrm>
            <a:off x="3406537" y="2287252"/>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â</a:t>
            </a:r>
          </a:p>
        </p:txBody>
      </p:sp>
      <p:sp>
        <p:nvSpPr>
          <p:cNvPr id="41" name="TextBox 40"/>
          <p:cNvSpPr txBox="1"/>
          <p:nvPr/>
        </p:nvSpPr>
        <p:spPr>
          <a:xfrm>
            <a:off x="3418710" y="2968048"/>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o</a:t>
            </a:r>
          </a:p>
        </p:txBody>
      </p:sp>
      <p:sp>
        <p:nvSpPr>
          <p:cNvPr id="42" name="TextBox 41"/>
          <p:cNvSpPr txBox="1"/>
          <p:nvPr/>
        </p:nvSpPr>
        <p:spPr>
          <a:xfrm>
            <a:off x="3406537" y="371637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ô</a:t>
            </a:r>
          </a:p>
        </p:txBody>
      </p:sp>
      <p:sp>
        <p:nvSpPr>
          <p:cNvPr id="43" name="TextBox 42"/>
          <p:cNvSpPr txBox="1"/>
          <p:nvPr/>
        </p:nvSpPr>
        <p:spPr>
          <a:xfrm>
            <a:off x="3416928" y="4452551"/>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ơ</a:t>
            </a:r>
          </a:p>
        </p:txBody>
      </p:sp>
      <p:sp>
        <p:nvSpPr>
          <p:cNvPr id="44" name="TextBox 43"/>
          <p:cNvSpPr txBox="1"/>
          <p:nvPr/>
        </p:nvSpPr>
        <p:spPr>
          <a:xfrm>
            <a:off x="3406537" y="5157461"/>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u</a:t>
            </a:r>
          </a:p>
        </p:txBody>
      </p:sp>
      <p:sp>
        <p:nvSpPr>
          <p:cNvPr id="45" name="TextBox 44"/>
          <p:cNvSpPr txBox="1"/>
          <p:nvPr/>
        </p:nvSpPr>
        <p:spPr>
          <a:xfrm>
            <a:off x="3406537" y="5926903"/>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ư</a:t>
            </a:r>
          </a:p>
        </p:txBody>
      </p:sp>
      <p:sp>
        <p:nvSpPr>
          <p:cNvPr id="46" name="TextBox 45"/>
          <p:cNvSpPr txBox="1"/>
          <p:nvPr/>
        </p:nvSpPr>
        <p:spPr>
          <a:xfrm>
            <a:off x="5695950" y="9413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c</a:t>
            </a:r>
          </a:p>
        </p:txBody>
      </p:sp>
      <p:sp>
        <p:nvSpPr>
          <p:cNvPr id="47" name="TextBox 46"/>
          <p:cNvSpPr txBox="1"/>
          <p:nvPr/>
        </p:nvSpPr>
        <p:spPr>
          <a:xfrm>
            <a:off x="7812232" y="157276"/>
            <a:ext cx="647700" cy="769441"/>
          </a:xfrm>
          <a:prstGeom prst="rect">
            <a:avLst/>
          </a:prstGeom>
          <a:noFill/>
        </p:spPr>
        <p:txBody>
          <a:bodyPr wrap="square" rtlCol="0">
            <a:spAutoFit/>
          </a:bodyPr>
          <a:lstStyle/>
          <a:p>
            <a:r>
              <a:rPr lang="en-US" sz="4400" b="1" dirty="0">
                <a:latin typeface="Arial-SGK-TV" pitchFamily="2" charset="0"/>
                <a:cs typeface="Arial-SGK-TV" pitchFamily="2" charset="0"/>
              </a:rPr>
              <a:t>t</a:t>
            </a:r>
          </a:p>
        </p:txBody>
      </p:sp>
      <p:sp>
        <p:nvSpPr>
          <p:cNvPr id="48" name="TextBox 47"/>
          <p:cNvSpPr txBox="1"/>
          <p:nvPr/>
        </p:nvSpPr>
        <p:spPr>
          <a:xfrm>
            <a:off x="5491357" y="764167"/>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ac</a:t>
            </a:r>
          </a:p>
        </p:txBody>
      </p:sp>
      <p:sp>
        <p:nvSpPr>
          <p:cNvPr id="49" name="TextBox 48"/>
          <p:cNvSpPr txBox="1"/>
          <p:nvPr/>
        </p:nvSpPr>
        <p:spPr>
          <a:xfrm>
            <a:off x="5511612" y="1564862"/>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ă</a:t>
            </a:r>
            <a:r>
              <a:rPr lang="en-US" sz="4400" b="1">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0" name="TextBox 49"/>
          <p:cNvSpPr txBox="1"/>
          <p:nvPr/>
        </p:nvSpPr>
        <p:spPr>
          <a:xfrm>
            <a:off x="5455516" y="2297229"/>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â</a:t>
            </a:r>
            <a:r>
              <a:rPr lang="en-US" sz="4400" b="1">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1" name="TextBox 50"/>
          <p:cNvSpPr txBox="1"/>
          <p:nvPr/>
        </p:nvSpPr>
        <p:spPr>
          <a:xfrm>
            <a:off x="5435939" y="2963857"/>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oc</a:t>
            </a:r>
            <a:endParaRPr lang="en-US" sz="4400" b="1" dirty="0">
              <a:solidFill>
                <a:srgbClr val="FF0000"/>
              </a:solidFill>
              <a:latin typeface="Arial-SGK-TV" pitchFamily="2" charset="0"/>
              <a:cs typeface="Arial-SGK-TV" pitchFamily="2" charset="0"/>
            </a:endParaRPr>
          </a:p>
        </p:txBody>
      </p:sp>
      <p:sp>
        <p:nvSpPr>
          <p:cNvPr id="52" name="TextBox 51"/>
          <p:cNvSpPr txBox="1"/>
          <p:nvPr/>
        </p:nvSpPr>
        <p:spPr>
          <a:xfrm>
            <a:off x="5427518" y="3724284"/>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ô</a:t>
            </a:r>
            <a:r>
              <a:rPr lang="en-US" sz="4400" b="1">
                <a:solidFill>
                  <a:srgbClr val="FF0000"/>
                </a:solidFill>
                <a:latin typeface="Arial-SGK-TV" pitchFamily="2" charset="0"/>
                <a:cs typeface="Arial-SGK-TV" pitchFamily="2" charset="0"/>
              </a:rPr>
              <a:t>c</a:t>
            </a:r>
            <a:endParaRPr lang="en-US" sz="4400" b="1" dirty="0">
              <a:solidFill>
                <a:srgbClr val="FF0000"/>
              </a:solidFill>
              <a:latin typeface="Arial-SGK-TV" pitchFamily="2" charset="0"/>
              <a:cs typeface="Arial-SGK-TV" pitchFamily="2" charset="0"/>
            </a:endParaRPr>
          </a:p>
        </p:txBody>
      </p:sp>
      <p:sp>
        <p:nvSpPr>
          <p:cNvPr id="53" name="TextBox 52"/>
          <p:cNvSpPr txBox="1"/>
          <p:nvPr/>
        </p:nvSpPr>
        <p:spPr>
          <a:xfrm>
            <a:off x="5401830" y="5133552"/>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uc</a:t>
            </a:r>
            <a:endParaRPr lang="en-US" sz="4400" b="1" dirty="0">
              <a:solidFill>
                <a:srgbClr val="FF0000"/>
              </a:solidFill>
              <a:latin typeface="Arial-SGK-TV" pitchFamily="2" charset="0"/>
              <a:cs typeface="Arial-SGK-TV" pitchFamily="2" charset="0"/>
            </a:endParaRPr>
          </a:p>
        </p:txBody>
      </p:sp>
      <p:sp>
        <p:nvSpPr>
          <p:cNvPr id="54" name="TextBox 53"/>
          <p:cNvSpPr txBox="1"/>
          <p:nvPr/>
        </p:nvSpPr>
        <p:spPr>
          <a:xfrm>
            <a:off x="5401541" y="5897262"/>
            <a:ext cx="1884218"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ưc</a:t>
            </a:r>
            <a:endParaRPr lang="en-US" sz="4400" b="1" dirty="0">
              <a:solidFill>
                <a:srgbClr val="FF0000"/>
              </a:solidFill>
              <a:latin typeface="Arial-SGK-TV" pitchFamily="2" charset="0"/>
              <a:cs typeface="Arial-SGK-TV" pitchFamily="2" charset="0"/>
            </a:endParaRPr>
          </a:p>
        </p:txBody>
      </p:sp>
      <p:sp>
        <p:nvSpPr>
          <p:cNvPr id="55" name="TextBox 54"/>
          <p:cNvSpPr txBox="1"/>
          <p:nvPr/>
        </p:nvSpPr>
        <p:spPr>
          <a:xfrm>
            <a:off x="7713330" y="795971"/>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at</a:t>
            </a:r>
          </a:p>
        </p:txBody>
      </p:sp>
      <p:sp>
        <p:nvSpPr>
          <p:cNvPr id="56" name="TextBox 55"/>
          <p:cNvSpPr txBox="1"/>
          <p:nvPr/>
        </p:nvSpPr>
        <p:spPr>
          <a:xfrm>
            <a:off x="7671767" y="1509865"/>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ă</a:t>
            </a:r>
            <a:r>
              <a:rPr lang="en-US" sz="4400" b="1">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57" name="TextBox 56"/>
          <p:cNvSpPr txBox="1"/>
          <p:nvPr/>
        </p:nvSpPr>
        <p:spPr>
          <a:xfrm>
            <a:off x="7679271" y="2274038"/>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â</a:t>
            </a:r>
            <a:r>
              <a:rPr lang="en-US" sz="4400" b="1">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58" name="TextBox 57"/>
          <p:cNvSpPr txBox="1"/>
          <p:nvPr/>
        </p:nvSpPr>
        <p:spPr>
          <a:xfrm>
            <a:off x="7655213" y="2992658"/>
            <a:ext cx="1295400" cy="769441"/>
          </a:xfrm>
          <a:prstGeom prst="rect">
            <a:avLst/>
          </a:prstGeom>
          <a:noFill/>
        </p:spPr>
        <p:txBody>
          <a:bodyPr wrap="square" rtlCol="0">
            <a:spAutoFit/>
          </a:bodyPr>
          <a:lstStyle/>
          <a:p>
            <a:r>
              <a:rPr lang="en-US" sz="4400" b="1" dirty="0" err="1">
                <a:solidFill>
                  <a:srgbClr val="FF0000"/>
                </a:solidFill>
                <a:latin typeface="Arial-SGK-TV" pitchFamily="2" charset="0"/>
                <a:cs typeface="Arial-SGK-TV" pitchFamily="2" charset="0"/>
              </a:rPr>
              <a:t>ot</a:t>
            </a:r>
            <a:endParaRPr lang="en-US" sz="4400" b="1" dirty="0">
              <a:solidFill>
                <a:srgbClr val="FF0000"/>
              </a:solidFill>
              <a:latin typeface="Arial-SGK-TV" pitchFamily="2" charset="0"/>
              <a:cs typeface="Arial-SGK-TV" pitchFamily="2" charset="0"/>
            </a:endParaRPr>
          </a:p>
        </p:txBody>
      </p:sp>
      <p:sp>
        <p:nvSpPr>
          <p:cNvPr id="59" name="TextBox 58"/>
          <p:cNvSpPr txBox="1"/>
          <p:nvPr/>
        </p:nvSpPr>
        <p:spPr>
          <a:xfrm>
            <a:off x="7640204" y="3770808"/>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ô</a:t>
            </a:r>
            <a:r>
              <a:rPr lang="en-US" sz="4400" b="1">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60" name="TextBox 59"/>
          <p:cNvSpPr txBox="1"/>
          <p:nvPr/>
        </p:nvSpPr>
        <p:spPr>
          <a:xfrm>
            <a:off x="7640204" y="4472817"/>
            <a:ext cx="1295400" cy="769441"/>
          </a:xfrm>
          <a:prstGeom prst="rect">
            <a:avLst/>
          </a:prstGeom>
          <a:noFill/>
        </p:spPr>
        <p:txBody>
          <a:bodyPr wrap="square" rtlCol="0">
            <a:spAutoFit/>
          </a:bodyPr>
          <a:lstStyle/>
          <a:p>
            <a:r>
              <a:rPr lang="en-US" sz="4400" b="1" dirty="0">
                <a:solidFill>
                  <a:srgbClr val="FF0000"/>
                </a:solidFill>
                <a:latin typeface="Arial-SGK-TV" pitchFamily="2" charset="0"/>
                <a:cs typeface="Arial-SGK-TV" pitchFamily="2" charset="0"/>
              </a:rPr>
              <a:t>ơ</a:t>
            </a:r>
            <a:r>
              <a:rPr lang="en-US" sz="4400" b="1">
                <a:solidFill>
                  <a:srgbClr val="FF0000"/>
                </a:solidFill>
                <a:latin typeface="Arial-SGK-TV" pitchFamily="2" charset="0"/>
                <a:cs typeface="Arial-SGK-TV" pitchFamily="2" charset="0"/>
              </a:rPr>
              <a:t>t</a:t>
            </a:r>
            <a:endParaRPr lang="en-US" sz="4400" b="1" dirty="0">
              <a:solidFill>
                <a:srgbClr val="FF0000"/>
              </a:solidFill>
              <a:latin typeface="Arial-SGK-TV" pitchFamily="2" charset="0"/>
              <a:cs typeface="Arial-SGK-TV" pitchFamily="2" charset="0"/>
            </a:endParaRPr>
          </a:p>
        </p:txBody>
      </p:sp>
      <p:sp>
        <p:nvSpPr>
          <p:cNvPr id="61" name="Rectangle: Rounded Corners 5">
            <a:extLst>
              <a:ext uri="{FF2B5EF4-FFF2-40B4-BE49-F238E27FC236}">
                <a16:creationId xmlns:a16="http://schemas.microsoft.com/office/drawing/2014/main" id="{9D82EAF5-A4F0-4B15-B16C-35FE812D104E}"/>
              </a:ext>
            </a:extLst>
          </p:cNvPr>
          <p:cNvSpPr/>
          <p:nvPr/>
        </p:nvSpPr>
        <p:spPr>
          <a:xfrm>
            <a:off x="685800" y="238364"/>
            <a:ext cx="1257300" cy="4572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charset="0"/>
                <a:cs typeface="Times New Roman" panose="02020603050405020304" charset="0"/>
              </a:rPr>
              <a:t>Đọc</a:t>
            </a:r>
            <a:endParaRPr lang="en-US" sz="3200" b="1" dirty="0">
              <a:solidFill>
                <a:schemeClr val="tx1"/>
              </a:solidFill>
              <a:latin typeface="Times New Roman" panose="02020603050405020304" charset="0"/>
              <a:cs typeface="Times New Roman" panose="02020603050405020304" charset="0"/>
            </a:endParaRPr>
          </a:p>
        </p:txBody>
      </p:sp>
      <p:sp>
        <p:nvSpPr>
          <p:cNvPr id="62" name="Oval 61">
            <a:extLst>
              <a:ext uri="{FF2B5EF4-FFF2-40B4-BE49-F238E27FC236}">
                <a16:creationId xmlns:a16="http://schemas.microsoft.com/office/drawing/2014/main" id="{4F044061-73C5-4B00-ADA8-FA25E47C9192}"/>
              </a:ext>
            </a:extLst>
          </p:cNvPr>
          <p:cNvSpPr/>
          <p:nvPr/>
        </p:nvSpPr>
        <p:spPr>
          <a:xfrm>
            <a:off x="190500" y="176517"/>
            <a:ext cx="609600" cy="58441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charset="0"/>
                <a:cs typeface="Times New Roman" panose="02020603050405020304" charset="0"/>
              </a:rPr>
              <a:t>1</a:t>
            </a:r>
          </a:p>
        </p:txBody>
      </p:sp>
    </p:spTree>
    <p:extLst>
      <p:ext uri="{BB962C8B-B14F-4D97-AF65-F5344CB8AC3E}">
        <p14:creationId xmlns:p14="http://schemas.microsoft.com/office/powerpoint/2010/main" val="37003218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circle(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circle(in)">
                                      <p:cBhvr>
                                        <p:cTn id="37" dur="20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20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circle(in)">
                                      <p:cBhvr>
                                        <p:cTn id="52" dur="20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circle(in)">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in)">
                                      <p:cBhvr>
                                        <p:cTn id="62"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7007" y="-461457"/>
            <a:ext cx="3009330" cy="3023009"/>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9289575" y="-441393"/>
            <a:ext cx="3033216" cy="3047004"/>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790356" y="1941802"/>
            <a:ext cx="3009330" cy="3023009"/>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138298" y="3905609"/>
            <a:ext cx="3009330" cy="3023009"/>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761699" y="3968806"/>
            <a:ext cx="3197125" cy="3023009"/>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5118794" y="1944712"/>
            <a:ext cx="3009330" cy="3023009"/>
          </a:xfrm>
          <a:prstGeom prst="rect">
            <a:avLst/>
          </a:prstGeom>
        </p:spPr>
      </p:pic>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3215239" y="-389019"/>
            <a:ext cx="3009330" cy="3023009"/>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8343306" y="1862890"/>
            <a:ext cx="3009330" cy="3023009"/>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7258334" y="3990258"/>
            <a:ext cx="3009330" cy="3023009"/>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361" r="20828" b="15783"/>
          <a:stretch/>
        </p:blipFill>
        <p:spPr>
          <a:xfrm>
            <a:off x="6175767" y="-389020"/>
            <a:ext cx="3009330" cy="3023009"/>
          </a:xfrm>
          <a:prstGeom prst="rect">
            <a:avLst/>
          </a:prstGeom>
        </p:spPr>
      </p:pic>
      <p:sp>
        <p:nvSpPr>
          <p:cNvPr id="15" name="TextBox 14"/>
          <p:cNvSpPr txBox="1"/>
          <p:nvPr/>
        </p:nvSpPr>
        <p:spPr>
          <a:xfrm>
            <a:off x="684120" y="922136"/>
            <a:ext cx="2057400" cy="646331"/>
          </a:xfrm>
          <a:prstGeom prst="rect">
            <a:avLst/>
          </a:prstGeom>
          <a:noFill/>
        </p:spPr>
        <p:txBody>
          <a:bodyPr wrap="square" rtlCol="0">
            <a:spAutoFit/>
          </a:bodyPr>
          <a:lstStyle/>
          <a:p>
            <a:r>
              <a:rPr lang="en-US" sz="3600" b="1">
                <a:latin typeface="Arial-SGK-TV" pitchFamily="2" charset="0"/>
                <a:cs typeface="Arial-SGK-TV" pitchFamily="2" charset="0"/>
              </a:rPr>
              <a:t>bật lửa</a:t>
            </a:r>
            <a:endParaRPr lang="en-US" sz="3600" b="1" dirty="0">
              <a:latin typeface="Arial-SGK-TV" pitchFamily="2" charset="0"/>
              <a:cs typeface="Arial-SGK-TV" pitchFamily="2" charset="0"/>
            </a:endParaRPr>
          </a:p>
        </p:txBody>
      </p:sp>
      <p:sp>
        <p:nvSpPr>
          <p:cNvPr id="16" name="TextBox 15"/>
          <p:cNvSpPr txBox="1"/>
          <p:nvPr/>
        </p:nvSpPr>
        <p:spPr>
          <a:xfrm>
            <a:off x="3701152" y="869128"/>
            <a:ext cx="2057400" cy="646331"/>
          </a:xfrm>
          <a:prstGeom prst="rect">
            <a:avLst/>
          </a:prstGeom>
          <a:noFill/>
        </p:spPr>
        <p:txBody>
          <a:bodyPr wrap="square" rtlCol="0">
            <a:spAutoFit/>
          </a:bodyPr>
          <a:lstStyle/>
          <a:p>
            <a:r>
              <a:rPr lang="en-US" sz="3600" b="1">
                <a:latin typeface="Arial-SGK-TV" pitchFamily="2" charset="0"/>
                <a:cs typeface="Arial-SGK-TV" pitchFamily="2" charset="0"/>
              </a:rPr>
              <a:t>cột mốc</a:t>
            </a:r>
            <a:endParaRPr lang="en-US" sz="3600" b="1" dirty="0">
              <a:latin typeface="Arial-SGK-TV" pitchFamily="2" charset="0"/>
              <a:cs typeface="Arial-SGK-TV" pitchFamily="2" charset="0"/>
            </a:endParaRPr>
          </a:p>
        </p:txBody>
      </p:sp>
      <p:sp>
        <p:nvSpPr>
          <p:cNvPr id="17" name="TextBox 16"/>
          <p:cNvSpPr txBox="1"/>
          <p:nvPr/>
        </p:nvSpPr>
        <p:spPr>
          <a:xfrm>
            <a:off x="6840914" y="866982"/>
            <a:ext cx="2057400" cy="646331"/>
          </a:xfrm>
          <a:prstGeom prst="rect">
            <a:avLst/>
          </a:prstGeom>
          <a:noFill/>
        </p:spPr>
        <p:txBody>
          <a:bodyPr wrap="square" rtlCol="0">
            <a:spAutoFit/>
          </a:bodyPr>
          <a:lstStyle/>
          <a:p>
            <a:r>
              <a:rPr lang="en-US" sz="3600" b="1">
                <a:latin typeface="Arial-SGK-TV" pitchFamily="2" charset="0"/>
                <a:cs typeface="Arial-SGK-TV" pitchFamily="2" charset="0"/>
              </a:rPr>
              <a:t>lọ mực</a:t>
            </a:r>
            <a:endParaRPr lang="en-US" sz="3600" b="1" dirty="0">
              <a:latin typeface="Arial-SGK-TV" pitchFamily="2" charset="0"/>
              <a:cs typeface="Arial-SGK-TV" pitchFamily="2" charset="0"/>
            </a:endParaRPr>
          </a:p>
        </p:txBody>
      </p:sp>
      <p:sp>
        <p:nvSpPr>
          <p:cNvPr id="18" name="TextBox 17"/>
          <p:cNvSpPr txBox="1"/>
          <p:nvPr/>
        </p:nvSpPr>
        <p:spPr>
          <a:xfrm>
            <a:off x="9807979" y="825429"/>
            <a:ext cx="2474741" cy="646331"/>
          </a:xfrm>
          <a:prstGeom prst="rect">
            <a:avLst/>
          </a:prstGeom>
          <a:noFill/>
        </p:spPr>
        <p:txBody>
          <a:bodyPr wrap="square" rtlCol="0">
            <a:spAutoFit/>
          </a:bodyPr>
          <a:lstStyle/>
          <a:p>
            <a:r>
              <a:rPr lang="en-US" sz="3600" b="1">
                <a:latin typeface="Arial-SGK-TV" pitchFamily="2" charset="0"/>
                <a:cs typeface="Arial-SGK-TV" pitchFamily="2" charset="0"/>
              </a:rPr>
              <a:t>hạt thóc</a:t>
            </a:r>
            <a:endParaRPr lang="en-US" sz="3600" b="1" dirty="0">
              <a:latin typeface="Arial-SGK-TV" pitchFamily="2" charset="0"/>
              <a:cs typeface="Arial-SGK-TV" pitchFamily="2" charset="0"/>
            </a:endParaRPr>
          </a:p>
        </p:txBody>
      </p:sp>
      <p:sp>
        <p:nvSpPr>
          <p:cNvPr id="19" name="TextBox 18"/>
          <p:cNvSpPr txBox="1"/>
          <p:nvPr/>
        </p:nvSpPr>
        <p:spPr>
          <a:xfrm>
            <a:off x="2362199" y="3233410"/>
            <a:ext cx="2057400" cy="646331"/>
          </a:xfrm>
          <a:prstGeom prst="rect">
            <a:avLst/>
          </a:prstGeom>
          <a:noFill/>
        </p:spPr>
        <p:txBody>
          <a:bodyPr wrap="square" rtlCol="0">
            <a:spAutoFit/>
          </a:bodyPr>
          <a:lstStyle/>
          <a:p>
            <a:r>
              <a:rPr lang="en-US" sz="3600" b="1">
                <a:latin typeface="Arial-SGK-TV" pitchFamily="2" charset="0"/>
                <a:cs typeface="Arial-SGK-TV" pitchFamily="2" charset="0"/>
              </a:rPr>
              <a:t>đôi mắt</a:t>
            </a:r>
            <a:endParaRPr lang="en-US" sz="3600" b="1" dirty="0">
              <a:latin typeface="Arial-SGK-TV" pitchFamily="2" charset="0"/>
              <a:cs typeface="Arial-SGK-TV" pitchFamily="2" charset="0"/>
            </a:endParaRPr>
          </a:p>
        </p:txBody>
      </p:sp>
      <p:sp>
        <p:nvSpPr>
          <p:cNvPr id="20" name="TextBox 19"/>
          <p:cNvSpPr txBox="1"/>
          <p:nvPr/>
        </p:nvSpPr>
        <p:spPr>
          <a:xfrm>
            <a:off x="5810689" y="3271640"/>
            <a:ext cx="2057400" cy="646331"/>
          </a:xfrm>
          <a:prstGeom prst="rect">
            <a:avLst/>
          </a:prstGeom>
          <a:noFill/>
        </p:spPr>
        <p:txBody>
          <a:bodyPr wrap="square" rtlCol="0">
            <a:spAutoFit/>
          </a:bodyPr>
          <a:lstStyle/>
          <a:p>
            <a:r>
              <a:rPr lang="en-US" sz="3600" b="1">
                <a:latin typeface="Arial-SGK-TV" pitchFamily="2" charset="0"/>
                <a:cs typeface="Arial-SGK-TV" pitchFamily="2" charset="0"/>
              </a:rPr>
              <a:t>l</a:t>
            </a:r>
            <a:r>
              <a:rPr lang="en-US" sz="3600" b="1" err="1">
                <a:latin typeface="Arial-SGK-TV" pitchFamily="2" charset="0"/>
                <a:cs typeface="Arial-SGK-TV" pitchFamily="2" charset="0"/>
              </a:rPr>
              <a:t>á</a:t>
            </a:r>
            <a:r>
              <a:rPr lang="en-US" sz="3600" b="1">
                <a:latin typeface="Arial-SGK-TV" pitchFamily="2" charset="0"/>
                <a:cs typeface="Arial-SGK-TV" pitchFamily="2" charset="0"/>
              </a:rPr>
              <a:t>c đác</a:t>
            </a:r>
            <a:endParaRPr lang="en-US" sz="3600" b="1" dirty="0">
              <a:latin typeface="Arial-SGK-TV" pitchFamily="2" charset="0"/>
              <a:cs typeface="Arial-SGK-TV" pitchFamily="2" charset="0"/>
            </a:endParaRPr>
          </a:p>
        </p:txBody>
      </p:sp>
      <p:sp>
        <p:nvSpPr>
          <p:cNvPr id="21" name="TextBox 20"/>
          <p:cNvSpPr txBox="1"/>
          <p:nvPr/>
        </p:nvSpPr>
        <p:spPr>
          <a:xfrm>
            <a:off x="8962289" y="3107729"/>
            <a:ext cx="2456597" cy="646331"/>
          </a:xfrm>
          <a:prstGeom prst="rect">
            <a:avLst/>
          </a:prstGeom>
          <a:noFill/>
        </p:spPr>
        <p:txBody>
          <a:bodyPr wrap="square" rtlCol="0">
            <a:spAutoFit/>
          </a:bodyPr>
          <a:lstStyle/>
          <a:p>
            <a:r>
              <a:rPr lang="en-US" sz="3600" b="1">
                <a:latin typeface="Arial-SGK-TV" pitchFamily="2" charset="0"/>
                <a:cs typeface="Arial-SGK-TV" pitchFamily="2" charset="0"/>
              </a:rPr>
              <a:t>giấc mơ</a:t>
            </a:r>
            <a:endParaRPr lang="en-US" sz="3600" b="1" dirty="0">
              <a:latin typeface="Arial-SGK-TV" pitchFamily="2" charset="0"/>
              <a:cs typeface="Arial-SGK-TV" pitchFamily="2" charset="0"/>
            </a:endParaRPr>
          </a:p>
        </p:txBody>
      </p:sp>
      <p:sp>
        <p:nvSpPr>
          <p:cNvPr id="22" name="TextBox 21"/>
          <p:cNvSpPr txBox="1"/>
          <p:nvPr/>
        </p:nvSpPr>
        <p:spPr>
          <a:xfrm>
            <a:off x="7945743" y="5242215"/>
            <a:ext cx="2057400" cy="646331"/>
          </a:xfrm>
          <a:prstGeom prst="rect">
            <a:avLst/>
          </a:prstGeom>
          <a:noFill/>
        </p:spPr>
        <p:txBody>
          <a:bodyPr wrap="square" rtlCol="0">
            <a:spAutoFit/>
          </a:bodyPr>
          <a:lstStyle/>
          <a:p>
            <a:r>
              <a:rPr lang="en-US" sz="3600" b="1">
                <a:latin typeface="Arial-SGK-TV" pitchFamily="2" charset="0"/>
                <a:cs typeface="Arial-SGK-TV" pitchFamily="2" charset="0"/>
              </a:rPr>
              <a:t>quả ớt</a:t>
            </a:r>
            <a:endParaRPr lang="en-US" sz="3600" b="1" dirty="0">
              <a:latin typeface="Arial-SGK-TV" pitchFamily="2" charset="0"/>
              <a:cs typeface="Arial-SGK-TV" pitchFamily="2" charset="0"/>
            </a:endParaRPr>
          </a:p>
        </p:txBody>
      </p:sp>
      <p:sp>
        <p:nvSpPr>
          <p:cNvPr id="23" name="TextBox 22"/>
          <p:cNvSpPr txBox="1"/>
          <p:nvPr/>
        </p:nvSpPr>
        <p:spPr>
          <a:xfrm>
            <a:off x="4270195" y="5178596"/>
            <a:ext cx="2618509" cy="646331"/>
          </a:xfrm>
          <a:prstGeom prst="rect">
            <a:avLst/>
          </a:prstGeom>
          <a:noFill/>
        </p:spPr>
        <p:txBody>
          <a:bodyPr wrap="square" rtlCol="0">
            <a:spAutoFit/>
          </a:bodyPr>
          <a:lstStyle/>
          <a:p>
            <a:r>
              <a:rPr lang="en-US" sz="3600" b="1">
                <a:latin typeface="Arial-SGK-TV" pitchFamily="2" charset="0"/>
                <a:cs typeface="Arial-SGK-TV" pitchFamily="2" charset="0"/>
              </a:rPr>
              <a:t>gót chân</a:t>
            </a:r>
            <a:endParaRPr lang="en-US" sz="3600" b="1" dirty="0">
              <a:latin typeface="Arial-SGK-TV" pitchFamily="2" charset="0"/>
              <a:cs typeface="Arial-SGK-TV" pitchFamily="2" charset="0"/>
            </a:endParaRPr>
          </a:p>
        </p:txBody>
      </p:sp>
      <p:sp>
        <p:nvSpPr>
          <p:cNvPr id="24" name="TextBox 23"/>
          <p:cNvSpPr txBox="1"/>
          <p:nvPr/>
        </p:nvSpPr>
        <p:spPr>
          <a:xfrm>
            <a:off x="614263" y="5108085"/>
            <a:ext cx="2057400" cy="646331"/>
          </a:xfrm>
          <a:prstGeom prst="rect">
            <a:avLst/>
          </a:prstGeom>
          <a:noFill/>
        </p:spPr>
        <p:txBody>
          <a:bodyPr wrap="square" rtlCol="0">
            <a:spAutoFit/>
          </a:bodyPr>
          <a:lstStyle/>
          <a:p>
            <a:r>
              <a:rPr lang="en-US" sz="3600" b="1">
                <a:latin typeface="Arial-SGK-TV" pitchFamily="2" charset="0"/>
                <a:cs typeface="Arial-SGK-TV" pitchFamily="2" charset="0"/>
              </a:rPr>
              <a:t>xúc xắc</a:t>
            </a:r>
            <a:endParaRPr lang="en-US" sz="3600" b="1" dirty="0">
              <a:latin typeface="Arial-SGK-TV" pitchFamily="2" charset="0"/>
              <a:cs typeface="Arial-SGK-TV" pitchFamily="2" charset="0"/>
            </a:endParaRPr>
          </a:p>
        </p:txBody>
      </p:sp>
      <p:sp>
        <p:nvSpPr>
          <p:cNvPr id="25" name="Oval 24"/>
          <p:cNvSpPr/>
          <p:nvPr/>
        </p:nvSpPr>
        <p:spPr>
          <a:xfrm>
            <a:off x="662517" y="919451"/>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6" name="Oval 25"/>
          <p:cNvSpPr/>
          <p:nvPr/>
        </p:nvSpPr>
        <p:spPr>
          <a:xfrm>
            <a:off x="3664476" y="90082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7" name="Oval 26"/>
          <p:cNvSpPr/>
          <p:nvPr/>
        </p:nvSpPr>
        <p:spPr>
          <a:xfrm>
            <a:off x="4594936" y="881114"/>
            <a:ext cx="102076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8" name="Oval 27"/>
          <p:cNvSpPr/>
          <p:nvPr/>
        </p:nvSpPr>
        <p:spPr>
          <a:xfrm>
            <a:off x="7412180" y="934834"/>
            <a:ext cx="1051120" cy="633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9" name="Oval 28"/>
          <p:cNvSpPr/>
          <p:nvPr/>
        </p:nvSpPr>
        <p:spPr>
          <a:xfrm>
            <a:off x="10666489" y="838200"/>
            <a:ext cx="106831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0" name="Oval 29"/>
          <p:cNvSpPr/>
          <p:nvPr/>
        </p:nvSpPr>
        <p:spPr>
          <a:xfrm>
            <a:off x="9726944" y="80997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1" name="Oval 30"/>
          <p:cNvSpPr/>
          <p:nvPr/>
        </p:nvSpPr>
        <p:spPr>
          <a:xfrm>
            <a:off x="3233561" y="323576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2" name="Oval 31"/>
          <p:cNvSpPr/>
          <p:nvPr/>
        </p:nvSpPr>
        <p:spPr>
          <a:xfrm>
            <a:off x="5662805" y="3277293"/>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3" name="Oval 32"/>
          <p:cNvSpPr/>
          <p:nvPr/>
        </p:nvSpPr>
        <p:spPr>
          <a:xfrm>
            <a:off x="6597986" y="3253182"/>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4" name="Oval 33"/>
          <p:cNvSpPr/>
          <p:nvPr/>
        </p:nvSpPr>
        <p:spPr>
          <a:xfrm>
            <a:off x="8963342" y="3136107"/>
            <a:ext cx="1044549" cy="666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5" name="Oval 34"/>
          <p:cNvSpPr/>
          <p:nvPr/>
        </p:nvSpPr>
        <p:spPr>
          <a:xfrm>
            <a:off x="8881905" y="5277029"/>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6" name="Oval 35"/>
          <p:cNvSpPr/>
          <p:nvPr/>
        </p:nvSpPr>
        <p:spPr>
          <a:xfrm>
            <a:off x="4224539" y="522014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7" name="Oval 36"/>
          <p:cNvSpPr/>
          <p:nvPr/>
        </p:nvSpPr>
        <p:spPr>
          <a:xfrm>
            <a:off x="598075" y="5092605"/>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38" name="Oval 37"/>
          <p:cNvSpPr/>
          <p:nvPr/>
        </p:nvSpPr>
        <p:spPr>
          <a:xfrm>
            <a:off x="1538373" y="5105400"/>
            <a:ext cx="935181" cy="64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SGK-TV" pitchFamily="2" charset="0"/>
              <a:cs typeface="Arial-SGK-TV" pitchFamily="2" charset="0"/>
            </a:endParaRPr>
          </a:p>
        </p:txBody>
      </p:sp>
      <p:sp>
        <p:nvSpPr>
          <p:cNvPr id="2" name="Oval 1">
            <a:extLst>
              <a:ext uri="{FF2B5EF4-FFF2-40B4-BE49-F238E27FC236}">
                <a16:creationId xmlns:a16="http://schemas.microsoft.com/office/drawing/2014/main" id="{0EF522F8-D747-4C4B-8D7B-4D6EA3C9DE45}"/>
              </a:ext>
            </a:extLst>
          </p:cNvPr>
          <p:cNvSpPr/>
          <p:nvPr/>
        </p:nvSpPr>
        <p:spPr>
          <a:xfrm>
            <a:off x="1070328" y="247249"/>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9" name="Oval 38">
            <a:extLst>
              <a:ext uri="{FF2B5EF4-FFF2-40B4-BE49-F238E27FC236}">
                <a16:creationId xmlns:a16="http://schemas.microsoft.com/office/drawing/2014/main" id="{23EB868A-3536-4215-BC81-E915D6A97B45}"/>
              </a:ext>
            </a:extLst>
          </p:cNvPr>
          <p:cNvSpPr/>
          <p:nvPr/>
        </p:nvSpPr>
        <p:spPr>
          <a:xfrm>
            <a:off x="4224539" y="247248"/>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40" name="Oval 39">
            <a:extLst>
              <a:ext uri="{FF2B5EF4-FFF2-40B4-BE49-F238E27FC236}">
                <a16:creationId xmlns:a16="http://schemas.microsoft.com/office/drawing/2014/main" id="{AFDEC93F-76DA-49A3-A819-1BF749A64EEF}"/>
              </a:ext>
            </a:extLst>
          </p:cNvPr>
          <p:cNvSpPr/>
          <p:nvPr/>
        </p:nvSpPr>
        <p:spPr>
          <a:xfrm>
            <a:off x="7192215" y="244840"/>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41" name="Oval 40">
            <a:extLst>
              <a:ext uri="{FF2B5EF4-FFF2-40B4-BE49-F238E27FC236}">
                <a16:creationId xmlns:a16="http://schemas.microsoft.com/office/drawing/2014/main" id="{B015CD75-FDB8-4C47-BC70-068D7F2CC4E1}"/>
              </a:ext>
            </a:extLst>
          </p:cNvPr>
          <p:cNvSpPr/>
          <p:nvPr/>
        </p:nvSpPr>
        <p:spPr>
          <a:xfrm>
            <a:off x="10321173" y="224706"/>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42" name="Oval 41">
            <a:extLst>
              <a:ext uri="{FF2B5EF4-FFF2-40B4-BE49-F238E27FC236}">
                <a16:creationId xmlns:a16="http://schemas.microsoft.com/office/drawing/2014/main" id="{F7357899-722C-448F-AB4E-DFC9A7BB163D}"/>
              </a:ext>
            </a:extLst>
          </p:cNvPr>
          <p:cNvSpPr/>
          <p:nvPr/>
        </p:nvSpPr>
        <p:spPr>
          <a:xfrm>
            <a:off x="2811649" y="2557890"/>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43" name="Oval 42">
            <a:extLst>
              <a:ext uri="{FF2B5EF4-FFF2-40B4-BE49-F238E27FC236}">
                <a16:creationId xmlns:a16="http://schemas.microsoft.com/office/drawing/2014/main" id="{3653B72F-CB34-49D7-8F70-786F9C066232}"/>
              </a:ext>
            </a:extLst>
          </p:cNvPr>
          <p:cNvSpPr/>
          <p:nvPr/>
        </p:nvSpPr>
        <p:spPr>
          <a:xfrm>
            <a:off x="6130395" y="2631459"/>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44" name="Oval 43">
            <a:extLst>
              <a:ext uri="{FF2B5EF4-FFF2-40B4-BE49-F238E27FC236}">
                <a16:creationId xmlns:a16="http://schemas.microsoft.com/office/drawing/2014/main" id="{0F7D9440-D185-43B2-8DB0-62003034E04B}"/>
              </a:ext>
            </a:extLst>
          </p:cNvPr>
          <p:cNvSpPr/>
          <p:nvPr/>
        </p:nvSpPr>
        <p:spPr>
          <a:xfrm>
            <a:off x="9359113" y="2533830"/>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45" name="Oval 44">
            <a:extLst>
              <a:ext uri="{FF2B5EF4-FFF2-40B4-BE49-F238E27FC236}">
                <a16:creationId xmlns:a16="http://schemas.microsoft.com/office/drawing/2014/main" id="{4C191039-F90A-4A7C-B286-C884219318EE}"/>
              </a:ext>
            </a:extLst>
          </p:cNvPr>
          <p:cNvSpPr/>
          <p:nvPr/>
        </p:nvSpPr>
        <p:spPr>
          <a:xfrm>
            <a:off x="1130107" y="4455835"/>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46" name="Oval 45">
            <a:extLst>
              <a:ext uri="{FF2B5EF4-FFF2-40B4-BE49-F238E27FC236}">
                <a16:creationId xmlns:a16="http://schemas.microsoft.com/office/drawing/2014/main" id="{A5BB96E4-FFD1-43ED-AF3D-6A7DC49B23F9}"/>
              </a:ext>
            </a:extLst>
          </p:cNvPr>
          <p:cNvSpPr/>
          <p:nvPr/>
        </p:nvSpPr>
        <p:spPr>
          <a:xfrm>
            <a:off x="4846601" y="4588045"/>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47" name="Oval 46">
            <a:extLst>
              <a:ext uri="{FF2B5EF4-FFF2-40B4-BE49-F238E27FC236}">
                <a16:creationId xmlns:a16="http://schemas.microsoft.com/office/drawing/2014/main" id="{5583FE43-3DCA-48D8-93A1-A1C75648DED4}"/>
              </a:ext>
            </a:extLst>
          </p:cNvPr>
          <p:cNvSpPr/>
          <p:nvPr/>
        </p:nvSpPr>
        <p:spPr>
          <a:xfrm>
            <a:off x="8338147" y="4694489"/>
            <a:ext cx="681903" cy="565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a:t>
            </a:r>
          </a:p>
        </p:txBody>
      </p:sp>
    </p:spTree>
    <p:extLst>
      <p:ext uri="{BB962C8B-B14F-4D97-AF65-F5344CB8AC3E}">
        <p14:creationId xmlns:p14="http://schemas.microsoft.com/office/powerpoint/2010/main" val="393720067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219200"/>
            <a:ext cx="11963400" cy="4247317"/>
          </a:xfrm>
          <a:prstGeom prst="rect">
            <a:avLst/>
          </a:prstGeom>
          <a:noFill/>
        </p:spPr>
        <p:txBody>
          <a:bodyPr wrap="square" rtlCol="0">
            <a:spAutoFit/>
          </a:bodyPr>
          <a:lstStyle/>
          <a:p>
            <a:r>
              <a:rPr lang="en-US" sz="5400">
                <a:latin typeface="Arial-SGK-TV" pitchFamily="2" charset="0"/>
                <a:cs typeface="Arial-SGK-TV" pitchFamily="2" charset="0"/>
              </a:rPr>
              <a:t>	Gà mẹ dẫn đàn con đi ăn. Chốc chốc, tìm thấy mồi, gà mẹ “tục…tục…” gọi con. Đàn gà con chạy lại, chen chúc nhau ăn rồi rúc vào bên mẹ. Gà mẹ ủ ấm cho các con.</a:t>
            </a:r>
          </a:p>
        </p:txBody>
      </p:sp>
      <p:cxnSp>
        <p:nvCxnSpPr>
          <p:cNvPr id="5" name="Straight Connector 4"/>
          <p:cNvCxnSpPr/>
          <p:nvPr/>
        </p:nvCxnSpPr>
        <p:spPr>
          <a:xfrm>
            <a:off x="10134600" y="19812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90600" y="28194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749145" y="287481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363200" y="28748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90600" y="444731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1200" y="444731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52578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5E2ED60-4AFF-4447-9F12-65E6FD59AD34}"/>
              </a:ext>
            </a:extLst>
          </p:cNvPr>
          <p:cNvCxnSpPr/>
          <p:nvPr/>
        </p:nvCxnSpPr>
        <p:spPr>
          <a:xfrm flipH="1">
            <a:off x="9067800" y="1219200"/>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26627C-AB64-4A64-BB5E-14929087D2A9}"/>
              </a:ext>
            </a:extLst>
          </p:cNvPr>
          <p:cNvCxnSpPr/>
          <p:nvPr/>
        </p:nvCxnSpPr>
        <p:spPr>
          <a:xfrm flipH="1">
            <a:off x="9137200" y="1244600"/>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FA5D5-1CBB-4121-A864-5E975FF096EA}"/>
              </a:ext>
            </a:extLst>
          </p:cNvPr>
          <p:cNvCxnSpPr/>
          <p:nvPr/>
        </p:nvCxnSpPr>
        <p:spPr>
          <a:xfrm flipH="1">
            <a:off x="2673800" y="2886104"/>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1C0CEB-9CF5-4892-986F-905FD5E7F583}"/>
              </a:ext>
            </a:extLst>
          </p:cNvPr>
          <p:cNvCxnSpPr/>
          <p:nvPr/>
        </p:nvCxnSpPr>
        <p:spPr>
          <a:xfrm flipH="1">
            <a:off x="2743200" y="2911504"/>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B6B81C-F9C3-439B-8F78-C41A9136AD08}"/>
              </a:ext>
            </a:extLst>
          </p:cNvPr>
          <p:cNvCxnSpPr/>
          <p:nvPr/>
        </p:nvCxnSpPr>
        <p:spPr>
          <a:xfrm flipH="1">
            <a:off x="10408100" y="3662215"/>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7105-1AE1-4A02-B0D1-119EAC57335F}"/>
              </a:ext>
            </a:extLst>
          </p:cNvPr>
          <p:cNvCxnSpPr/>
          <p:nvPr/>
        </p:nvCxnSpPr>
        <p:spPr>
          <a:xfrm flipH="1">
            <a:off x="10477500" y="3687615"/>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6CAD2C-72A1-414C-8AB4-ED710C7E8965}"/>
              </a:ext>
            </a:extLst>
          </p:cNvPr>
          <p:cNvCxnSpPr/>
          <p:nvPr/>
        </p:nvCxnSpPr>
        <p:spPr>
          <a:xfrm flipH="1">
            <a:off x="7093400" y="4478354"/>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4B0C81-7974-406A-B12C-31EAC7BAE998}"/>
              </a:ext>
            </a:extLst>
          </p:cNvPr>
          <p:cNvCxnSpPr/>
          <p:nvPr/>
        </p:nvCxnSpPr>
        <p:spPr>
          <a:xfrm flipH="1">
            <a:off x="7162800" y="4503754"/>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4FBD90-CC14-4067-9DE9-B0AA2FA46B74}"/>
              </a:ext>
            </a:extLst>
          </p:cNvPr>
          <p:cNvCxnSpPr/>
          <p:nvPr/>
        </p:nvCxnSpPr>
        <p:spPr>
          <a:xfrm flipH="1">
            <a:off x="1981200" y="2078567"/>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3E9EC0-B685-4BA2-B26B-BFF68A480C11}"/>
              </a:ext>
            </a:extLst>
          </p:cNvPr>
          <p:cNvCxnSpPr/>
          <p:nvPr/>
        </p:nvCxnSpPr>
        <p:spPr>
          <a:xfrm flipH="1">
            <a:off x="6080733" y="2071255"/>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4BFAE0-7AEE-4C5F-ADA4-14982D92D3DF}"/>
              </a:ext>
            </a:extLst>
          </p:cNvPr>
          <p:cNvCxnSpPr/>
          <p:nvPr/>
        </p:nvCxnSpPr>
        <p:spPr>
          <a:xfrm flipH="1">
            <a:off x="9182100" y="2908682"/>
            <a:ext cx="2286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68507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6" presetClass="entr" presetSubtype="21"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par>
                                <p:cTn id="65" presetID="16" presetClass="entr" presetSubtype="21"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AEB-F0FF-4CF8-8C7E-6CBEBCDFF1AD}"/>
              </a:ext>
            </a:extLst>
          </p:cNvPr>
          <p:cNvSpPr>
            <a:spLocks noGrp="1"/>
          </p:cNvSpPr>
          <p:nvPr>
            <p:ph type="title"/>
          </p:nvPr>
        </p:nvSpPr>
        <p:spPr/>
        <p:txBody>
          <a:bodyPr/>
          <a:lstStyle/>
          <a:p>
            <a:endParaRPr lang="en-US"/>
          </a:p>
        </p:txBody>
      </p:sp>
      <p:pic>
        <p:nvPicPr>
          <p:cNvPr id="1026" name="Picture 2" descr="Gà mẹ dùng thân che mưa cho đàn con, khoảnh khắc lay động cả triệu trái tim">
            <a:extLst>
              <a:ext uri="{FF2B5EF4-FFF2-40B4-BE49-F238E27FC236}">
                <a16:creationId xmlns:a16="http://schemas.microsoft.com/office/drawing/2014/main" id="{9EAA9B66-F5F7-4020-B221-1816C00EAA06}"/>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bwMode="auto">
          <a:xfrm>
            <a:off x="304800" y="0"/>
            <a:ext cx="11506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6007"/>
      </p:ext>
    </p:extLst>
  </p:cSld>
  <p:clrMapOvr>
    <a:masterClrMapping/>
  </p:clrMapOvr>
  <p:transition>
    <p:wedg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234</Words>
  <Application>Microsoft Office PowerPoint</Application>
  <PresentationFormat>Widescreen</PresentationFormat>
  <Paragraphs>77</Paragraphs>
  <Slides>22</Slides>
  <Notes>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Arial-SGK-TV</vt:lpstr>
      <vt:lpstr>Calibri</vt:lpstr>
      <vt:lpstr>Quicksand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rg-adguard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62</cp:revision>
  <dcterms:created xsi:type="dcterms:W3CDTF">2020-08-23T18:12:36Z</dcterms:created>
  <dcterms:modified xsi:type="dcterms:W3CDTF">2021-11-27T08:17:27Z</dcterms:modified>
</cp:coreProperties>
</file>