
<file path=[Content_Types].xml><?xml version="1.0" encoding="utf-8"?>
<Types xmlns="http://schemas.openxmlformats.org/package/2006/content-types">
  <Default Extension="png" ContentType="image/png"/>
  <Default Extension="mp3" ContentType="audio/unknown"/>
  <Default Extension="jfif" ContentType="image/j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media/image26.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22" r:id="rId5"/>
    <p:sldMasterId id="2147483734" r:id="rId6"/>
  </p:sldMasterIdLst>
  <p:notesMasterIdLst>
    <p:notesMasterId r:id="rId30"/>
  </p:notesMasterIdLst>
  <p:sldIdLst>
    <p:sldId id="2007577093" r:id="rId7"/>
    <p:sldId id="2007577095" r:id="rId8"/>
    <p:sldId id="2007577118" r:id="rId9"/>
    <p:sldId id="2007577108" r:id="rId10"/>
    <p:sldId id="2007577109" r:id="rId11"/>
    <p:sldId id="2007577110" r:id="rId12"/>
    <p:sldId id="2007577111" r:id="rId13"/>
    <p:sldId id="2007577117" r:id="rId14"/>
    <p:sldId id="264" r:id="rId15"/>
    <p:sldId id="2007577103" r:id="rId16"/>
    <p:sldId id="268" r:id="rId17"/>
    <p:sldId id="2007577119" r:id="rId18"/>
    <p:sldId id="2007577120" r:id="rId19"/>
    <p:sldId id="2007577099" r:id="rId20"/>
    <p:sldId id="2007577127" r:id="rId21"/>
    <p:sldId id="2007577124" r:id="rId22"/>
    <p:sldId id="2007577121" r:id="rId23"/>
    <p:sldId id="2007577123" r:id="rId24"/>
    <p:sldId id="2007577122" r:id="rId25"/>
    <p:sldId id="2007577101" r:id="rId26"/>
    <p:sldId id="2007577128" r:id="rId27"/>
    <p:sldId id="2007577092" r:id="rId28"/>
    <p:sldId id="200757709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25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8" d="100"/>
          <a:sy n="88" d="100"/>
        </p:scale>
        <p:origin x="-466"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E8E229-9E62-498D-99D9-42C5FEDAB544}" type="datetimeFigureOut">
              <a:rPr lang="en-US" smtClean="0"/>
              <a:t>12/10/2021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0614B-F355-4C87-AF17-B598991DC6F6}" type="slidenum">
              <a:rPr lang="en-US" smtClean="0"/>
              <a:t>‹#›</a:t>
            </a:fld>
            <a:endParaRPr lang="en-US"/>
          </a:p>
        </p:txBody>
      </p:sp>
    </p:spTree>
    <p:extLst>
      <p:ext uri="{BB962C8B-B14F-4D97-AF65-F5344CB8AC3E}">
        <p14:creationId xmlns:p14="http://schemas.microsoft.com/office/powerpoint/2010/main" val="867530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0601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3627973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1837969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extLst>
      <p:ext uri="{BB962C8B-B14F-4D97-AF65-F5344CB8AC3E}">
        <p14:creationId xmlns:p14="http://schemas.microsoft.com/office/powerpoint/2010/main" val="1444309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extLst>
      <p:ext uri="{BB962C8B-B14F-4D97-AF65-F5344CB8AC3E}">
        <p14:creationId xmlns:p14="http://schemas.microsoft.com/office/powerpoint/2010/main" val="2290424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extLst>
      <p:ext uri="{BB962C8B-B14F-4D97-AF65-F5344CB8AC3E}">
        <p14:creationId xmlns:p14="http://schemas.microsoft.com/office/powerpoint/2010/main" val="1181392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460852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extLst>
      <p:ext uri="{BB962C8B-B14F-4D97-AF65-F5344CB8AC3E}">
        <p14:creationId xmlns:p14="http://schemas.microsoft.com/office/powerpoint/2010/main" val="3580629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extLst>
      <p:ext uri="{BB962C8B-B14F-4D97-AF65-F5344CB8AC3E}">
        <p14:creationId xmlns:p14="http://schemas.microsoft.com/office/powerpoint/2010/main" val="2650334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extLst>
      <p:ext uri="{BB962C8B-B14F-4D97-AF65-F5344CB8AC3E}">
        <p14:creationId xmlns:p14="http://schemas.microsoft.com/office/powerpoint/2010/main" val="2996733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343734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235793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007614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1809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59957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61404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50452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64757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4730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3784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20569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925648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77703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63533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55665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69188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6914089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911024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36363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710843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602704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2021/12/10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588578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356997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2021/12/10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2141353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2021/12/10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315004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245151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671502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947587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9218295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959839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38625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4765252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42154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2804586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081192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74558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4984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11304548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04221202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056076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870182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716326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788534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322188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12/10/2021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9136342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7696162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12/10/2021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457593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12/10/2021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90898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12/10/2021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4425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342416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849722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063093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7947089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7DC3595-65EF-4694-A8D4-9B34A1C3E8C7}"/>
              </a:ext>
            </a:extLst>
          </p:cNvPr>
          <p:cNvSpPr>
            <a:spLocks noGrp="1"/>
          </p:cNvSpPr>
          <p:nvPr>
            <p:ph type="dt" sz="half" idx="10"/>
          </p:nvPr>
        </p:nvSpPr>
        <p:spPr/>
        <p:txBody>
          <a:bodyPr/>
          <a:lstStyle/>
          <a:p>
            <a:fld id="{D0895825-7B37-42F5-9075-3BE9DC30402E}" type="datetimeFigureOut">
              <a:rPr lang="zh-CN" altLang="en-US" smtClean="0"/>
              <a:t>2021/12/10</a:t>
            </a:fld>
            <a:endParaRPr lang="zh-CN" altLang="en-US"/>
          </a:p>
        </p:txBody>
      </p:sp>
      <p:sp>
        <p:nvSpPr>
          <p:cNvPr id="5" name="页脚占位符 4">
            <a:extLst>
              <a:ext uri="{FF2B5EF4-FFF2-40B4-BE49-F238E27FC236}">
                <a16:creationId xmlns:a16="http://schemas.microsoft.com/office/drawing/2014/main" xmlns=""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6379214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C29F189-3146-4164-87CE-0144BF6B703B}"/>
              </a:ext>
            </a:extLst>
          </p:cNvPr>
          <p:cNvSpPr>
            <a:spLocks noGrp="1"/>
          </p:cNvSpPr>
          <p:nvPr>
            <p:ph type="dt" sz="half" idx="10"/>
          </p:nvPr>
        </p:nvSpPr>
        <p:spPr/>
        <p:txBody>
          <a:bodyPr/>
          <a:lstStyle/>
          <a:p>
            <a:fld id="{D0895825-7B37-42F5-9075-3BE9DC30402E}" type="datetimeFigureOut">
              <a:rPr lang="zh-CN" altLang="en-US" smtClean="0"/>
              <a:t>2021/12/10</a:t>
            </a:fld>
            <a:endParaRPr lang="zh-CN" altLang="en-US"/>
          </a:p>
        </p:txBody>
      </p:sp>
      <p:sp>
        <p:nvSpPr>
          <p:cNvPr id="5" name="页脚占位符 4">
            <a:extLst>
              <a:ext uri="{FF2B5EF4-FFF2-40B4-BE49-F238E27FC236}">
                <a16:creationId xmlns:a16="http://schemas.microsoft.com/office/drawing/2014/main" xmlns=""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18640577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12/10/2021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0948731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CA7063B1-A6BC-45C4-99BD-8127A5AFC304}"/>
              </a:ext>
            </a:extLst>
          </p:cNvPr>
          <p:cNvSpPr>
            <a:spLocks noGrp="1"/>
          </p:cNvSpPr>
          <p:nvPr>
            <p:ph type="dt" sz="half" idx="10"/>
          </p:nvPr>
        </p:nvSpPr>
        <p:spPr/>
        <p:txBody>
          <a:bodyPr/>
          <a:lstStyle/>
          <a:p>
            <a:fld id="{D0895825-7B37-42F5-9075-3BE9DC30402E}" type="datetimeFigureOut">
              <a:rPr lang="zh-CN" altLang="en-US" smtClean="0"/>
              <a:t>2021/12/10</a:t>
            </a:fld>
            <a:endParaRPr lang="zh-CN" altLang="en-US"/>
          </a:p>
        </p:txBody>
      </p:sp>
      <p:sp>
        <p:nvSpPr>
          <p:cNvPr id="5" name="页脚占位符 4">
            <a:extLst>
              <a:ext uri="{FF2B5EF4-FFF2-40B4-BE49-F238E27FC236}">
                <a16:creationId xmlns:a16="http://schemas.microsoft.com/office/drawing/2014/main" xmlns=""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80191555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AD0A593-00D2-4ED1-82B7-8BD2211E184D}"/>
              </a:ext>
            </a:extLst>
          </p:cNvPr>
          <p:cNvSpPr>
            <a:spLocks noGrp="1"/>
          </p:cNvSpPr>
          <p:nvPr>
            <p:ph type="dt" sz="half" idx="10"/>
          </p:nvPr>
        </p:nvSpPr>
        <p:spPr/>
        <p:txBody>
          <a:bodyPr/>
          <a:lstStyle/>
          <a:p>
            <a:fld id="{D0895825-7B37-42F5-9075-3BE9DC30402E}" type="datetimeFigureOut">
              <a:rPr lang="zh-CN" altLang="en-US" smtClean="0"/>
              <a:t>2021/12/10</a:t>
            </a:fld>
            <a:endParaRPr lang="zh-CN" altLang="en-US"/>
          </a:p>
        </p:txBody>
      </p:sp>
      <p:sp>
        <p:nvSpPr>
          <p:cNvPr id="6" name="页脚占位符 5">
            <a:extLst>
              <a:ext uri="{FF2B5EF4-FFF2-40B4-BE49-F238E27FC236}">
                <a16:creationId xmlns:a16="http://schemas.microsoft.com/office/drawing/2014/main" xmlns=""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6701991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86C5A5E-9314-4CD7-864B-5F4FA4629B82}"/>
              </a:ext>
            </a:extLst>
          </p:cNvPr>
          <p:cNvSpPr>
            <a:spLocks noGrp="1"/>
          </p:cNvSpPr>
          <p:nvPr>
            <p:ph type="dt" sz="half" idx="10"/>
          </p:nvPr>
        </p:nvSpPr>
        <p:spPr/>
        <p:txBody>
          <a:bodyPr/>
          <a:lstStyle/>
          <a:p>
            <a:fld id="{D0895825-7B37-42F5-9075-3BE9DC30402E}" type="datetimeFigureOut">
              <a:rPr lang="zh-CN" altLang="en-US" smtClean="0"/>
              <a:t>2021/12/10</a:t>
            </a:fld>
            <a:endParaRPr lang="zh-CN" altLang="en-US"/>
          </a:p>
        </p:txBody>
      </p:sp>
      <p:sp>
        <p:nvSpPr>
          <p:cNvPr id="8" name="页脚占位符 7">
            <a:extLst>
              <a:ext uri="{FF2B5EF4-FFF2-40B4-BE49-F238E27FC236}">
                <a16:creationId xmlns:a16="http://schemas.microsoft.com/office/drawing/2014/main" xmlns=""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91299182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6D4E129-EDEB-4C59-9744-8F2D8C310704}"/>
              </a:ext>
            </a:extLst>
          </p:cNvPr>
          <p:cNvSpPr>
            <a:spLocks noGrp="1"/>
          </p:cNvSpPr>
          <p:nvPr>
            <p:ph type="dt" sz="half" idx="10"/>
          </p:nvPr>
        </p:nvSpPr>
        <p:spPr/>
        <p:txBody>
          <a:bodyPr/>
          <a:lstStyle/>
          <a:p>
            <a:fld id="{D0895825-7B37-42F5-9075-3BE9DC30402E}" type="datetimeFigureOut">
              <a:rPr lang="zh-CN" altLang="en-US" smtClean="0"/>
              <a:t>2021/12/10</a:t>
            </a:fld>
            <a:endParaRPr lang="zh-CN" altLang="en-US"/>
          </a:p>
        </p:txBody>
      </p:sp>
      <p:sp>
        <p:nvSpPr>
          <p:cNvPr id="4" name="页脚占位符 3">
            <a:extLst>
              <a:ext uri="{FF2B5EF4-FFF2-40B4-BE49-F238E27FC236}">
                <a16:creationId xmlns:a16="http://schemas.microsoft.com/office/drawing/2014/main" xmlns=""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529094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C3675DB-BE68-4E99-9EBA-D7787A7E9EBA}"/>
              </a:ext>
            </a:extLst>
          </p:cNvPr>
          <p:cNvSpPr>
            <a:spLocks noGrp="1"/>
          </p:cNvSpPr>
          <p:nvPr>
            <p:ph type="dt" sz="half" idx="10"/>
          </p:nvPr>
        </p:nvSpPr>
        <p:spPr/>
        <p:txBody>
          <a:bodyPr/>
          <a:lstStyle/>
          <a:p>
            <a:fld id="{D0895825-7B37-42F5-9075-3BE9DC30402E}" type="datetimeFigureOut">
              <a:rPr lang="zh-CN" altLang="en-US" smtClean="0"/>
              <a:t>2021/12/10</a:t>
            </a:fld>
            <a:endParaRPr lang="zh-CN" altLang="en-US"/>
          </a:p>
        </p:txBody>
      </p:sp>
      <p:sp>
        <p:nvSpPr>
          <p:cNvPr id="3" name="页脚占位符 2">
            <a:extLst>
              <a:ext uri="{FF2B5EF4-FFF2-40B4-BE49-F238E27FC236}">
                <a16:creationId xmlns:a16="http://schemas.microsoft.com/office/drawing/2014/main" xmlns=""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0550608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38054ED-485F-40FD-B058-A389D79910F2}"/>
              </a:ext>
            </a:extLst>
          </p:cNvPr>
          <p:cNvSpPr>
            <a:spLocks noGrp="1"/>
          </p:cNvSpPr>
          <p:nvPr>
            <p:ph type="dt" sz="half" idx="10"/>
          </p:nvPr>
        </p:nvSpPr>
        <p:spPr/>
        <p:txBody>
          <a:bodyPr/>
          <a:lstStyle/>
          <a:p>
            <a:fld id="{D0895825-7B37-42F5-9075-3BE9DC30402E}" type="datetimeFigureOut">
              <a:rPr lang="zh-CN" altLang="en-US" smtClean="0"/>
              <a:t>2021/12/10</a:t>
            </a:fld>
            <a:endParaRPr lang="zh-CN" altLang="en-US"/>
          </a:p>
        </p:txBody>
      </p:sp>
      <p:sp>
        <p:nvSpPr>
          <p:cNvPr id="6" name="页脚占位符 5">
            <a:extLst>
              <a:ext uri="{FF2B5EF4-FFF2-40B4-BE49-F238E27FC236}">
                <a16:creationId xmlns:a16="http://schemas.microsoft.com/office/drawing/2014/main" xmlns=""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8165887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5789585-FFEB-4D20-8A90-45C1D2C9A223}"/>
              </a:ext>
            </a:extLst>
          </p:cNvPr>
          <p:cNvSpPr>
            <a:spLocks noGrp="1"/>
          </p:cNvSpPr>
          <p:nvPr>
            <p:ph type="dt" sz="half" idx="10"/>
          </p:nvPr>
        </p:nvSpPr>
        <p:spPr/>
        <p:txBody>
          <a:bodyPr/>
          <a:lstStyle/>
          <a:p>
            <a:fld id="{D0895825-7B37-42F5-9075-3BE9DC30402E}" type="datetimeFigureOut">
              <a:rPr lang="zh-CN" altLang="en-US" smtClean="0"/>
              <a:t>2021/12/10</a:t>
            </a:fld>
            <a:endParaRPr lang="zh-CN" altLang="en-US"/>
          </a:p>
        </p:txBody>
      </p:sp>
      <p:sp>
        <p:nvSpPr>
          <p:cNvPr id="6" name="页脚占位符 5">
            <a:extLst>
              <a:ext uri="{FF2B5EF4-FFF2-40B4-BE49-F238E27FC236}">
                <a16:creationId xmlns:a16="http://schemas.microsoft.com/office/drawing/2014/main" xmlns=""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9419426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AC4ADB6-73D2-41AE-982B-9195607D7102}"/>
              </a:ext>
            </a:extLst>
          </p:cNvPr>
          <p:cNvSpPr>
            <a:spLocks noGrp="1"/>
          </p:cNvSpPr>
          <p:nvPr>
            <p:ph type="dt" sz="half" idx="10"/>
          </p:nvPr>
        </p:nvSpPr>
        <p:spPr/>
        <p:txBody>
          <a:bodyPr/>
          <a:lstStyle/>
          <a:p>
            <a:fld id="{D0895825-7B37-42F5-9075-3BE9DC30402E}" type="datetimeFigureOut">
              <a:rPr lang="zh-CN" altLang="en-US" smtClean="0"/>
              <a:t>2021/12/10</a:t>
            </a:fld>
            <a:endParaRPr lang="zh-CN" altLang="en-US"/>
          </a:p>
        </p:txBody>
      </p:sp>
      <p:sp>
        <p:nvSpPr>
          <p:cNvPr id="5" name="页脚占位符 4">
            <a:extLst>
              <a:ext uri="{FF2B5EF4-FFF2-40B4-BE49-F238E27FC236}">
                <a16:creationId xmlns:a16="http://schemas.microsoft.com/office/drawing/2014/main" xmlns=""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25077312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C225F83-7BFD-41A9-AB96-77E8DC202231}"/>
              </a:ext>
            </a:extLst>
          </p:cNvPr>
          <p:cNvSpPr>
            <a:spLocks noGrp="1"/>
          </p:cNvSpPr>
          <p:nvPr>
            <p:ph type="dt" sz="half" idx="10"/>
          </p:nvPr>
        </p:nvSpPr>
        <p:spPr/>
        <p:txBody>
          <a:bodyPr/>
          <a:lstStyle/>
          <a:p>
            <a:fld id="{D0895825-7B37-42F5-9075-3BE9DC30402E}" type="datetimeFigureOut">
              <a:rPr lang="zh-CN" altLang="en-US" smtClean="0"/>
              <a:t>2021/12/10</a:t>
            </a:fld>
            <a:endParaRPr lang="zh-CN" altLang="en-US"/>
          </a:p>
        </p:txBody>
      </p:sp>
      <p:sp>
        <p:nvSpPr>
          <p:cNvPr id="5" name="页脚占位符 4">
            <a:extLst>
              <a:ext uri="{FF2B5EF4-FFF2-40B4-BE49-F238E27FC236}">
                <a16:creationId xmlns:a16="http://schemas.microsoft.com/office/drawing/2014/main" xmlns=""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54690426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12/10/2021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709316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311998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895623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12/10/2021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extLst>
      <p:ext uri="{BB962C8B-B14F-4D97-AF65-F5344CB8AC3E}">
        <p14:creationId xmlns:p14="http://schemas.microsoft.com/office/powerpoint/2010/main" val="3151775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1968449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2021/12/10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425946145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89916772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12/10/2021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59878127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2021/12/10</a:t>
            </a:fld>
            <a:endParaRPr lang="zh-CN" altLang="en-US"/>
          </a:p>
        </p:txBody>
      </p:sp>
      <p:sp>
        <p:nvSpPr>
          <p:cNvPr id="5" name="页脚占位符 4">
            <a:extLst>
              <a:ext uri="{FF2B5EF4-FFF2-40B4-BE49-F238E27FC236}">
                <a16:creationId xmlns:a16="http://schemas.microsoft.com/office/drawing/2014/main" xmlns=""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88250971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0.jfif"/></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3.jfif"/></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9.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0.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47.xml"/><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gi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mp3"/><Relationship Id="rId7" Type="http://schemas.openxmlformats.org/officeDocument/2006/relationships/image" Target="../media/image15.png"/><Relationship Id="rId12" Type="http://schemas.openxmlformats.org/officeDocument/2006/relationships/image" Target="../media/image18.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slideLayout" Target="../slideLayouts/slideLayout47.xml"/><Relationship Id="rId10" Type="http://schemas.openxmlformats.org/officeDocument/2006/relationships/image" Target="../media/image13.png"/><Relationship Id="rId4" Type="http://schemas.openxmlformats.org/officeDocument/2006/relationships/audio" Target="../media/media1.mp3"/><Relationship Id="rId9"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1.mp3"/><Relationship Id="rId7" Type="http://schemas.openxmlformats.org/officeDocument/2006/relationships/image" Target="../media/image20.png"/><Relationship Id="rId12" Type="http://schemas.openxmlformats.org/officeDocument/2006/relationships/image" Target="../media/image18.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slideLayout" Target="../slideLayouts/slideLayout47.xml"/><Relationship Id="rId10" Type="http://schemas.openxmlformats.org/officeDocument/2006/relationships/image" Target="../media/image13.png"/><Relationship Id="rId4" Type="http://schemas.openxmlformats.org/officeDocument/2006/relationships/audio" Target="../media/media1.mp3"/><Relationship Id="rId9" Type="http://schemas.openxmlformats.org/officeDocument/2006/relationships/image" Target="../media/image12.gif"/></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8.gif"/><Relationship Id="rId3" Type="http://schemas.microsoft.com/office/2007/relationships/media" Target="../media/media1.mp3"/><Relationship Id="rId7" Type="http://schemas.openxmlformats.org/officeDocument/2006/relationships/image" Target="../media/image23.png"/><Relationship Id="rId12"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11" Type="http://schemas.openxmlformats.org/officeDocument/2006/relationships/image" Target="../media/image13.png"/><Relationship Id="rId5" Type="http://schemas.openxmlformats.org/officeDocument/2006/relationships/slideLayout" Target="../slideLayouts/slideLayout47.xml"/><Relationship Id="rId10" Type="http://schemas.openxmlformats.org/officeDocument/2006/relationships/image" Target="../media/image12.gif"/><Relationship Id="rId4" Type="http://schemas.openxmlformats.org/officeDocument/2006/relationships/audio" Target="../media/media1.mp3"/><Relationship Id="rId9" Type="http://schemas.openxmlformats.org/officeDocument/2006/relationships/image" Target="../media/image25.png"/><Relationship Id="rId14" Type="http://schemas.openxmlformats.org/officeDocument/2006/relationships/image" Target="../media/image26.jp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gif"/><Relationship Id="rId3" Type="http://schemas.microsoft.com/office/2007/relationships/media" Target="../media/media4.mp3"/><Relationship Id="rId7" Type="http://schemas.openxmlformats.org/officeDocument/2006/relationships/slideLayout" Target="../slideLayouts/slideLayout47.xml"/><Relationship Id="rId12" Type="http://schemas.openxmlformats.org/officeDocument/2006/relationships/image" Target="../media/image28.gif"/><Relationship Id="rId2" Type="http://schemas.openxmlformats.org/officeDocument/2006/relationships/audio" Target="../media/media3.mp3"/><Relationship Id="rId16" Type="http://schemas.openxmlformats.org/officeDocument/2006/relationships/image" Target="../media/image17.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12.gif"/><Relationship Id="rId5" Type="http://schemas.microsoft.com/office/2007/relationships/media" Target="../media/media1.mp3"/><Relationship Id="rId15" Type="http://schemas.openxmlformats.org/officeDocument/2006/relationships/image" Target="../media/image13.png"/><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image" Target="../media/image27.png"/><Relationship Id="rId14" Type="http://schemas.openxmlformats.org/officeDocument/2006/relationships/image" Target="../media/image30.gif"/></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F52E4E8-B5E7-4677-A96C-56C7E9EF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7DDB786E-AACD-47A3-BA91-9A4A8DC7A014}"/>
              </a:ext>
            </a:extLst>
          </p:cNvPr>
          <p:cNvSpPr/>
          <p:nvPr/>
        </p:nvSpPr>
        <p:spPr>
          <a:xfrm>
            <a:off x="2287746" y="1606732"/>
            <a:ext cx="7616508" cy="2719739"/>
          </a:xfrm>
          <a:prstGeom prst="rect">
            <a:avLst/>
          </a:prstGeom>
          <a:noFill/>
        </p:spPr>
        <p:txBody>
          <a:bodyPr wrap="none" lIns="68580" tIns="34291" rIns="68580" bIns="34291" numCol="1">
            <a:prstTxWarp prst="textTriangle">
              <a:avLst>
                <a:gd name="adj" fmla="val 30003"/>
              </a:avLst>
            </a:prstTxWarp>
            <a:spAutoFit/>
          </a:bodyPr>
          <a:lstStyle/>
          <a:p>
            <a:pPr algn="ctr" defTabSz="685783"/>
            <a:r>
              <a:rPr lang="en-US" sz="6600">
                <a:ln w="0"/>
                <a:solidFill>
                  <a:srgbClr val="FF0000"/>
                </a:solidFill>
                <a:effectLst>
                  <a:reflection blurRad="6350" stA="53000" endA="300" endPos="35500" dir="5400000" sy="-90000" algn="bl" rotWithShape="0"/>
                </a:effectLst>
              </a:rPr>
              <a:t>CHÀO MỪNG CÁC CON ĐẾN VỚI TIẾT</a:t>
            </a:r>
          </a:p>
          <a:p>
            <a:pPr algn="ctr" defTabSz="685783"/>
            <a:r>
              <a:rPr lang="en-US" sz="6600">
                <a:ln w="0"/>
                <a:solidFill>
                  <a:srgbClr val="FF0000"/>
                </a:solidFill>
                <a:effectLst>
                  <a:reflection blurRad="6350" stA="53000" endA="300" endPos="35500" dir="5400000" sy="-90000" algn="bl" rotWithShape="0"/>
                </a:effectLst>
              </a:rPr>
              <a:t> TỰ NHIÊN VÀ XÃ HỘI</a:t>
            </a:r>
          </a:p>
        </p:txBody>
      </p:sp>
    </p:spTree>
    <p:extLst>
      <p:ext uri="{BB962C8B-B14F-4D97-AF65-F5344CB8AC3E}">
        <p14:creationId xmlns:p14="http://schemas.microsoft.com/office/powerpoint/2010/main" val="1669159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12893" y="0"/>
            <a:ext cx="12192000" cy="6720064"/>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9510251" y="4395537"/>
            <a:ext cx="2894473" cy="2757325"/>
          </a:xfrm>
          <a:prstGeom prst="rect">
            <a:avLst/>
          </a:prstGeom>
          <a:noFill/>
          <a:ln w="9525">
            <a:noFill/>
          </a:ln>
        </p:spPr>
      </p:pic>
      <p:sp>
        <p:nvSpPr>
          <p:cNvPr id="8" name="TextBox 7"/>
          <p:cNvSpPr txBox="1"/>
          <p:nvPr/>
        </p:nvSpPr>
        <p:spPr>
          <a:xfrm>
            <a:off x="4083986" y="343760"/>
            <a:ext cx="3607490" cy="1132298"/>
          </a:xfrm>
          <a:prstGeom prst="rect">
            <a:avLst/>
          </a:prstGeom>
          <a:noFill/>
          <a:ln>
            <a:noFill/>
          </a:ln>
        </p:spPr>
        <p:txBody>
          <a:bodyPr wrap="square" rtlCol="0">
            <a:spAutoFit/>
          </a:bodyPr>
          <a:lstStyle/>
          <a:p>
            <a:pPr algn="ctr">
              <a:lnSpc>
                <a:spcPct val="200000"/>
              </a:lnSpc>
            </a:pP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Yêu</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cầu</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cần</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đạt</a:t>
            </a:r>
            <a:endParaRPr lang="zh-CN" alt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sp>
        <p:nvSpPr>
          <p:cNvPr id="16" name="TextBox 15"/>
          <p:cNvSpPr txBox="1"/>
          <p:nvPr/>
        </p:nvSpPr>
        <p:spPr>
          <a:xfrm>
            <a:off x="1871531" y="3413805"/>
            <a:ext cx="418704" cy="646331"/>
          </a:xfrm>
          <a:prstGeom prst="rect">
            <a:avLst/>
          </a:prstGeom>
          <a:noFill/>
        </p:spPr>
        <p:txBody>
          <a:bodyPr wrap="none" rtlCol="0">
            <a:spAutoFit/>
          </a:bodyPr>
          <a:lstStyle/>
          <a:p>
            <a:r>
              <a:rPr lang="en-US" altLang="zh-CN" sz="3600" dirty="0">
                <a:solidFill>
                  <a:schemeClr val="bg1"/>
                </a:solidFill>
              </a:rPr>
              <a:t>3</a:t>
            </a:r>
            <a:endParaRPr lang="zh-CN" altLang="en-US" sz="3600" dirty="0">
              <a:solidFill>
                <a:schemeClr val="bg1"/>
              </a:solidFill>
            </a:endParaRPr>
          </a:p>
        </p:txBody>
      </p:sp>
      <p:sp>
        <p:nvSpPr>
          <p:cNvPr id="17" name="TextBox 16"/>
          <p:cNvSpPr txBox="1"/>
          <p:nvPr/>
        </p:nvSpPr>
        <p:spPr>
          <a:xfrm>
            <a:off x="3125061" y="4764155"/>
            <a:ext cx="418704" cy="646331"/>
          </a:xfrm>
          <a:prstGeom prst="rect">
            <a:avLst/>
          </a:prstGeom>
          <a:noFill/>
        </p:spPr>
        <p:txBody>
          <a:bodyPr wrap="none" rtlCol="0">
            <a:spAutoFit/>
          </a:bodyPr>
          <a:lstStyle/>
          <a:p>
            <a:r>
              <a:rPr lang="en-US" altLang="zh-CN" sz="3600" dirty="0">
                <a:solidFill>
                  <a:schemeClr val="bg1"/>
                </a:solidFill>
              </a:rPr>
              <a:t>4</a:t>
            </a:r>
            <a:endParaRPr lang="zh-CN" altLang="en-US" sz="3600" dirty="0">
              <a:solidFill>
                <a:schemeClr val="bg1"/>
              </a:solidFill>
            </a:endParaRPr>
          </a:p>
        </p:txBody>
      </p:sp>
      <p:sp>
        <p:nvSpPr>
          <p:cNvPr id="26" name="TextBox 71"/>
          <p:cNvSpPr txBox="1"/>
          <p:nvPr/>
        </p:nvSpPr>
        <p:spPr>
          <a:xfrm>
            <a:off x="1871531" y="1919713"/>
            <a:ext cx="8882905" cy="1077218"/>
          </a:xfrm>
          <a:prstGeom prst="rect">
            <a:avLst/>
          </a:prstGeom>
          <a:noFill/>
          <a:ln w="9525">
            <a:noFill/>
          </a:ln>
        </p:spPr>
        <p:txBody>
          <a:bodyPr wrap="square">
            <a:spAutoFit/>
          </a:bodyPr>
          <a:lstStyle/>
          <a:p>
            <a:r>
              <a:rPr lang="en-US" sz="3200" b="1" i="1">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Củng cố kiến thức, kĩ năng đã học về chủ đề cộng đồng địa phương</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pic>
        <p:nvPicPr>
          <p:cNvPr id="34" name="图片 46124" descr="png-0730"/>
          <p:cNvPicPr>
            <a:picLocks noChangeAspect="1"/>
          </p:cNvPicPr>
          <p:nvPr/>
        </p:nvPicPr>
        <p:blipFill>
          <a:blip r:embed="rId5"/>
          <a:stretch>
            <a:fillRect/>
          </a:stretch>
        </p:blipFill>
        <p:spPr>
          <a:xfrm>
            <a:off x="724055" y="1655237"/>
            <a:ext cx="1147476" cy="1008062"/>
          </a:xfrm>
          <a:prstGeom prst="rect">
            <a:avLst/>
          </a:prstGeom>
          <a:noFill/>
          <a:ln w="9525">
            <a:noFill/>
          </a:ln>
        </p:spPr>
      </p:pic>
      <p:pic>
        <p:nvPicPr>
          <p:cNvPr id="40" name="图片 46130" descr="png-0731副本"/>
          <p:cNvPicPr>
            <a:picLocks noChangeAspect="1"/>
          </p:cNvPicPr>
          <p:nvPr/>
        </p:nvPicPr>
        <p:blipFill>
          <a:blip r:embed="rId6"/>
          <a:stretch>
            <a:fillRect/>
          </a:stretch>
        </p:blipFill>
        <p:spPr>
          <a:xfrm>
            <a:off x="565763" y="3096097"/>
            <a:ext cx="1305768" cy="1111250"/>
          </a:xfrm>
          <a:prstGeom prst="rect">
            <a:avLst/>
          </a:prstGeom>
          <a:noFill/>
          <a:ln w="9525">
            <a:noFill/>
          </a:ln>
        </p:spPr>
      </p:pic>
      <p:sp>
        <p:nvSpPr>
          <p:cNvPr id="3" name="Rectangle 2"/>
          <p:cNvSpPr/>
          <p:nvPr/>
        </p:nvSpPr>
        <p:spPr>
          <a:xfrm>
            <a:off x="1789516" y="3346528"/>
            <a:ext cx="8964920" cy="1077218"/>
          </a:xfrm>
          <a:prstGeom prst="rect">
            <a:avLst/>
          </a:prstGeom>
        </p:spPr>
        <p:txBody>
          <a:bodyPr wrap="square">
            <a:spAutoFit/>
          </a:bodyPr>
          <a:lstStyle/>
          <a:p>
            <a:r>
              <a:rPr lang="vi-VN" sz="3200">
                <a:latin typeface="Times New Roman" panose="02020603050405020304" pitchFamily="18" charset="0"/>
                <a:cs typeface="Times New Roman" panose="02020603050405020304" pitchFamily="18" charset="0"/>
              </a:rPr>
              <a:t>- Biết </a:t>
            </a:r>
            <a:r>
              <a:rPr lang="en-US" sz="3200" smtClean="0">
                <a:latin typeface="Times New Roman" panose="02020603050405020304" pitchFamily="18" charset="0"/>
                <a:cs typeface="Times New Roman" panose="02020603050405020304" pitchFamily="18" charset="0"/>
              </a:rPr>
              <a:t>cách </a:t>
            </a:r>
            <a:r>
              <a:rPr lang="en-US" sz="3200">
                <a:latin typeface="Times New Roman" panose="02020603050405020304" pitchFamily="18" charset="0"/>
                <a:cs typeface="Times New Roman" panose="02020603050405020304" pitchFamily="18" charset="0"/>
              </a:rPr>
              <a:t>mua bán, lựa chọn hàng hóa phù hợp về giá cả và chất lượng</a:t>
            </a:r>
          </a:p>
        </p:txBody>
      </p:sp>
    </p:spTree>
    <p:extLst>
      <p:ext uri="{BB962C8B-B14F-4D97-AF65-F5344CB8AC3E}">
        <p14:creationId xmlns:p14="http://schemas.microsoft.com/office/powerpoint/2010/main" val="40157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754403" y="2743932"/>
            <a:ext cx="8780429" cy="1294633"/>
            <a:chOff x="6889" y="5598"/>
            <a:chExt cx="6390" cy="868"/>
          </a:xfrm>
        </p:grpSpPr>
        <p:sp>
          <p:nvSpPr>
            <p:cNvPr id="19" name="任意多边形 18"/>
            <p:cNvSpPr/>
            <p:nvPr/>
          </p:nvSpPr>
          <p:spPr>
            <a:xfrm>
              <a:off x="6889" y="596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 thực</a:t>
              </a:r>
              <a:r>
                <a:rPr kumimoji="0" lang="en-US" altLang="zh-CN" sz="5400" b="0" i="0" u="none" strike="noStrike" kern="1200" cap="none" spc="0" normalizeH="0" noProof="0" smtClean="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13A8B19-337A-471A-93BB-D26C03DD8148}"/>
              </a:ext>
            </a:extLst>
          </p:cNvPr>
          <p:cNvSpPr txBox="1"/>
          <p:nvPr/>
        </p:nvSpPr>
        <p:spPr>
          <a:xfrm>
            <a:off x="1519697" y="208918"/>
            <a:ext cx="9778612"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1</a:t>
            </a:r>
            <a:r>
              <a:rPr lang="en-US" sz="3200" b="1">
                <a:solidFill>
                  <a:prstClr val="black"/>
                </a:solidFill>
                <a:latin typeface="Times New Roman" panose="02020603050405020304" pitchFamily="18" charset="0"/>
                <a:cs typeface="Times New Roman" panose="02020603050405020304" pitchFamily="18" charset="0"/>
              </a:rPr>
              <a:t>. </a:t>
            </a:r>
            <a:r>
              <a:rPr lang="en-US" sz="3200" b="1" smtClean="0">
                <a:solidFill>
                  <a:prstClr val="black"/>
                </a:solidFill>
                <a:latin typeface="Times New Roman" panose="02020603050405020304" pitchFamily="18" charset="0"/>
                <a:cs typeface="Times New Roman" panose="02020603050405020304" pitchFamily="18" charset="0"/>
              </a:rPr>
              <a:t>Cùng hoàn thành sơ đồ sau: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xmlns="" id="{B13A8B19-337A-471A-93BB-D26C03DD8148}"/>
              </a:ext>
            </a:extLst>
          </p:cNvPr>
          <p:cNvSpPr txBox="1"/>
          <p:nvPr/>
        </p:nvSpPr>
        <p:spPr>
          <a:xfrm>
            <a:off x="2413388" y="6064306"/>
            <a:ext cx="977861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2800" b="0" i="1" u="none" strike="noStrike" kern="1200" cap="none" spc="0" normalizeH="0" noProof="0" smtClean="0">
                <a:ln>
                  <a:noFill/>
                </a:ln>
                <a:solidFill>
                  <a:srgbClr val="FF0000"/>
                </a:solidFill>
                <a:effectLst/>
                <a:uLnTx/>
                <a:uFillTx/>
                <a:latin typeface="Times New Roman" panose="02020603050405020304" pitchFamily="18" charset="0"/>
                <a:cs typeface="Times New Roman" panose="02020603050405020304" pitchFamily="18" charset="0"/>
              </a:rPr>
              <a:t> viết nhanh ra giấy nháp ý cần bổ sung vào sơ đồ nhé.</a:t>
            </a:r>
            <a:endPar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66716" y="949319"/>
            <a:ext cx="10715535" cy="5114987"/>
          </a:xfrm>
          <a:prstGeom prst="rect">
            <a:avLst/>
          </a:prstGeom>
        </p:spPr>
      </p:pic>
    </p:spTree>
    <p:extLst>
      <p:ext uri="{BB962C8B-B14F-4D97-AF65-F5344CB8AC3E}">
        <p14:creationId xmlns:p14="http://schemas.microsoft.com/office/powerpoint/2010/main" val="374821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barn(inVertical)">
                                      <p:cBhvr>
                                        <p:cTn id="1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13A8B19-337A-471A-93BB-D26C03DD8148}"/>
              </a:ext>
            </a:extLst>
          </p:cNvPr>
          <p:cNvSpPr txBox="1"/>
          <p:nvPr/>
        </p:nvSpPr>
        <p:spPr>
          <a:xfrm>
            <a:off x="1506050" y="247586"/>
            <a:ext cx="9778612"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1</a:t>
            </a:r>
            <a:r>
              <a:rPr lang="en-US" sz="3200" b="1">
                <a:solidFill>
                  <a:prstClr val="black"/>
                </a:solidFill>
                <a:latin typeface="Times New Roman" panose="02020603050405020304" pitchFamily="18" charset="0"/>
                <a:cs typeface="Times New Roman" panose="02020603050405020304" pitchFamily="18" charset="0"/>
              </a:rPr>
              <a:t>. </a:t>
            </a:r>
            <a:r>
              <a:rPr lang="en-US" sz="3200" b="1" smtClean="0">
                <a:solidFill>
                  <a:prstClr val="black"/>
                </a:solidFill>
                <a:latin typeface="Times New Roman" panose="02020603050405020304" pitchFamily="18" charset="0"/>
                <a:cs typeface="Times New Roman" panose="02020603050405020304" pitchFamily="18" charset="0"/>
              </a:rPr>
              <a:t>Cùng hoàn thành sơ đồ sau: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Oval 2"/>
          <p:cNvSpPr/>
          <p:nvPr/>
        </p:nvSpPr>
        <p:spPr>
          <a:xfrm>
            <a:off x="4259279" y="2878529"/>
            <a:ext cx="2261936" cy="1796715"/>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chemeClr val="tx1"/>
                </a:solidFill>
                <a:latin typeface="Times New Roman" panose="02020603050405020304" pitchFamily="18" charset="0"/>
                <a:cs typeface="Times New Roman" panose="02020603050405020304" pitchFamily="18" charset="0"/>
              </a:rPr>
              <a:t>MUA BÁN HÀNG HÓA</a:t>
            </a:r>
            <a:endParaRPr lang="en-US" sz="2000" b="1">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679031" y="1997634"/>
            <a:ext cx="1491915" cy="75397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chemeClr val="tx1"/>
                </a:solidFill>
                <a:latin typeface="Times New Roman" panose="02020603050405020304" pitchFamily="18" charset="0"/>
                <a:cs typeface="Times New Roman" panose="02020603050405020304" pitchFamily="18" charset="0"/>
              </a:rPr>
              <a:t>NƠI</a:t>
            </a:r>
          </a:p>
          <a:p>
            <a:pPr algn="ctr"/>
            <a:r>
              <a:rPr lang="en-US" sz="1600" b="1" smtClean="0">
                <a:solidFill>
                  <a:schemeClr val="tx1"/>
                </a:solidFill>
                <a:latin typeface="Times New Roman" panose="02020603050405020304" pitchFamily="18" charset="0"/>
                <a:cs typeface="Times New Roman" panose="02020603050405020304" pitchFamily="18" charset="0"/>
              </a:rPr>
              <a:t> MUA BÁN</a:t>
            </a:r>
            <a:endParaRPr lang="en-US" sz="1600" b="1">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2679030" y="4876799"/>
            <a:ext cx="1491916" cy="7780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smtClean="0">
                <a:solidFill>
                  <a:schemeClr val="tx1"/>
                </a:solidFill>
                <a:latin typeface="Times New Roman" panose="02020603050405020304" pitchFamily="18" charset="0"/>
                <a:cs typeface="Times New Roman" panose="02020603050405020304" pitchFamily="18" charset="0"/>
              </a:rPr>
              <a:t>LÍ DO </a:t>
            </a:r>
          </a:p>
          <a:p>
            <a:pPr algn="ctr"/>
            <a:r>
              <a:rPr lang="en-US" sz="1600" b="1" smtClean="0">
                <a:solidFill>
                  <a:schemeClr val="tx1"/>
                </a:solidFill>
                <a:latin typeface="Times New Roman" panose="02020603050405020304" pitchFamily="18" charset="0"/>
                <a:cs typeface="Times New Roman" panose="02020603050405020304" pitchFamily="18" charset="0"/>
              </a:rPr>
              <a:t>LỰA CHỌN</a:t>
            </a:r>
            <a:endParaRPr lang="en-US" sz="1600" b="1">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256674" y="1179488"/>
            <a:ext cx="1588168" cy="7058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smtClean="0">
                <a:latin typeface="Times New Roman" panose="02020603050405020304" pitchFamily="18" charset="0"/>
                <a:cs typeface="Times New Roman" panose="02020603050405020304" pitchFamily="18" charset="0"/>
              </a:rPr>
              <a:t>Chợ </a:t>
            </a:r>
          </a:p>
          <a:p>
            <a:pPr algn="ctr"/>
            <a:r>
              <a:rPr lang="en-US" sz="2000" smtClean="0">
                <a:latin typeface="Times New Roman" panose="02020603050405020304" pitchFamily="18" charset="0"/>
                <a:cs typeface="Times New Roman" panose="02020603050405020304" pitchFamily="18" charset="0"/>
              </a:rPr>
              <a:t>tryền thống</a:t>
            </a:r>
            <a:endParaRPr lang="en-US" sz="2000">
              <a:latin typeface="Times New Roman" panose="02020603050405020304" pitchFamily="18" charset="0"/>
              <a:cs typeface="Times New Roman" panose="02020603050405020304" pitchFamily="18" charset="0"/>
            </a:endParaRPr>
          </a:p>
        </p:txBody>
      </p:sp>
      <p:sp>
        <p:nvSpPr>
          <p:cNvPr id="10" name="Rounded Rectangle 9"/>
          <p:cNvSpPr/>
          <p:nvPr/>
        </p:nvSpPr>
        <p:spPr>
          <a:xfrm>
            <a:off x="256674" y="2021697"/>
            <a:ext cx="1588168" cy="7058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smtClean="0">
                <a:latin typeface="Times New Roman" panose="02020603050405020304" pitchFamily="18" charset="0"/>
                <a:cs typeface="Times New Roman" panose="02020603050405020304" pitchFamily="18" charset="0"/>
              </a:rPr>
              <a:t>Cửa hàng</a:t>
            </a:r>
            <a:endParaRPr lang="en-US" sz="2000">
              <a:latin typeface="Times New Roman" panose="02020603050405020304" pitchFamily="18" charset="0"/>
              <a:cs typeface="Times New Roman" panose="02020603050405020304" pitchFamily="18" charset="0"/>
            </a:endParaRPr>
          </a:p>
        </p:txBody>
      </p:sp>
      <p:sp>
        <p:nvSpPr>
          <p:cNvPr id="11" name="Rounded Rectangle 10"/>
          <p:cNvSpPr/>
          <p:nvPr/>
        </p:nvSpPr>
        <p:spPr>
          <a:xfrm>
            <a:off x="227121" y="2878529"/>
            <a:ext cx="1588168" cy="7058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smtClean="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p:txBody>
      </p:sp>
      <p:sp>
        <p:nvSpPr>
          <p:cNvPr id="12" name="Rounded Rectangle 11"/>
          <p:cNvSpPr/>
          <p:nvPr/>
        </p:nvSpPr>
        <p:spPr>
          <a:xfrm>
            <a:off x="270808" y="4359048"/>
            <a:ext cx="1588168" cy="7058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smtClean="0">
                <a:latin typeface="Times New Roman" panose="02020603050405020304" pitchFamily="18" charset="0"/>
                <a:cs typeface="Times New Roman" panose="02020603050405020304" pitchFamily="18" charset="0"/>
              </a:rPr>
              <a:t>Giá cả </a:t>
            </a:r>
          </a:p>
          <a:p>
            <a:pPr algn="ctr"/>
            <a:r>
              <a:rPr lang="en-US" sz="2000" smtClean="0">
                <a:latin typeface="Times New Roman" panose="02020603050405020304" pitchFamily="18" charset="0"/>
                <a:cs typeface="Times New Roman" panose="02020603050405020304" pitchFamily="18" charset="0"/>
              </a:rPr>
              <a:t>phù hợp</a:t>
            </a:r>
            <a:endParaRPr lang="en-US" sz="2000">
              <a:latin typeface="Times New Roman" panose="02020603050405020304" pitchFamily="18" charset="0"/>
              <a:cs typeface="Times New Roman" panose="02020603050405020304" pitchFamily="18" charset="0"/>
            </a:endParaRPr>
          </a:p>
        </p:txBody>
      </p:sp>
      <p:sp>
        <p:nvSpPr>
          <p:cNvPr id="13" name="Rounded Rectangle 12"/>
          <p:cNvSpPr/>
          <p:nvPr/>
        </p:nvSpPr>
        <p:spPr>
          <a:xfrm>
            <a:off x="270808" y="5449911"/>
            <a:ext cx="1588168" cy="7058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smtClean="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p:txBody>
      </p:sp>
      <p:sp>
        <p:nvSpPr>
          <p:cNvPr id="14" name="Rounded Rectangle 13"/>
          <p:cNvSpPr/>
          <p:nvPr/>
        </p:nvSpPr>
        <p:spPr>
          <a:xfrm>
            <a:off x="6979577" y="3361209"/>
            <a:ext cx="1395663" cy="834189"/>
          </a:xfrm>
          <a:prstGeom prst="roundRect">
            <a:avLst/>
          </a:prstGeom>
          <a:solidFill>
            <a:srgbClr val="F9259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chemeClr val="tx1"/>
                </a:solidFill>
                <a:latin typeface="Times New Roman" panose="02020603050405020304" pitchFamily="18" charset="0"/>
                <a:cs typeface="Times New Roman" panose="02020603050405020304" pitchFamily="18" charset="0"/>
              </a:rPr>
              <a:t>TÊN </a:t>
            </a:r>
          </a:p>
          <a:p>
            <a:pPr algn="ctr"/>
            <a:r>
              <a:rPr lang="en-US" sz="1600" b="1" smtClean="0">
                <a:solidFill>
                  <a:schemeClr val="tx1"/>
                </a:solidFill>
                <a:latin typeface="Times New Roman" panose="02020603050405020304" pitchFamily="18" charset="0"/>
                <a:cs typeface="Times New Roman" panose="02020603050405020304" pitchFamily="18" charset="0"/>
              </a:rPr>
              <a:t>HÀNG HÓA</a:t>
            </a:r>
            <a:endParaRPr lang="en-US" sz="1600" b="1">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9152023" y="1765024"/>
            <a:ext cx="1200826" cy="7058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smtClean="0">
                <a:latin typeface="Times New Roman" panose="02020603050405020304" pitchFamily="18" charset="0"/>
                <a:cs typeface="Times New Roman" panose="02020603050405020304" pitchFamily="18" charset="0"/>
              </a:rPr>
              <a:t>Thực phẩm</a:t>
            </a:r>
            <a:endParaRPr lang="en-US" sz="1600">
              <a:latin typeface="Times New Roman" panose="02020603050405020304" pitchFamily="18" charset="0"/>
              <a:cs typeface="Times New Roman" panose="02020603050405020304" pitchFamily="18" charset="0"/>
            </a:endParaRPr>
          </a:p>
        </p:txBody>
      </p:sp>
      <p:sp>
        <p:nvSpPr>
          <p:cNvPr id="16" name="Rounded Rectangle 15"/>
          <p:cNvSpPr/>
          <p:nvPr/>
        </p:nvSpPr>
        <p:spPr>
          <a:xfrm>
            <a:off x="9152022" y="3416968"/>
            <a:ext cx="1091087" cy="7058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mtClean="0">
                <a:latin typeface="Times New Roman" panose="02020603050405020304" pitchFamily="18" charset="0"/>
                <a:cs typeface="Times New Roman" panose="02020603050405020304" pitchFamily="18" charset="0"/>
              </a:rPr>
              <a:t>Đồ dùng</a:t>
            </a:r>
            <a:endParaRPr lang="en-US">
              <a:latin typeface="Times New Roman" panose="02020603050405020304" pitchFamily="18" charset="0"/>
              <a:cs typeface="Times New Roman" panose="02020603050405020304" pitchFamily="18" charset="0"/>
            </a:endParaRPr>
          </a:p>
        </p:txBody>
      </p:sp>
      <p:sp>
        <p:nvSpPr>
          <p:cNvPr id="17" name="Rounded Rectangle 16"/>
          <p:cNvSpPr/>
          <p:nvPr/>
        </p:nvSpPr>
        <p:spPr>
          <a:xfrm>
            <a:off x="9152022" y="5096985"/>
            <a:ext cx="1200827" cy="7058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smtClean="0">
                <a:latin typeface="Times New Roman" panose="02020603050405020304" pitchFamily="18" charset="0"/>
                <a:cs typeface="Times New Roman" panose="02020603050405020304" pitchFamily="18" charset="0"/>
              </a:rPr>
              <a:t>Trang phục</a:t>
            </a:r>
            <a:endParaRPr lang="en-US" sz="1600">
              <a:latin typeface="Times New Roman" panose="02020603050405020304" pitchFamily="18" charset="0"/>
              <a:cs typeface="Times New Roman" panose="02020603050405020304" pitchFamily="18" charset="0"/>
            </a:endParaRPr>
          </a:p>
        </p:txBody>
      </p:sp>
      <p:cxnSp>
        <p:nvCxnSpPr>
          <p:cNvPr id="23" name="Straight Connector 22"/>
          <p:cNvCxnSpPr>
            <a:stCxn id="7" idx="3"/>
          </p:cNvCxnSpPr>
          <p:nvPr/>
        </p:nvCxnSpPr>
        <p:spPr>
          <a:xfrm flipV="1">
            <a:off x="4170946" y="2374623"/>
            <a:ext cx="1226368"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154902" y="5265820"/>
            <a:ext cx="1242412" cy="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858976" y="1532414"/>
            <a:ext cx="322750"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866043" y="2375016"/>
            <a:ext cx="322750" cy="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761612" y="3212482"/>
            <a:ext cx="434248" cy="894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181726" y="1532414"/>
            <a:ext cx="14134" cy="168441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866043" y="4668148"/>
            <a:ext cx="322750"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52006" y="5776421"/>
            <a:ext cx="322750"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74757" y="4668148"/>
            <a:ext cx="6969" cy="110827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829272" y="2120248"/>
            <a:ext cx="322750"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8800147" y="5428929"/>
            <a:ext cx="322750"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8800147" y="3809263"/>
            <a:ext cx="322750"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8800147" y="2124845"/>
            <a:ext cx="21630" cy="3304084"/>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397314" y="2374623"/>
            <a:ext cx="0" cy="4892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390247" y="4632157"/>
            <a:ext cx="0" cy="6336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 idx="6"/>
            <a:endCxn id="14" idx="1"/>
          </p:cNvCxnSpPr>
          <p:nvPr/>
        </p:nvCxnSpPr>
        <p:spPr>
          <a:xfrm>
            <a:off x="6521215" y="3776887"/>
            <a:ext cx="458362" cy="1417"/>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10250604" y="3786760"/>
            <a:ext cx="322750"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0366156" y="2127532"/>
            <a:ext cx="322750"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0703144" y="1672734"/>
            <a:ext cx="0" cy="890432"/>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196815" y="2374938"/>
            <a:ext cx="476099" cy="141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193479" y="5220866"/>
            <a:ext cx="476099" cy="141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0344796" y="5486830"/>
            <a:ext cx="322750"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0159" y="1322266"/>
            <a:ext cx="979716" cy="645179"/>
          </a:xfrm>
          <a:prstGeom prst="rect">
            <a:avLst/>
          </a:prstGeom>
        </p:spPr>
      </p:pic>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0159" y="4655453"/>
            <a:ext cx="979716" cy="715597"/>
          </a:xfrm>
          <a:prstGeom prst="rect">
            <a:avLst/>
          </a:prstGeom>
        </p:spPr>
      </p:pic>
      <p:pic>
        <p:nvPicPr>
          <p:cNvPr id="64" name="Picture 63"/>
          <p:cNvPicPr>
            <a:picLocks noChangeAspect="1"/>
          </p:cNvPicPr>
          <p:nvPr/>
        </p:nvPicPr>
        <p:blipFill rotWithShape="1">
          <a:blip r:embed="rId5" cstate="print">
            <a:extLst>
              <a:ext uri="{28A0092B-C50C-407E-A947-70E740481C1C}">
                <a14:useLocalDpi xmlns:a14="http://schemas.microsoft.com/office/drawing/2010/main" val="0"/>
              </a:ext>
            </a:extLst>
          </a:blip>
          <a:srcRect l="14302" t="16182" r="14106"/>
          <a:stretch/>
        </p:blipFill>
        <p:spPr>
          <a:xfrm>
            <a:off x="10908951" y="3066462"/>
            <a:ext cx="917015" cy="589495"/>
          </a:xfrm>
          <a:prstGeom prst="rect">
            <a:avLst/>
          </a:prstGeom>
        </p:spPr>
      </p:pic>
      <p:sp>
        <p:nvSpPr>
          <p:cNvPr id="65" name="Rounded Rectangle 64"/>
          <p:cNvSpPr/>
          <p:nvPr/>
        </p:nvSpPr>
        <p:spPr>
          <a:xfrm>
            <a:off x="10950159" y="2228791"/>
            <a:ext cx="1013111" cy="5113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smtClean="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p:txBody>
      </p:sp>
      <p:cxnSp>
        <p:nvCxnSpPr>
          <p:cNvPr id="67" name="Straight Connector 66"/>
          <p:cNvCxnSpPr/>
          <p:nvPr/>
        </p:nvCxnSpPr>
        <p:spPr>
          <a:xfrm>
            <a:off x="8375240" y="3809263"/>
            <a:ext cx="446537" cy="0"/>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0703144" y="1660897"/>
            <a:ext cx="247015"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0694637" y="2551380"/>
            <a:ext cx="247015"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10868429" y="3955317"/>
            <a:ext cx="1013111" cy="5113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smtClean="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p:txBody>
      </p:sp>
      <p:sp>
        <p:nvSpPr>
          <p:cNvPr id="74" name="Rounded Rectangle 73"/>
          <p:cNvSpPr/>
          <p:nvPr/>
        </p:nvSpPr>
        <p:spPr>
          <a:xfrm>
            <a:off x="10960236" y="5569759"/>
            <a:ext cx="1029809" cy="68728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smtClean="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p:txBody>
      </p:sp>
      <p:cxnSp>
        <p:nvCxnSpPr>
          <p:cNvPr id="75" name="Straight Connector 74"/>
          <p:cNvCxnSpPr/>
          <p:nvPr/>
        </p:nvCxnSpPr>
        <p:spPr>
          <a:xfrm flipV="1">
            <a:off x="10284426" y="3786469"/>
            <a:ext cx="322750"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0621414" y="3331671"/>
            <a:ext cx="0" cy="890432"/>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0621414" y="3319834"/>
            <a:ext cx="247015"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0612907" y="4210317"/>
            <a:ext cx="247015"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10357649" y="5477768"/>
            <a:ext cx="322750"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0694637" y="5022970"/>
            <a:ext cx="0" cy="890432"/>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0694637" y="5011133"/>
            <a:ext cx="247015"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0686130" y="5901616"/>
            <a:ext cx="247015" cy="1"/>
          </a:xfrm>
          <a:prstGeom prst="line">
            <a:avLst/>
          </a:prstGeom>
          <a:ln w="28575">
            <a:solidFill>
              <a:srgbClr val="F92594"/>
            </a:solidFill>
          </a:ln>
        </p:spPr>
        <p:style>
          <a:lnRef idx="1">
            <a:schemeClr val="accent1"/>
          </a:lnRef>
          <a:fillRef idx="0">
            <a:schemeClr val="accent1"/>
          </a:fillRef>
          <a:effectRef idx="0">
            <a:schemeClr val="accent1"/>
          </a:effectRef>
          <a:fontRef idx="minor">
            <a:schemeClr val="tx1"/>
          </a:fontRef>
        </p:style>
      </p:cxnSp>
      <p:sp>
        <p:nvSpPr>
          <p:cNvPr id="57" name="Rounded Rectangle 56"/>
          <p:cNvSpPr/>
          <p:nvPr/>
        </p:nvSpPr>
        <p:spPr>
          <a:xfrm>
            <a:off x="225643" y="2878529"/>
            <a:ext cx="1588168" cy="7058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smtClean="0">
                <a:solidFill>
                  <a:srgbClr val="FF0000"/>
                </a:solidFill>
                <a:latin typeface="Times New Roman" panose="02020603050405020304" pitchFamily="18" charset="0"/>
                <a:cs typeface="Times New Roman" panose="02020603050405020304" pitchFamily="18" charset="0"/>
              </a:rPr>
              <a:t>Siêu thị</a:t>
            </a:r>
            <a:endParaRPr lang="en-US" sz="2000">
              <a:solidFill>
                <a:srgbClr val="FF0000"/>
              </a:solidFill>
              <a:latin typeface="Times New Roman" panose="02020603050405020304" pitchFamily="18" charset="0"/>
              <a:cs typeface="Times New Roman" panose="02020603050405020304" pitchFamily="18" charset="0"/>
            </a:endParaRPr>
          </a:p>
        </p:txBody>
      </p:sp>
      <p:sp>
        <p:nvSpPr>
          <p:cNvPr id="58" name="Rounded Rectangle 57"/>
          <p:cNvSpPr/>
          <p:nvPr/>
        </p:nvSpPr>
        <p:spPr>
          <a:xfrm>
            <a:off x="277927" y="5449911"/>
            <a:ext cx="1588168" cy="7058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smtClean="0">
                <a:solidFill>
                  <a:srgbClr val="FF0000"/>
                </a:solidFill>
                <a:latin typeface="Times New Roman" panose="02020603050405020304" pitchFamily="18" charset="0"/>
                <a:cs typeface="Times New Roman" panose="02020603050405020304" pitchFamily="18" charset="0"/>
              </a:rPr>
              <a:t>Chất lượng sản phẩm tốt</a:t>
            </a:r>
            <a:endParaRPr lang="en-US" sz="2000">
              <a:solidFill>
                <a:srgbClr val="FF0000"/>
              </a:solidFill>
              <a:latin typeface="Times New Roman" panose="02020603050405020304" pitchFamily="18" charset="0"/>
              <a:cs typeface="Times New Roman" panose="02020603050405020304" pitchFamily="18" charset="0"/>
            </a:endParaRPr>
          </a:p>
        </p:txBody>
      </p:sp>
      <p:sp>
        <p:nvSpPr>
          <p:cNvPr id="66" name="Rounded Rectangle 65"/>
          <p:cNvSpPr/>
          <p:nvPr/>
        </p:nvSpPr>
        <p:spPr>
          <a:xfrm>
            <a:off x="10958666" y="2237358"/>
            <a:ext cx="1013111" cy="5113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smtClean="0">
                <a:solidFill>
                  <a:srgbClr val="FF0000"/>
                </a:solidFill>
                <a:latin typeface="Times New Roman" panose="02020603050405020304" pitchFamily="18" charset="0"/>
                <a:cs typeface="Times New Roman" panose="02020603050405020304" pitchFamily="18" charset="0"/>
              </a:rPr>
              <a:t>Thịt</a:t>
            </a:r>
            <a:endParaRPr lang="en-US" sz="2000">
              <a:solidFill>
                <a:srgbClr val="FF0000"/>
              </a:solidFill>
              <a:latin typeface="Times New Roman" panose="02020603050405020304" pitchFamily="18" charset="0"/>
              <a:cs typeface="Times New Roman" panose="02020603050405020304" pitchFamily="18" charset="0"/>
            </a:endParaRPr>
          </a:p>
        </p:txBody>
      </p:sp>
      <p:sp>
        <p:nvSpPr>
          <p:cNvPr id="68" name="Rounded Rectangle 67"/>
          <p:cNvSpPr/>
          <p:nvPr/>
        </p:nvSpPr>
        <p:spPr>
          <a:xfrm>
            <a:off x="10863585" y="3963817"/>
            <a:ext cx="1013111" cy="5113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smtClean="0">
                <a:solidFill>
                  <a:srgbClr val="FF0000"/>
                </a:solidFill>
                <a:latin typeface="Times New Roman" panose="02020603050405020304" pitchFamily="18" charset="0"/>
                <a:cs typeface="Times New Roman" panose="02020603050405020304" pitchFamily="18" charset="0"/>
              </a:rPr>
              <a:t>Quạt</a:t>
            </a:r>
            <a:endParaRPr lang="en-US" sz="2000">
              <a:solidFill>
                <a:srgbClr val="FF0000"/>
              </a:solidFill>
              <a:latin typeface="Times New Roman" panose="02020603050405020304" pitchFamily="18" charset="0"/>
              <a:cs typeface="Times New Roman" panose="02020603050405020304" pitchFamily="18" charset="0"/>
            </a:endParaRPr>
          </a:p>
        </p:txBody>
      </p:sp>
      <p:sp>
        <p:nvSpPr>
          <p:cNvPr id="70" name="Rounded Rectangle 69"/>
          <p:cNvSpPr/>
          <p:nvPr/>
        </p:nvSpPr>
        <p:spPr>
          <a:xfrm>
            <a:off x="10950148" y="5567487"/>
            <a:ext cx="1029809" cy="68728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smtClean="0">
                <a:solidFill>
                  <a:srgbClr val="FF0000"/>
                </a:solidFill>
                <a:latin typeface="Times New Roman" panose="02020603050405020304" pitchFamily="18" charset="0"/>
                <a:cs typeface="Times New Roman" panose="02020603050405020304" pitchFamily="18" charset="0"/>
              </a:rPr>
              <a:t>Quần áo</a:t>
            </a:r>
            <a:endParaRPr lang="en-US" sz="2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06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66" grpId="0" animBg="1"/>
      <p:bldP spid="68" grpId="0" animBg="1"/>
      <p:bldP spid="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000"/>
          </a:stretch>
        </a:blipFill>
        <a:effectLst/>
      </p:bgPr>
    </p:bg>
    <p:spTree>
      <p:nvGrpSpPr>
        <p:cNvPr id="1" name=""/>
        <p:cNvGrpSpPr/>
        <p:nvPr/>
      </p:nvGrpSpPr>
      <p:grpSpPr>
        <a:xfrm>
          <a:off x="0" y="0"/>
          <a:ext cx="0" cy="0"/>
          <a:chOff x="0" y="0"/>
          <a:chExt cx="0" cy="0"/>
        </a:xfrm>
      </p:grpSpPr>
      <p:sp>
        <p:nvSpPr>
          <p:cNvPr id="7" name="Rectangle 6"/>
          <p:cNvSpPr/>
          <p:nvPr/>
        </p:nvSpPr>
        <p:spPr>
          <a:xfrm>
            <a:off x="2067498" y="382210"/>
            <a:ext cx="8103197" cy="646331"/>
          </a:xfrm>
          <a:prstGeom prst="rect">
            <a:avLst/>
          </a:prstGeom>
        </p:spPr>
        <p:txBody>
          <a:bodyPr wrap="square">
            <a:spAutoFit/>
          </a:bodyPr>
          <a:lstStyle/>
          <a:p>
            <a:pPr algn="just"/>
            <a:r>
              <a:rPr lang="en-US" sz="3600" smtClean="0">
                <a:solidFill>
                  <a:srgbClr val="FF0000"/>
                </a:solidFill>
                <a:latin typeface="Times New Roman" panose="02020603050405020304" pitchFamily="18" charset="0"/>
                <a:cs typeface="Times New Roman" panose="02020603050405020304" pitchFamily="18" charset="0"/>
              </a:rPr>
              <a:t>Kể tên các loại hàng hóa khác mà em biết:</a:t>
            </a:r>
            <a:endParaRPr lang="en-US" sz="36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26929" y="1366636"/>
            <a:ext cx="10307841" cy="646331"/>
          </a:xfrm>
          <a:prstGeom prst="rect">
            <a:avLst/>
          </a:prstGeom>
        </p:spPr>
        <p:txBody>
          <a:bodyPr wrap="square">
            <a:spAutoFit/>
          </a:bodyPr>
          <a:lstStyle/>
          <a:p>
            <a:pPr algn="just"/>
            <a:r>
              <a:rPr lang="en-US" sz="3600" smtClean="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Thực phẩm: cá, thịt, </a:t>
            </a:r>
            <a:r>
              <a:rPr lang="en-US" sz="3600" smtClean="0">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p:txBody>
      </p:sp>
      <p:sp>
        <p:nvSpPr>
          <p:cNvPr id="4" name="Rectangle 3"/>
          <p:cNvSpPr/>
          <p:nvPr/>
        </p:nvSpPr>
        <p:spPr>
          <a:xfrm>
            <a:off x="326928" y="2522115"/>
            <a:ext cx="10307841"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 Đồ dùng: ti vi, quạt, ….</a:t>
            </a:r>
            <a:endParaRPr lang="en-US" sz="3200">
              <a:latin typeface="Times New Roman" panose="02020603050405020304" pitchFamily="18" charset="0"/>
              <a:cs typeface="Times New Roman" panose="02020603050405020304" pitchFamily="18" charset="0"/>
            </a:endParaRPr>
          </a:p>
        </p:txBody>
      </p:sp>
      <p:sp>
        <p:nvSpPr>
          <p:cNvPr id="5" name="Rectangle 4"/>
          <p:cNvSpPr/>
          <p:nvPr/>
        </p:nvSpPr>
        <p:spPr>
          <a:xfrm>
            <a:off x="326927" y="3677594"/>
            <a:ext cx="10307841"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 Trang phục: mũ, quần áo, ….</a:t>
            </a:r>
            <a:endParaRPr lang="en-US" sz="3200">
              <a:latin typeface="Times New Roman" panose="02020603050405020304" pitchFamily="18" charset="0"/>
              <a:cs typeface="Times New Roman" panose="02020603050405020304" pitchFamily="18" charset="0"/>
            </a:endParaRPr>
          </a:p>
        </p:txBody>
      </p:sp>
      <p:sp>
        <p:nvSpPr>
          <p:cNvPr id="6" name="Rectangle 5"/>
          <p:cNvSpPr/>
          <p:nvPr/>
        </p:nvSpPr>
        <p:spPr>
          <a:xfrm>
            <a:off x="3952445" y="1373863"/>
            <a:ext cx="8239554" cy="584775"/>
          </a:xfrm>
          <a:prstGeom prst="rect">
            <a:avLst/>
          </a:prstGeom>
        </p:spPr>
        <p:txBody>
          <a:bodyPr wrap="square">
            <a:spAutoFit/>
          </a:bodyPr>
          <a:lstStyle/>
          <a:p>
            <a:r>
              <a:rPr lang="en-US" sz="3200">
                <a:solidFill>
                  <a:schemeClr val="accent5"/>
                </a:solidFill>
                <a:latin typeface="Times New Roman" panose="02020603050405020304" pitchFamily="18" charset="0"/>
                <a:cs typeface="Times New Roman" panose="02020603050405020304" pitchFamily="18" charset="0"/>
              </a:rPr>
              <a:t>t</a:t>
            </a:r>
            <a:r>
              <a:rPr lang="en-US" sz="3200" smtClean="0">
                <a:solidFill>
                  <a:schemeClr val="accent5"/>
                </a:solidFill>
                <a:latin typeface="Times New Roman" panose="02020603050405020304" pitchFamily="18" charset="0"/>
                <a:cs typeface="Times New Roman" panose="02020603050405020304" pitchFamily="18" charset="0"/>
              </a:rPr>
              <a:t>rứng, rau, quả, nước mắm, dầu ăn, bánh kẹo...</a:t>
            </a:r>
            <a:endParaRPr lang="en-US" sz="3200">
              <a:solidFill>
                <a:schemeClr val="accent5"/>
              </a:solidFill>
              <a:latin typeface="Times New Roman" panose="02020603050405020304" pitchFamily="18" charset="0"/>
              <a:cs typeface="Times New Roman" panose="02020603050405020304" pitchFamily="18" charset="0"/>
            </a:endParaRPr>
          </a:p>
        </p:txBody>
      </p:sp>
      <p:sp>
        <p:nvSpPr>
          <p:cNvPr id="8" name="Rectangle 7"/>
          <p:cNvSpPr/>
          <p:nvPr/>
        </p:nvSpPr>
        <p:spPr>
          <a:xfrm>
            <a:off x="3952445" y="2505599"/>
            <a:ext cx="7790375" cy="584775"/>
          </a:xfrm>
          <a:prstGeom prst="rect">
            <a:avLst/>
          </a:prstGeom>
        </p:spPr>
        <p:txBody>
          <a:bodyPr wrap="square">
            <a:spAutoFit/>
          </a:bodyPr>
          <a:lstStyle/>
          <a:p>
            <a:r>
              <a:rPr lang="en-US" sz="3200">
                <a:solidFill>
                  <a:schemeClr val="accent5"/>
                </a:solidFill>
                <a:latin typeface="Times New Roman" panose="02020603050405020304" pitchFamily="18" charset="0"/>
                <a:cs typeface="Times New Roman" panose="02020603050405020304" pitchFamily="18" charset="0"/>
              </a:rPr>
              <a:t>g</a:t>
            </a:r>
            <a:r>
              <a:rPr lang="en-US" sz="3200" smtClean="0">
                <a:solidFill>
                  <a:schemeClr val="accent5"/>
                </a:solidFill>
                <a:latin typeface="Times New Roman" panose="02020603050405020304" pitchFamily="18" charset="0"/>
                <a:cs typeface="Times New Roman" panose="02020603050405020304" pitchFamily="18" charset="0"/>
              </a:rPr>
              <a:t>iường tủ, xe đạp, xe máy, bát đĩa, điều hòa…</a:t>
            </a:r>
            <a:endParaRPr lang="en-US" sz="3200">
              <a:solidFill>
                <a:schemeClr val="accent5"/>
              </a:solidFill>
              <a:latin typeface="Times New Roman" panose="02020603050405020304" pitchFamily="18" charset="0"/>
              <a:cs typeface="Times New Roman" panose="02020603050405020304" pitchFamily="18" charset="0"/>
            </a:endParaRPr>
          </a:p>
        </p:txBody>
      </p:sp>
      <p:sp>
        <p:nvSpPr>
          <p:cNvPr id="2" name="Rectangle 1"/>
          <p:cNvSpPr/>
          <p:nvPr/>
        </p:nvSpPr>
        <p:spPr>
          <a:xfrm>
            <a:off x="4778478" y="3677594"/>
            <a:ext cx="6964342" cy="584775"/>
          </a:xfrm>
          <a:prstGeom prst="rect">
            <a:avLst/>
          </a:prstGeom>
        </p:spPr>
        <p:txBody>
          <a:bodyPr wrap="none">
            <a:spAutoFit/>
          </a:bodyPr>
          <a:lstStyle/>
          <a:p>
            <a:r>
              <a:rPr lang="en-US" sz="3200">
                <a:solidFill>
                  <a:schemeClr val="accent5"/>
                </a:solidFill>
                <a:latin typeface="Times New Roman" panose="02020603050405020304" pitchFamily="18" charset="0"/>
                <a:cs typeface="Times New Roman" panose="02020603050405020304" pitchFamily="18" charset="0"/>
              </a:rPr>
              <a:t>giày dép, mũ nón, khăn, tất, gang tay, </a:t>
            </a:r>
            <a:r>
              <a:rPr lang="en-US" sz="3200" smtClean="0">
                <a:solidFill>
                  <a:schemeClr val="accent5"/>
                </a:solidFill>
                <a:latin typeface="Times New Roman" panose="02020603050405020304" pitchFamily="18" charset="0"/>
                <a:cs typeface="Times New Roman" panose="02020603050405020304" pitchFamily="18" charset="0"/>
              </a:rPr>
              <a:t>…</a:t>
            </a:r>
            <a:endParaRPr lang="en-US" sz="3200">
              <a:solidFill>
                <a:schemeClr val="accent5"/>
              </a:solidFill>
            </a:endParaRPr>
          </a:p>
        </p:txBody>
      </p:sp>
    </p:spTree>
    <p:extLst>
      <p:ext uri="{BB962C8B-B14F-4D97-AF65-F5344CB8AC3E}">
        <p14:creationId xmlns:p14="http://schemas.microsoft.com/office/powerpoint/2010/main" val="261358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p:bldP spid="5" grpId="0"/>
      <p:bldP spid="6" grpId="0"/>
      <p:bldP spid="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 name="TextBox 4">
            <a:extLst>
              <a:ext uri="{FF2B5EF4-FFF2-40B4-BE49-F238E27FC236}">
                <a16:creationId xmlns:a16="http://schemas.microsoft.com/office/drawing/2014/main" xmlns="" id="{AAC44ECA-7E71-4AA4-B450-45E94F62C115}"/>
              </a:ext>
            </a:extLst>
          </p:cNvPr>
          <p:cNvSpPr txBox="1"/>
          <p:nvPr/>
        </p:nvSpPr>
        <p:spPr>
          <a:xfrm>
            <a:off x="1767965" y="1422846"/>
            <a:ext cx="844863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err="1">
                <a:ln>
                  <a:noFill/>
                </a:ln>
                <a:solidFill>
                  <a:srgbClr val="FF0000"/>
                </a:solidFill>
                <a:effectLst/>
                <a:uLnTx/>
                <a:uFillTx/>
                <a:latin typeface="Times New Roman" panose="02020603050405020304" pitchFamily="18" charset="0"/>
                <a:cs typeface="Times New Roman" panose="02020603050405020304" pitchFamily="18" charset="0"/>
              </a:rPr>
              <a:t>Kết</a:t>
            </a:r>
            <a:r>
              <a:rPr kumimoji="0" lang="en-US" sz="4800" b="0" i="0" u="sng"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0" i="0" u="sng"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luận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smtClean="0">
                <a:latin typeface="Times New Roman" panose="02020603050405020304" pitchFamily="18" charset="0"/>
                <a:cs typeface="Times New Roman" panose="02020603050405020304" pitchFamily="18" charset="0"/>
              </a:rPr>
              <a:t>	Hoạt động mua bán thường diễn ra ở siêu thị, chợ hoặc cửa hàng.</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smtClean="0">
                <a:latin typeface="Times New Roman" panose="02020603050405020304" pitchFamily="18" charset="0"/>
                <a:cs typeface="Times New Roman" panose="02020603050405020304" pitchFamily="18" charset="0"/>
              </a:rPr>
              <a:t>	Cần lựa chọn hàng hóa để mua được hàng hóa có giá cả phù hợp và chất lượng tốt.</a:t>
            </a:r>
          </a:p>
        </p:txBody>
      </p:sp>
    </p:spTree>
    <p:extLst>
      <p:ext uri="{BB962C8B-B14F-4D97-AF65-F5344CB8AC3E}">
        <p14:creationId xmlns:p14="http://schemas.microsoft.com/office/powerpoint/2010/main" val="123028664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62FA510-1C7D-4AE3-ABD7-FF411074C048}"/>
              </a:ext>
            </a:extLst>
          </p:cNvPr>
          <p:cNvPicPr>
            <a:picLocks noChangeAspect="1"/>
          </p:cNvPicPr>
          <p:nvPr/>
        </p:nvPicPr>
        <p:blipFill>
          <a:blip r:embed="rId2"/>
          <a:stretch>
            <a:fillRect/>
          </a:stretch>
        </p:blipFill>
        <p:spPr>
          <a:xfrm>
            <a:off x="1194027" y="1435787"/>
            <a:ext cx="9369340" cy="4432750"/>
          </a:xfrm>
          <a:prstGeom prst="rect">
            <a:avLst/>
          </a:prstGeom>
        </p:spPr>
      </p:pic>
      <p:sp>
        <p:nvSpPr>
          <p:cNvPr id="5" name="Rectangle 4"/>
          <p:cNvSpPr/>
          <p:nvPr/>
        </p:nvSpPr>
        <p:spPr>
          <a:xfrm>
            <a:off x="555835" y="232475"/>
            <a:ext cx="11462465" cy="1077218"/>
          </a:xfrm>
          <a:prstGeom prst="rect">
            <a:avLst/>
          </a:prstGeom>
        </p:spPr>
        <p:txBody>
          <a:bodyPr wrap="square">
            <a:spAutoFit/>
          </a:bodyPr>
          <a:lstStyle/>
          <a:p>
            <a:pPr algn="just"/>
            <a:r>
              <a:rPr lang="en-US" sz="3200" smtClean="0">
                <a:latin typeface="Times New Roman" panose="02020603050405020304" pitchFamily="18" charset="0"/>
                <a:cs typeface="Times New Roman" panose="02020603050405020304" pitchFamily="18" charset="0"/>
              </a:rPr>
              <a:t>2. Khi cùng mẹ đi chợ để mua thực phẩm, đồ dùng cần thiết, em sẽ lựa chọn những hàng hóa nào? </a:t>
            </a:r>
            <a:endParaRPr lang="en-US" sz="3200">
              <a:latin typeface="Times New Roman" panose="02020603050405020304" pitchFamily="18" charset="0"/>
              <a:cs typeface="Times New Roman" panose="02020603050405020304" pitchFamily="18" charset="0"/>
            </a:endParaRPr>
          </a:p>
        </p:txBody>
      </p:sp>
      <p:sp>
        <p:nvSpPr>
          <p:cNvPr id="7" name="Rectangle 6"/>
          <p:cNvSpPr/>
          <p:nvPr/>
        </p:nvSpPr>
        <p:spPr>
          <a:xfrm>
            <a:off x="1521105" y="5994631"/>
            <a:ext cx="11462465" cy="584775"/>
          </a:xfrm>
          <a:prstGeom prst="rect">
            <a:avLst/>
          </a:prstGeom>
        </p:spPr>
        <p:txBody>
          <a:bodyPr wrap="square">
            <a:spAutoFit/>
          </a:bodyPr>
          <a:lstStyle/>
          <a:p>
            <a:pPr algn="just"/>
            <a:r>
              <a:rPr lang="en-US" sz="3200" smtClean="0">
                <a:solidFill>
                  <a:srgbClr val="FF0000"/>
                </a:solidFill>
                <a:latin typeface="Times New Roman" panose="02020603050405020304" pitchFamily="18" charset="0"/>
                <a:cs typeface="Times New Roman" panose="02020603050405020304" pitchFamily="18" charset="0"/>
              </a:rPr>
              <a:t>Khi lựa chọn những sản phẩm đó, em cần lưu ý điều gì?</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28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2974" y="4963308"/>
            <a:ext cx="10307841" cy="584775"/>
          </a:xfrm>
          <a:prstGeom prst="rect">
            <a:avLst/>
          </a:prstGeom>
        </p:spPr>
        <p:txBody>
          <a:bodyPr wrap="square">
            <a:spAutoFit/>
          </a:bodyPr>
          <a:lstStyle/>
          <a:p>
            <a:pPr algn="just"/>
            <a:r>
              <a:rPr lang="en-US" sz="3200" smtClean="0">
                <a:latin typeface="Times New Roman" panose="02020603050405020304" pitchFamily="18" charset="0"/>
                <a:cs typeface="Times New Roman" panose="02020603050405020304" pitchFamily="18" charset="0"/>
              </a:rPr>
              <a:t>Khi mua thực phẩm con cần lưu ý gì?</a:t>
            </a:r>
            <a:endParaRPr lang="en-US" sz="32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15" y="1567701"/>
            <a:ext cx="6044110" cy="31817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352" y="1567701"/>
            <a:ext cx="4544705" cy="3181720"/>
          </a:xfrm>
          <a:prstGeom prst="rect">
            <a:avLst/>
          </a:prstGeom>
        </p:spPr>
      </p:pic>
      <p:sp>
        <p:nvSpPr>
          <p:cNvPr id="12" name="Rectangle 11"/>
          <p:cNvSpPr/>
          <p:nvPr/>
        </p:nvSpPr>
        <p:spPr>
          <a:xfrm>
            <a:off x="492974" y="211951"/>
            <a:ext cx="11462465" cy="1631216"/>
          </a:xfrm>
          <a:prstGeom prst="rect">
            <a:avLst/>
          </a:prstGeom>
        </p:spPr>
        <p:txBody>
          <a:bodyPr wrap="square">
            <a:spAutoFit/>
          </a:bodyPr>
          <a:lstStyle/>
          <a:p>
            <a:pPr algn="just"/>
            <a:r>
              <a:rPr lang="en-US" sz="3600" smtClean="0">
                <a:latin typeface="Times New Roman" panose="02020603050405020304" pitchFamily="18" charset="0"/>
                <a:cs typeface="Times New Roman" panose="02020603050405020304" pitchFamily="18" charset="0"/>
              </a:rPr>
              <a:t>- </a:t>
            </a:r>
            <a:r>
              <a:rPr lang="en-US" sz="3200" smtClean="0">
                <a:solidFill>
                  <a:srgbClr val="FF0000"/>
                </a:solidFill>
                <a:latin typeface="Times New Roman" panose="02020603050405020304" pitchFamily="18" charset="0"/>
                <a:cs typeface="Times New Roman" panose="02020603050405020304" pitchFamily="18" charset="0"/>
              </a:rPr>
              <a:t>Thực phẩm</a:t>
            </a:r>
            <a:r>
              <a:rPr lang="en-US" sz="3200" smtClean="0">
                <a:latin typeface="Times New Roman" panose="02020603050405020304" pitchFamily="18" charset="0"/>
                <a:cs typeface="Times New Roman" panose="02020603050405020304" pitchFamily="18" charset="0"/>
              </a:rPr>
              <a:t>: gạo, cá, thịt, tôm, cua, </a:t>
            </a:r>
            <a:r>
              <a:rPr lang="en-US" sz="3200">
                <a:latin typeface="Times New Roman" panose="02020603050405020304" pitchFamily="18" charset="0"/>
                <a:cs typeface="Times New Roman" panose="02020603050405020304" pitchFamily="18" charset="0"/>
              </a:rPr>
              <a:t>trứng, rau, quả, nước mắm, dầu ăn, bột canh, mì chính, bánh kẹo...</a:t>
            </a:r>
          </a:p>
          <a:p>
            <a:pPr algn="just"/>
            <a:endParaRPr lang="en-US" sz="3200">
              <a:latin typeface="Times New Roman" panose="02020603050405020304" pitchFamily="18" charset="0"/>
              <a:cs typeface="Times New Roman" panose="02020603050405020304" pitchFamily="18" charset="0"/>
            </a:endParaRPr>
          </a:p>
        </p:txBody>
      </p:sp>
      <p:sp>
        <p:nvSpPr>
          <p:cNvPr id="13" name="Rectangle 12"/>
          <p:cNvSpPr/>
          <p:nvPr/>
        </p:nvSpPr>
        <p:spPr>
          <a:xfrm>
            <a:off x="492974" y="5566562"/>
            <a:ext cx="11685185" cy="1077218"/>
          </a:xfrm>
          <a:prstGeom prst="rect">
            <a:avLst/>
          </a:prstGeom>
        </p:spPr>
        <p:txBody>
          <a:bodyPr wrap="square">
            <a:spAutoFit/>
          </a:bodyPr>
          <a:lstStyle/>
          <a:p>
            <a:pPr algn="just"/>
            <a:r>
              <a:rPr lang="en-US" sz="3200" smtClean="0">
                <a:latin typeface="Times New Roman" panose="02020603050405020304" pitchFamily="18" charset="0"/>
                <a:cs typeface="Times New Roman" panose="02020603050405020304" pitchFamily="18" charset="0"/>
              </a:rPr>
              <a:t>Khi mua thực phẩm con cần lưu ý lựa chọn địa điểm mua tin cậy, sản phẩm cần tươi, sống và còn hạn sử dụng nhé.</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28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4031" y="2639511"/>
            <a:ext cx="10307841" cy="584775"/>
          </a:xfrm>
          <a:prstGeom prst="rect">
            <a:avLst/>
          </a:prstGeom>
        </p:spPr>
        <p:txBody>
          <a:bodyPr wrap="square">
            <a:spAutoFit/>
          </a:bodyPr>
          <a:lstStyle/>
          <a:p>
            <a:pPr algn="just"/>
            <a:r>
              <a:rPr lang="en-US" sz="3200" smtClean="0">
                <a:latin typeface="Times New Roman" panose="02020603050405020304" pitchFamily="18" charset="0"/>
                <a:cs typeface="Times New Roman" panose="02020603050405020304" pitchFamily="18" charset="0"/>
              </a:rPr>
              <a:t>Khi lựa chọn trang phục, em cần lưu ý gì?</a:t>
            </a:r>
            <a:endParaRPr lang="en-US" sz="3200">
              <a:latin typeface="Times New Roman" panose="02020603050405020304" pitchFamily="18" charset="0"/>
              <a:cs typeface="Times New Roman" panose="02020603050405020304" pitchFamily="18" charset="0"/>
            </a:endParaRPr>
          </a:p>
        </p:txBody>
      </p:sp>
      <p:sp>
        <p:nvSpPr>
          <p:cNvPr id="12" name="Rectangle 11"/>
          <p:cNvSpPr/>
          <p:nvPr/>
        </p:nvSpPr>
        <p:spPr>
          <a:xfrm>
            <a:off x="342849" y="375725"/>
            <a:ext cx="11462465" cy="1631216"/>
          </a:xfrm>
          <a:prstGeom prst="rect">
            <a:avLst/>
          </a:prstGeom>
        </p:spPr>
        <p:txBody>
          <a:bodyPr wrap="square">
            <a:spAutoFit/>
          </a:bodyPr>
          <a:lstStyle/>
          <a:p>
            <a:pPr algn="just"/>
            <a:r>
              <a:rPr lang="en-US" sz="3600" smtClean="0">
                <a:latin typeface="Times New Roman" panose="02020603050405020304" pitchFamily="18" charset="0"/>
                <a:cs typeface="Times New Roman" panose="02020603050405020304" pitchFamily="18" charset="0"/>
              </a:rPr>
              <a:t>- </a:t>
            </a:r>
            <a:r>
              <a:rPr lang="en-US" sz="3200" smtClean="0">
                <a:solidFill>
                  <a:srgbClr val="FF0000"/>
                </a:solidFill>
                <a:latin typeface="Times New Roman" panose="02020603050405020304" pitchFamily="18" charset="0"/>
                <a:cs typeface="Times New Roman" panose="02020603050405020304" pitchFamily="18" charset="0"/>
              </a:rPr>
              <a:t>Trang phục</a:t>
            </a:r>
            <a:r>
              <a:rPr lang="en-US" sz="3200" smtClean="0">
                <a:latin typeface="Times New Roman" panose="02020603050405020304" pitchFamily="18" charset="0"/>
                <a:cs typeface="Times New Roman" panose="02020603050405020304" pitchFamily="18" charset="0"/>
              </a:rPr>
              <a:t>: mũ, quần áo, </a:t>
            </a:r>
            <a:r>
              <a:rPr lang="en-US" sz="3200">
                <a:latin typeface="Times New Roman" panose="02020603050405020304" pitchFamily="18" charset="0"/>
                <a:cs typeface="Times New Roman" panose="02020603050405020304" pitchFamily="18" charset="0"/>
              </a:rPr>
              <a:t>giày dép, mũ nón, khăn, tất, gang </a:t>
            </a:r>
            <a:r>
              <a:rPr lang="en-US" sz="3200" smtClean="0">
                <a:latin typeface="Times New Roman" panose="02020603050405020304" pitchFamily="18" charset="0"/>
                <a:cs typeface="Times New Roman" panose="02020603050405020304" pitchFamily="18" charset="0"/>
              </a:rPr>
              <a:t>tay, kẹp tóc, bông tai…</a:t>
            </a:r>
            <a:endParaRPr lang="en-US" sz="3200">
              <a:solidFill>
                <a:schemeClr val="accent5"/>
              </a:solidFill>
              <a:latin typeface="Times New Roman" panose="02020603050405020304" pitchFamily="18" charset="0"/>
              <a:cs typeface="Times New Roman" panose="02020603050405020304" pitchFamily="18" charset="0"/>
            </a:endParaRPr>
          </a:p>
          <a:p>
            <a:pPr algn="just"/>
            <a:r>
              <a:rPr lang="en-US" sz="3200" smtClean="0">
                <a:latin typeface="Times New Roman" panose="02020603050405020304" pitchFamily="18" charset="0"/>
                <a:cs typeface="Times New Roman" panose="02020603050405020304" pitchFamily="18" charset="0"/>
              </a:rPr>
              <a:t> </a:t>
            </a:r>
            <a:endParaRPr lang="en-US" sz="320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165574" y="1777699"/>
            <a:ext cx="4669941" cy="4704987"/>
          </a:xfrm>
          <a:prstGeom prst="rect">
            <a:avLst/>
          </a:prstGeom>
        </p:spPr>
      </p:pic>
      <p:sp>
        <p:nvSpPr>
          <p:cNvPr id="15" name="Rectangle 14"/>
          <p:cNvSpPr/>
          <p:nvPr/>
        </p:nvSpPr>
        <p:spPr>
          <a:xfrm>
            <a:off x="5035410" y="3611197"/>
            <a:ext cx="6570009" cy="2062103"/>
          </a:xfrm>
          <a:prstGeom prst="rect">
            <a:avLst/>
          </a:prstGeom>
        </p:spPr>
        <p:txBody>
          <a:bodyPr wrap="square">
            <a:spAutoFit/>
          </a:bodyPr>
          <a:lstStyle/>
          <a:p>
            <a:pPr algn="just"/>
            <a:r>
              <a:rPr lang="en-US" sz="3200" smtClean="0">
                <a:latin typeface="Times New Roman" panose="02020603050405020304" pitchFamily="18" charset="0"/>
                <a:cs typeface="Times New Roman" panose="02020603050405020304" pitchFamily="18" charset="0"/>
              </a:rPr>
              <a:t>Khi lựa chọn trang phục, em cần lựa chọn trang phục phù hợp lứa tuổi và mặc quần áo theo mùa, phù hợp với thời tiết để đảm bảo sức khỏe nhé.</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476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38115" y="1715039"/>
            <a:ext cx="6291618" cy="1077218"/>
          </a:xfrm>
          <a:prstGeom prst="rect">
            <a:avLst/>
          </a:prstGeom>
        </p:spPr>
        <p:txBody>
          <a:bodyPr wrap="square">
            <a:spAutoFit/>
          </a:bodyPr>
          <a:lstStyle/>
          <a:p>
            <a:pPr algn="just"/>
            <a:r>
              <a:rPr lang="en-US" sz="3200" smtClean="0">
                <a:latin typeface="Times New Roman" panose="02020603050405020304" pitchFamily="18" charset="0"/>
                <a:cs typeface="Times New Roman" panose="02020603050405020304" pitchFamily="18" charset="0"/>
              </a:rPr>
              <a:t>Khi sử dụng đồ dùng trong gia đình lưu ý gì?</a:t>
            </a:r>
            <a:endParaRPr lang="en-US" sz="3200">
              <a:latin typeface="Times New Roman" panose="02020603050405020304" pitchFamily="18" charset="0"/>
              <a:cs typeface="Times New Roman" panose="02020603050405020304" pitchFamily="18" charset="0"/>
            </a:endParaRPr>
          </a:p>
        </p:txBody>
      </p:sp>
      <p:sp>
        <p:nvSpPr>
          <p:cNvPr id="12" name="Rectangle 11"/>
          <p:cNvSpPr/>
          <p:nvPr/>
        </p:nvSpPr>
        <p:spPr>
          <a:xfrm>
            <a:off x="301906" y="252895"/>
            <a:ext cx="11462465" cy="1631216"/>
          </a:xfrm>
          <a:prstGeom prst="rect">
            <a:avLst/>
          </a:prstGeom>
        </p:spPr>
        <p:txBody>
          <a:bodyPr wrap="square">
            <a:spAutoFit/>
          </a:bodyPr>
          <a:lstStyle/>
          <a:p>
            <a:pPr algn="just"/>
            <a:r>
              <a:rPr lang="en-US" sz="3600" smtClean="0">
                <a:latin typeface="Times New Roman" panose="02020603050405020304" pitchFamily="18" charset="0"/>
                <a:cs typeface="Times New Roman" panose="02020603050405020304" pitchFamily="18" charset="0"/>
              </a:rPr>
              <a:t>- </a:t>
            </a:r>
            <a:r>
              <a:rPr lang="en-US" sz="3600" smtClean="0">
                <a:solidFill>
                  <a:srgbClr val="FF0000"/>
                </a:solidFill>
                <a:latin typeface="Times New Roman" panose="02020603050405020304" pitchFamily="18" charset="0"/>
                <a:cs typeface="Times New Roman" panose="02020603050405020304" pitchFamily="18" charset="0"/>
              </a:rPr>
              <a:t>Đồ dùng </a:t>
            </a:r>
            <a:r>
              <a:rPr lang="en-US" sz="3200" smtClean="0">
                <a:latin typeface="Times New Roman" panose="02020603050405020304" pitchFamily="18" charset="0"/>
                <a:cs typeface="Times New Roman" panose="02020603050405020304" pitchFamily="18" charset="0"/>
              </a:rPr>
              <a:t>: ti vi, quạt,</a:t>
            </a:r>
            <a:r>
              <a:rPr lang="en-US" sz="3200">
                <a:latin typeface="Times New Roman" panose="02020603050405020304" pitchFamily="18" charset="0"/>
                <a:cs typeface="Times New Roman" panose="02020603050405020304" pitchFamily="18" charset="0"/>
              </a:rPr>
              <a:t> giường tủ, xe đạp, xe máy, bát đĩa, điều hòa…</a:t>
            </a:r>
          </a:p>
          <a:p>
            <a:pPr algn="just"/>
            <a:r>
              <a:rPr lang="en-US" sz="3200" smtClean="0">
                <a:latin typeface="Times New Roman" panose="02020603050405020304" pitchFamily="18" charset="0"/>
                <a:cs typeface="Times New Roman" panose="02020603050405020304" pitchFamily="18" charset="0"/>
              </a:rPr>
              <a:t> </a:t>
            </a:r>
            <a:endParaRPr lang="en-US" sz="3200">
              <a:latin typeface="Times New Roman" panose="02020603050405020304" pitchFamily="18" charset="0"/>
              <a:cs typeface="Times New Roman" panose="02020603050405020304" pitchFamily="18" charset="0"/>
            </a:endParaRPr>
          </a:p>
        </p:txBody>
      </p:sp>
      <p:sp>
        <p:nvSpPr>
          <p:cNvPr id="13" name="Rectangle 12"/>
          <p:cNvSpPr/>
          <p:nvPr/>
        </p:nvSpPr>
        <p:spPr>
          <a:xfrm>
            <a:off x="5638115" y="3404897"/>
            <a:ext cx="6126190" cy="2554545"/>
          </a:xfrm>
          <a:prstGeom prst="rect">
            <a:avLst/>
          </a:prstGeom>
        </p:spPr>
        <p:txBody>
          <a:bodyPr wrap="square">
            <a:spAutoFit/>
          </a:bodyPr>
          <a:lstStyle/>
          <a:p>
            <a:pPr algn="just"/>
            <a:r>
              <a:rPr lang="en-US" sz="3200" smtClean="0">
                <a:latin typeface="Times New Roman" panose="02020603050405020304" pitchFamily="18" charset="0"/>
                <a:cs typeface="Times New Roman" panose="02020603050405020304" pitchFamily="18" charset="0"/>
              </a:rPr>
              <a:t>Khi sử dụng các đồ dùng, con cần sử dụng cẩn thận, chú ý sử dụng các đồ dùng bằng thủy tinh, đồ dùng chạy bằng điện tránh để xảy ra tai nạn thương tích nhé.</a:t>
            </a:r>
            <a:endParaRPr lang="en-US" sz="3200">
              <a:latin typeface="Times New Roman" panose="02020603050405020304" pitchFamily="18" charset="0"/>
              <a:cs typeface="Times New Roman" panose="02020603050405020304" pitchFamily="18" charset="0"/>
            </a:endParaRPr>
          </a:p>
        </p:txBody>
      </p:sp>
      <p:grpSp>
        <p:nvGrpSpPr>
          <p:cNvPr id="7" name="Group 6"/>
          <p:cNvGrpSpPr/>
          <p:nvPr/>
        </p:nvGrpSpPr>
        <p:grpSpPr>
          <a:xfrm>
            <a:off x="136544" y="1501112"/>
            <a:ext cx="5336209" cy="4448450"/>
            <a:chOff x="2320185" y="1344463"/>
            <a:chExt cx="7425906" cy="3618845"/>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185" y="1344463"/>
              <a:ext cx="7425906" cy="361884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0918" y="3731973"/>
              <a:ext cx="1665173" cy="1231335"/>
            </a:xfrm>
            <a:prstGeom prst="rect">
              <a:avLst/>
            </a:prstGeom>
          </p:spPr>
        </p:pic>
      </p:grpSp>
    </p:spTree>
    <p:extLst>
      <p:ext uri="{BB962C8B-B14F-4D97-AF65-F5344CB8AC3E}">
        <p14:creationId xmlns:p14="http://schemas.microsoft.com/office/powerpoint/2010/main" val="250951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476194" y="1595736"/>
            <a:ext cx="5485797" cy="1569660"/>
          </a:xfrm>
          <a:prstGeom prst="rect">
            <a:avLst/>
          </a:prstGeom>
          <a:noFill/>
        </p:spPr>
        <p:txBody>
          <a:bodyPr wrap="none" lIns="91440" tIns="45720" rIns="91440" bIns="45720">
            <a:prstTxWarp prst="textDoubleWave1">
              <a:avLst/>
            </a:prstTxWarp>
            <a:spAutoFit/>
          </a:bodyPr>
          <a:lstStyle/>
          <a:p>
            <a:pPr algn="ctr"/>
            <a:r>
              <a:rPr lang="en-US" sz="96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Khởi động</a:t>
            </a:r>
          </a:p>
        </p:txBody>
      </p:sp>
    </p:spTree>
    <p:extLst>
      <p:ext uri="{BB962C8B-B14F-4D97-AF65-F5344CB8AC3E}">
        <p14:creationId xmlns:p14="http://schemas.microsoft.com/office/powerpoint/2010/main" val="11761360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4233" y="-409905"/>
            <a:ext cx="12187767" cy="6849533"/>
          </a:xfrm>
          <a:prstGeom prst="rect">
            <a:avLst/>
          </a:prstGeom>
          <a:noFill/>
          <a:ln w="9525">
            <a:noFill/>
          </a:ln>
        </p:spPr>
      </p:pic>
      <p:sp>
        <p:nvSpPr>
          <p:cNvPr id="5" name="TextBox 4">
            <a:extLst>
              <a:ext uri="{FF2B5EF4-FFF2-40B4-BE49-F238E27FC236}">
                <a16:creationId xmlns:a16="http://schemas.microsoft.com/office/drawing/2014/main" xmlns="" id="{AAC44ECA-7E71-4AA4-B450-45E94F62C115}"/>
              </a:ext>
            </a:extLst>
          </p:cNvPr>
          <p:cNvSpPr txBox="1"/>
          <p:nvPr/>
        </p:nvSpPr>
        <p:spPr>
          <a:xfrm>
            <a:off x="2488019" y="932224"/>
            <a:ext cx="74002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sng" strike="noStrike" kern="1200" cap="none" spc="0" normalizeH="0" baseline="0" noProof="0" err="1">
                <a:ln>
                  <a:noFill/>
                </a:ln>
                <a:solidFill>
                  <a:srgbClr val="FF0000"/>
                </a:solidFill>
                <a:effectLst/>
                <a:uLnTx/>
                <a:uFillTx/>
                <a:latin typeface="Times New Roman" panose="02020603050405020304" pitchFamily="18" charset="0"/>
                <a:cs typeface="Times New Roman" panose="02020603050405020304" pitchFamily="18" charset="0"/>
              </a:rPr>
              <a:t>Kết</a:t>
            </a:r>
            <a:r>
              <a:rPr kumimoji="0" lang="en-US" sz="4800" b="0" i="0" u="sng"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luận</a:t>
            </a:r>
            <a:endParaRPr kumimoji="0" lang="en-US" sz="4800" b="0"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1975201" y="2076736"/>
            <a:ext cx="8738291" cy="2554545"/>
          </a:xfrm>
          <a:prstGeom prst="rect">
            <a:avLst/>
          </a:prstGeom>
        </p:spPr>
        <p:txBody>
          <a:bodyPr wrap="square">
            <a:spAutoFit/>
          </a:bodyPr>
          <a:lstStyle/>
          <a:p>
            <a:pPr algn="just"/>
            <a:r>
              <a:rPr lang="en-US" sz="3200" smtClean="0">
                <a:latin typeface="Times New Roman" panose="02020603050405020304" pitchFamily="18" charset="0"/>
                <a:cs typeface="Times New Roman" panose="02020603050405020304" pitchFamily="18" charset="0"/>
              </a:rPr>
              <a:t>Khi lựa chọn những hàng hóa đó, em cần lưu ý:</a:t>
            </a:r>
          </a:p>
          <a:p>
            <a:pPr algn="just"/>
            <a:r>
              <a:rPr lang="en-US" sz="3200" smtClean="0">
                <a:latin typeface="Times New Roman" panose="02020603050405020304" pitchFamily="18" charset="0"/>
                <a:cs typeface="Times New Roman" panose="02020603050405020304" pitchFamily="18" charset="0"/>
              </a:rPr>
              <a:t>+ Chọn hàng hóa cần thiết với nhu cầu.</a:t>
            </a:r>
          </a:p>
          <a:p>
            <a:pPr algn="just"/>
            <a:r>
              <a:rPr lang="en-US" sz="3200" smtClean="0">
                <a:latin typeface="Times New Roman" panose="02020603050405020304" pitchFamily="18" charset="0"/>
                <a:cs typeface="Times New Roman" panose="02020603050405020304" pitchFamily="18" charset="0"/>
              </a:rPr>
              <a:t>+ Tìm hiểu thông tin ghi trên hàng hóa: hạn sử dụng, giá cả, nhà sản xuất…</a:t>
            </a:r>
          </a:p>
          <a:p>
            <a:pPr algn="just"/>
            <a:r>
              <a:rPr lang="en-US" sz="3200" smtClean="0">
                <a:latin typeface="Times New Roman" panose="02020603050405020304" pitchFamily="18" charset="0"/>
                <a:cs typeface="Times New Roman" panose="02020603050405020304" pitchFamily="18" charset="0"/>
              </a:rPr>
              <a:t>+ Tìm hiểu mẫu mã, chất lượng sản phẩm…</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151782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12893" y="0"/>
            <a:ext cx="12192000" cy="6720064"/>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9510251" y="4395537"/>
            <a:ext cx="2894473" cy="2757325"/>
          </a:xfrm>
          <a:prstGeom prst="rect">
            <a:avLst/>
          </a:prstGeom>
          <a:noFill/>
          <a:ln w="9525">
            <a:noFill/>
          </a:ln>
        </p:spPr>
      </p:pic>
      <p:sp>
        <p:nvSpPr>
          <p:cNvPr id="8" name="TextBox 7"/>
          <p:cNvSpPr txBox="1"/>
          <p:nvPr/>
        </p:nvSpPr>
        <p:spPr>
          <a:xfrm>
            <a:off x="4165873" y="482962"/>
            <a:ext cx="3607490" cy="1132298"/>
          </a:xfrm>
          <a:prstGeom prst="rect">
            <a:avLst/>
          </a:prstGeom>
          <a:noFill/>
          <a:ln>
            <a:noFill/>
          </a:ln>
        </p:spPr>
        <p:txBody>
          <a:bodyPr wrap="square" rtlCol="0">
            <a:spAutoFit/>
          </a:bodyPr>
          <a:lstStyle/>
          <a:p>
            <a:pPr algn="ctr">
              <a:lnSpc>
                <a:spcPct val="200000"/>
              </a:lnSpc>
            </a:pP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Yêu</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cầu</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cần</a:t>
            </a:r>
            <a:r>
              <a:rPr lang="en-US" altLang="zh-CN"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 </a:t>
            </a:r>
            <a:r>
              <a:rPr lang="en-US" altLang="zh-CN"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đạt</a:t>
            </a:r>
            <a:endParaRPr lang="zh-CN" alt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sp>
        <p:nvSpPr>
          <p:cNvPr id="16" name="TextBox 15"/>
          <p:cNvSpPr txBox="1"/>
          <p:nvPr/>
        </p:nvSpPr>
        <p:spPr>
          <a:xfrm>
            <a:off x="1871531" y="3413805"/>
            <a:ext cx="418704" cy="646331"/>
          </a:xfrm>
          <a:prstGeom prst="rect">
            <a:avLst/>
          </a:prstGeom>
          <a:noFill/>
        </p:spPr>
        <p:txBody>
          <a:bodyPr wrap="none" rtlCol="0">
            <a:spAutoFit/>
          </a:bodyPr>
          <a:lstStyle/>
          <a:p>
            <a:r>
              <a:rPr lang="en-US" altLang="zh-CN" sz="3600" dirty="0">
                <a:solidFill>
                  <a:schemeClr val="bg1"/>
                </a:solidFill>
              </a:rPr>
              <a:t>3</a:t>
            </a:r>
            <a:endParaRPr lang="zh-CN" altLang="en-US" sz="3600" dirty="0">
              <a:solidFill>
                <a:schemeClr val="bg1"/>
              </a:solidFill>
            </a:endParaRPr>
          </a:p>
        </p:txBody>
      </p:sp>
      <p:sp>
        <p:nvSpPr>
          <p:cNvPr id="17" name="TextBox 16"/>
          <p:cNvSpPr txBox="1"/>
          <p:nvPr/>
        </p:nvSpPr>
        <p:spPr>
          <a:xfrm>
            <a:off x="3125061" y="4764155"/>
            <a:ext cx="418704" cy="646331"/>
          </a:xfrm>
          <a:prstGeom prst="rect">
            <a:avLst/>
          </a:prstGeom>
          <a:noFill/>
        </p:spPr>
        <p:txBody>
          <a:bodyPr wrap="none" rtlCol="0">
            <a:spAutoFit/>
          </a:bodyPr>
          <a:lstStyle/>
          <a:p>
            <a:r>
              <a:rPr lang="en-US" altLang="zh-CN" sz="3600" dirty="0">
                <a:solidFill>
                  <a:schemeClr val="bg1"/>
                </a:solidFill>
              </a:rPr>
              <a:t>4</a:t>
            </a:r>
            <a:endParaRPr lang="zh-CN" altLang="en-US" sz="3600" dirty="0">
              <a:solidFill>
                <a:schemeClr val="bg1"/>
              </a:solidFill>
            </a:endParaRPr>
          </a:p>
        </p:txBody>
      </p:sp>
      <p:sp>
        <p:nvSpPr>
          <p:cNvPr id="26" name="TextBox 71"/>
          <p:cNvSpPr txBox="1"/>
          <p:nvPr/>
        </p:nvSpPr>
        <p:spPr>
          <a:xfrm>
            <a:off x="1871531" y="1740475"/>
            <a:ext cx="8882905" cy="1077218"/>
          </a:xfrm>
          <a:prstGeom prst="rect">
            <a:avLst/>
          </a:prstGeom>
          <a:noFill/>
          <a:ln w="9525">
            <a:noFill/>
          </a:ln>
        </p:spPr>
        <p:txBody>
          <a:bodyPr wrap="square">
            <a:spAutoFit/>
          </a:bodyPr>
          <a:lstStyle/>
          <a:p>
            <a:r>
              <a:rPr lang="en-US" sz="3200" b="1" i="1">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Củng cố kiến thức, kĩ năng đã học về chủ đề cộng đồng địa phương</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pic>
        <p:nvPicPr>
          <p:cNvPr id="34" name="图片 46124" descr="png-0730"/>
          <p:cNvPicPr>
            <a:picLocks noChangeAspect="1"/>
          </p:cNvPicPr>
          <p:nvPr/>
        </p:nvPicPr>
        <p:blipFill>
          <a:blip r:embed="rId5"/>
          <a:stretch>
            <a:fillRect/>
          </a:stretch>
        </p:blipFill>
        <p:spPr>
          <a:xfrm>
            <a:off x="724055" y="1655237"/>
            <a:ext cx="1147476" cy="1008062"/>
          </a:xfrm>
          <a:prstGeom prst="rect">
            <a:avLst/>
          </a:prstGeom>
          <a:noFill/>
          <a:ln w="9525">
            <a:noFill/>
          </a:ln>
        </p:spPr>
      </p:pic>
      <p:pic>
        <p:nvPicPr>
          <p:cNvPr id="40" name="图片 46130" descr="png-0731副本"/>
          <p:cNvPicPr>
            <a:picLocks noChangeAspect="1"/>
          </p:cNvPicPr>
          <p:nvPr/>
        </p:nvPicPr>
        <p:blipFill>
          <a:blip r:embed="rId6"/>
          <a:stretch>
            <a:fillRect/>
          </a:stretch>
        </p:blipFill>
        <p:spPr>
          <a:xfrm>
            <a:off x="565763" y="3096097"/>
            <a:ext cx="1305768" cy="1111250"/>
          </a:xfrm>
          <a:prstGeom prst="rect">
            <a:avLst/>
          </a:prstGeom>
          <a:noFill/>
          <a:ln w="9525">
            <a:noFill/>
          </a:ln>
        </p:spPr>
      </p:pic>
      <p:sp>
        <p:nvSpPr>
          <p:cNvPr id="3" name="Rectangle 2"/>
          <p:cNvSpPr/>
          <p:nvPr/>
        </p:nvSpPr>
        <p:spPr>
          <a:xfrm>
            <a:off x="1789516" y="3346528"/>
            <a:ext cx="8964920" cy="1077218"/>
          </a:xfrm>
          <a:prstGeom prst="rect">
            <a:avLst/>
          </a:prstGeom>
        </p:spPr>
        <p:txBody>
          <a:bodyPr wrap="square">
            <a:spAutoFit/>
          </a:bodyPr>
          <a:lstStyle/>
          <a:p>
            <a:r>
              <a:rPr lang="vi-VN" sz="3200">
                <a:latin typeface="Times New Roman" panose="02020603050405020304" pitchFamily="18" charset="0"/>
                <a:cs typeface="Times New Roman" panose="02020603050405020304" pitchFamily="18" charset="0"/>
              </a:rPr>
              <a:t>- Biết </a:t>
            </a:r>
            <a:r>
              <a:rPr lang="en-US" sz="3200" smtClean="0">
                <a:latin typeface="Times New Roman" panose="02020603050405020304" pitchFamily="18" charset="0"/>
                <a:cs typeface="Times New Roman" panose="02020603050405020304" pitchFamily="18" charset="0"/>
              </a:rPr>
              <a:t>cách </a:t>
            </a:r>
            <a:r>
              <a:rPr lang="en-US" sz="3200">
                <a:latin typeface="Times New Roman" panose="02020603050405020304" pitchFamily="18" charset="0"/>
                <a:cs typeface="Times New Roman" panose="02020603050405020304" pitchFamily="18" charset="0"/>
              </a:rPr>
              <a:t>mua bán, lựa chọn hàng hóa phù hợp về giá cả và chất lượng</a:t>
            </a:r>
          </a:p>
        </p:txBody>
      </p:sp>
      <p:sp>
        <p:nvSpPr>
          <p:cNvPr id="2" name="TextBox 1"/>
          <p:cNvSpPr txBox="1"/>
          <p:nvPr/>
        </p:nvSpPr>
        <p:spPr>
          <a:xfrm>
            <a:off x="2080883" y="4847702"/>
            <a:ext cx="7588156" cy="461665"/>
          </a:xfrm>
          <a:prstGeom prst="rect">
            <a:avLst/>
          </a:prstGeom>
          <a:noFill/>
        </p:spPr>
        <p:txBody>
          <a:bodyPr wrap="square" rtlCol="0">
            <a:spAutoFit/>
          </a:bodyPr>
          <a:lstStyle/>
          <a:p>
            <a:r>
              <a:rPr lang="en-US" sz="2400" i="1" smtClean="0">
                <a:solidFill>
                  <a:srgbClr val="FF0000"/>
                </a:solidFill>
                <a:latin typeface="Times New Roman" panose="02020603050405020304" pitchFamily="18" charset="0"/>
                <a:cs typeface="Times New Roman" panose="02020603050405020304" pitchFamily="18" charset="0"/>
              </a:rPr>
              <a:t>Em tự đánh giá mình đã được yêu cầu nào của tiết học nhé.</a:t>
            </a:r>
            <a:endParaRPr lang="en-US" sz="2400"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876109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8EB1BBD1-5A04-42C7-B7AB-2E9E9A3A2C1A}"/>
              </a:ext>
            </a:extLst>
          </p:cNvPr>
          <p:cNvSpPr/>
          <p:nvPr/>
        </p:nvSpPr>
        <p:spPr>
          <a:xfrm>
            <a:off x="0" y="3491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xmlns="" id="{5F52833C-1D66-4A11-9DFF-00AFB7148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910"/>
            <a:ext cx="12833446" cy="2157288"/>
          </a:xfrm>
          <a:prstGeom prst="rect">
            <a:avLst/>
          </a:prstGeom>
        </p:spPr>
      </p:pic>
      <p:pic>
        <p:nvPicPr>
          <p:cNvPr id="10" name="图片 9">
            <a:extLst>
              <a:ext uri="{FF2B5EF4-FFF2-40B4-BE49-F238E27FC236}">
                <a16:creationId xmlns:a16="http://schemas.microsoft.com/office/drawing/2014/main" xmlns="" id="{C471F5D6-0ED0-484F-9E49-B8B0F5674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3068" y="4853353"/>
            <a:ext cx="3028932" cy="3037427"/>
          </a:xfrm>
          <a:prstGeom prst="rect">
            <a:avLst/>
          </a:prstGeom>
        </p:spPr>
      </p:pic>
      <p:pic>
        <p:nvPicPr>
          <p:cNvPr id="8" name="图片 7">
            <a:extLst>
              <a:ext uri="{FF2B5EF4-FFF2-40B4-BE49-F238E27FC236}">
                <a16:creationId xmlns:a16="http://schemas.microsoft.com/office/drawing/2014/main" xmlns="" id="{3FF2F90E-9DEB-4BB0-B79C-E7B33D6535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385" y="5290047"/>
            <a:ext cx="2981054" cy="2238213"/>
          </a:xfrm>
          <a:prstGeom prst="rect">
            <a:avLst/>
          </a:prstGeom>
        </p:spPr>
      </p:pic>
      <p:sp>
        <p:nvSpPr>
          <p:cNvPr id="3" name="Title 2">
            <a:extLst>
              <a:ext uri="{FF2B5EF4-FFF2-40B4-BE49-F238E27FC236}">
                <a16:creationId xmlns:a16="http://schemas.microsoft.com/office/drawing/2014/main" xmlns="" id="{09B9A1F4-3487-4F26-BBFC-8BE9200389CA}"/>
              </a:ext>
            </a:extLst>
          </p:cNvPr>
          <p:cNvSpPr>
            <a:spLocks noGrp="1"/>
          </p:cNvSpPr>
          <p:nvPr>
            <p:ph type="title"/>
          </p:nvPr>
        </p:nvSpPr>
        <p:spPr>
          <a:xfrm>
            <a:off x="964810" y="3216990"/>
            <a:ext cx="10515600" cy="1325563"/>
          </a:xfrm>
        </p:spPr>
        <p:txBody>
          <a:bodyPr>
            <a:normAutofit/>
          </a:bodyPr>
          <a:lstStyle/>
          <a:p>
            <a:pPr algn="ctr"/>
            <a:r>
              <a:rPr lang="en-US" smtClean="0">
                <a:solidFill>
                  <a:srgbClr val="0070C0"/>
                </a:solidFill>
                <a:latin typeface="Times New Roman" panose="02020603050405020304" pitchFamily="18" charset="0"/>
                <a:cs typeface="Times New Roman" panose="02020603050405020304" pitchFamily="18" charset="0"/>
              </a:rPr>
              <a:t>Thực hành mua bán hàng hóa và nhờ người thân nhận xét.</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282042" y="1631811"/>
            <a:ext cx="3627916"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rgbClr val="FF0000"/>
                </a:solidFill>
              </a:rPr>
              <a:t>Vận dụng</a:t>
            </a:r>
          </a:p>
        </p:txBody>
      </p:sp>
    </p:spTree>
    <p:extLst>
      <p:ext uri="{BB962C8B-B14F-4D97-AF65-F5344CB8AC3E}">
        <p14:creationId xmlns:p14="http://schemas.microsoft.com/office/powerpoint/2010/main" val="3801695058"/>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750"/>
                                        <p:tgtEl>
                                          <p:spTgt spid="16"/>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750" fill="hold"/>
                                        <p:tgtEl>
                                          <p:spTgt spid="8"/>
                                        </p:tgtEl>
                                        <p:attrNameLst>
                                          <p:attrName>ppt_w</p:attrName>
                                        </p:attrNameLst>
                                      </p:cBhvr>
                                      <p:tavLst>
                                        <p:tav tm="0">
                                          <p:val>
                                            <p:fltVal val="0"/>
                                          </p:val>
                                        </p:tav>
                                        <p:tav tm="100000">
                                          <p:val>
                                            <p:strVal val="#ppt_w"/>
                                          </p:val>
                                        </p:tav>
                                      </p:tavLst>
                                    </p:anim>
                                    <p:anim calcmode="lin" valueType="num">
                                      <p:cBhvr>
                                        <p:cTn id="16" dur="750" fill="hold"/>
                                        <p:tgtEl>
                                          <p:spTgt spid="8"/>
                                        </p:tgtEl>
                                        <p:attrNameLst>
                                          <p:attrName>ppt_h</p:attrName>
                                        </p:attrNameLst>
                                      </p:cBhvr>
                                      <p:tavLst>
                                        <p:tav tm="0">
                                          <p:val>
                                            <p:fltVal val="0"/>
                                          </p:val>
                                        </p:tav>
                                        <p:tav tm="100000">
                                          <p:val>
                                            <p:strVal val="#ppt_h"/>
                                          </p:val>
                                        </p:tav>
                                      </p:tavLst>
                                    </p:anim>
                                    <p:animEffect transition="in" filter="fade">
                                      <p:cBhvr>
                                        <p:cTn id="17" dur="750"/>
                                        <p:tgtEl>
                                          <p:spTgt spid="8"/>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75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F52E4E8-B5E7-4677-A96C-56C7E9EF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7DDB786E-AACD-47A3-BA91-9A4A8DC7A014}"/>
              </a:ext>
            </a:extLst>
          </p:cNvPr>
          <p:cNvSpPr/>
          <p:nvPr/>
        </p:nvSpPr>
        <p:spPr>
          <a:xfrm>
            <a:off x="2444158" y="1771311"/>
            <a:ext cx="7616508" cy="2045708"/>
          </a:xfrm>
          <a:prstGeom prst="rect">
            <a:avLst/>
          </a:prstGeom>
          <a:noFill/>
        </p:spPr>
        <p:txBody>
          <a:bodyPr wrap="none" lIns="68580" tIns="34291" rIns="68580" bIns="34291" numCol="1">
            <a:prstTxWarp prst="textTriangle">
              <a:avLst>
                <a:gd name="adj" fmla="val 30003"/>
              </a:avLst>
            </a:prstTxWarp>
            <a:spAutoFit/>
          </a:bodyPr>
          <a:lstStyle/>
          <a:p>
            <a:pPr algn="ctr" defTabSz="685783"/>
            <a:r>
              <a:rPr lang="vi-VN" sz="4951">
                <a:ln w="0"/>
                <a:solidFill>
                  <a:srgbClr val="FF0000"/>
                </a:solidFill>
                <a:effectLst>
                  <a:reflection blurRad="6350" stA="53000" endA="300" endPos="35500" dir="5400000" sy="-90000" algn="bl" rotWithShape="0"/>
                </a:effectLst>
                <a:latin typeface="Arial" panose="020B0604020202020204" pitchFamily="34" charset="0"/>
              </a:rPr>
              <a:t>CHÚC CÁC CON </a:t>
            </a:r>
          </a:p>
          <a:p>
            <a:pPr algn="ctr" defTabSz="685783"/>
            <a:r>
              <a:rPr lang="vi-VN" sz="4951">
                <a:ln w="0"/>
                <a:solidFill>
                  <a:srgbClr val="FF0000"/>
                </a:solidFill>
                <a:effectLst>
                  <a:reflection blurRad="6350" stA="53000" endA="300" endPos="35500" dir="5400000" sy="-90000" algn="bl" rotWithShape="0"/>
                </a:effectLst>
                <a:latin typeface="Arial" panose="020B0604020202020204" pitchFamily="34" charset="0"/>
              </a:rPr>
              <a:t>CHĂM NGOAN HỌC GIỎI</a:t>
            </a:r>
            <a:endParaRPr lang="en-US" sz="4951">
              <a:ln w="0"/>
              <a:solidFill>
                <a:srgbClr val="FF0000"/>
              </a:solidFill>
              <a:effectLst>
                <a:reflection blurRad="6350" stA="53000" endA="300" endPos="35500" dir="5400000" sy="-90000" algn="bl" rotWithShape="0"/>
              </a:effectLst>
              <a:latin typeface="Calibri"/>
            </a:endParaRPr>
          </a:p>
        </p:txBody>
      </p:sp>
    </p:spTree>
    <p:extLst>
      <p:ext uri="{BB962C8B-B14F-4D97-AF65-F5344CB8AC3E}">
        <p14:creationId xmlns:p14="http://schemas.microsoft.com/office/powerpoint/2010/main" val="107669925"/>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advTm="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9705" y="1628507"/>
            <a:ext cx="10892589" cy="360098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4800" smtClean="0">
                <a:solidFill>
                  <a:srgbClr val="FF0000"/>
                </a:solidFill>
                <a:latin typeface="Times New Roman" panose="02020603050405020304" pitchFamily="18" charset="0"/>
                <a:cs typeface="Times New Roman" panose="02020603050405020304" pitchFamily="18" charset="0"/>
              </a:rPr>
              <a:t>Trò chơi: Vượt chướng ngại vật</a:t>
            </a:r>
          </a:p>
          <a:p>
            <a:r>
              <a:rPr lang="en-US" sz="3600" smtClean="0">
                <a:solidFill>
                  <a:srgbClr val="FF0000"/>
                </a:solidFill>
                <a:latin typeface="Times New Roman" panose="02020603050405020304" pitchFamily="18" charset="0"/>
                <a:cs typeface="Times New Roman" panose="02020603050405020304" pitchFamily="18" charset="0"/>
              </a:rPr>
              <a:t>       Con hãy giúp bạn Xitrum vượt qua các chướng ngại vật về nhà thành công bằng cách trả lời các câu hỏi trong bài nhé.</a:t>
            </a:r>
          </a:p>
          <a:p>
            <a:r>
              <a:rPr lang="en-US" sz="3600" smtClean="0">
                <a:solidFill>
                  <a:srgbClr val="FF0000"/>
                </a:solidFill>
                <a:latin typeface="Times New Roman" panose="02020603050405020304" pitchFamily="18" charset="0"/>
                <a:cs typeface="Times New Roman" panose="02020603050405020304" pitchFamily="18" charset="0"/>
              </a:rPr>
              <a:t>      Sau khi có câu trả lời, con hãy nhấn vào chiếc xe ô tô của bạn Xitrum để tiếp tục trò chơi.</a:t>
            </a:r>
            <a:endParaRPr lang="en-US" sz="36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18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0" y="0"/>
            <a:ext cx="12021868"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2246684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442" y="0"/>
            <a:ext cx="12360442"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
            <a:ext cx="12360442"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2060"/>
                </a:solidFill>
                <a:latin typeface="Times New Roman" panose="02020603050405020304" pitchFamily="18" charset="0"/>
                <a:cs typeface="Times New Roman" panose="02020603050405020304" pitchFamily="18" charset="0"/>
              </a:rPr>
              <a:t>Hoạt động mua bán thường được diễn ra ở đâu?</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2060"/>
                </a:solidFill>
                <a:latin typeface="Times New Roman" panose="02020603050405020304" pitchFamily="18" charset="0"/>
                <a:cs typeface="Times New Roman" panose="02020603050405020304" pitchFamily="18" charset="0"/>
              </a:rPr>
              <a:t>Siêu thị, của hàng, chợ</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Tree>
    <p:extLst>
      <p:ext uri="{BB962C8B-B14F-4D97-AF65-F5344CB8AC3E}">
        <p14:creationId xmlns:p14="http://schemas.microsoft.com/office/powerpoint/2010/main" val="3537041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4"/>
                                        </p:tgtEl>
                                        <p:attrNameLst>
                                          <p:attrName>ppt_x</p:attrName>
                                          <p:attrName>ppt_y</p:attrName>
                                        </p:attrNameLst>
                                      </p:cBhvr>
                                      <p:rCtr x="-50000" y="0"/>
                                    </p:animMotion>
                                  </p:childTnLst>
                                </p:cTn>
                              </p:par>
                              <p:par>
                                <p:cTn id="42" presetID="1" presetClass="mediacall" presetSubtype="0" fill="hold" nodeType="withEffect">
                                  <p:stCondLst>
                                    <p:cond delay="0"/>
                                  </p:stCondLst>
                                  <p:childTnLst>
                                    <p:cmd type="call" cmd="playFrom(0.0)">
                                      <p:cBhvr>
                                        <p:cTn id="43" dur="3082" fill="hold"/>
                                        <p:tgtEl>
                                          <p:spTgt spid="6"/>
                                        </p:tgtEl>
                                      </p:cBhvr>
                                    </p:cmd>
                                  </p:childTnLst>
                                </p:cTn>
                              </p:par>
                              <p:par>
                                <p:cTn id="44" presetID="35" presetClass="path" presetSubtype="0" accel="50000" decel="50000" fill="hold" nodeType="withEffect">
                                  <p:stCondLst>
                                    <p:cond delay="0"/>
                                  </p:stCondLst>
                                  <p:childTnLst>
                                    <p:animMotion origin="layout" path="M 0 0 L -1 0 " pathEditMode="relative" rAng="0" ptsTypes="AA">
                                      <p:cBhvr>
                                        <p:cTn id="45"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6"/>
                </p:tgtEl>
              </p:cMediaNode>
            </p:audio>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442" y="1"/>
            <a:ext cx="12360442"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57288" y="-936"/>
            <a:ext cx="1236044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2060"/>
                </a:solidFill>
                <a:latin typeface="Times New Roman" panose="02020603050405020304" pitchFamily="18" charset="0"/>
                <a:cs typeface="Times New Roman" panose="02020603050405020304" pitchFamily="18" charset="0"/>
              </a:rPr>
              <a:t>Có những loại đường giao thông nào?</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2060"/>
                </a:solidFill>
                <a:latin typeface="Times New Roman" panose="02020603050405020304" pitchFamily="18" charset="0"/>
                <a:cs typeface="Times New Roman" panose="02020603050405020304" pitchFamily="18" charset="0"/>
              </a:rPr>
              <a:t>Có 4 loại đường giao thông gồm: đường bộ, đường thủy,</a:t>
            </a:r>
            <a:r>
              <a:rPr lang="en-US" sz="3200">
                <a:solidFill>
                  <a:srgbClr val="002060"/>
                </a:solidFill>
                <a:latin typeface="Times New Roman" panose="02020603050405020304" pitchFamily="18" charset="0"/>
                <a:cs typeface="Times New Roman" panose="02020603050405020304" pitchFamily="18" charset="0"/>
              </a:rPr>
              <a:t> đường </a:t>
            </a:r>
            <a:r>
              <a:rPr lang="en-US" sz="3200" smtClean="0">
                <a:solidFill>
                  <a:srgbClr val="002060"/>
                </a:solidFill>
                <a:latin typeface="Times New Roman" panose="02020603050405020304" pitchFamily="18" charset="0"/>
                <a:cs typeface="Times New Roman" panose="02020603050405020304" pitchFamily="18" charset="0"/>
              </a:rPr>
              <a:t>sắt, đường hàng không. </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Tree>
    <p:extLst>
      <p:ext uri="{BB962C8B-B14F-4D97-AF65-F5344CB8AC3E}">
        <p14:creationId xmlns:p14="http://schemas.microsoft.com/office/powerpoint/2010/main" val="3520450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8"/>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9"/>
                                        </p:tgtEl>
                                      </p:cBhvr>
                                    </p:cmd>
                                  </p:childTnLst>
                                </p:cTn>
                              </p:par>
                              <p:par>
                                <p:cTn id="45" presetID="35" presetClass="path" presetSubtype="0" accel="50000" decel="50000" fill="hold" nodeType="withEffect">
                                  <p:stCondLst>
                                    <p:cond delay="0"/>
                                  </p:stCondLst>
                                  <p:childTnLst>
                                    <p:animMotion origin="layout" path="M 3.54167E-6 1.48148E-6 L -1 1.48148E-6 " pathEditMode="relative" rAng="0" ptsTypes="AA">
                                      <p:cBhvr>
                                        <p:cTn id="46"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47" fill="hold" display="0">
                  <p:stCondLst>
                    <p:cond delay="indefinite"/>
                  </p:stCondLst>
                  <p:endCondLst>
                    <p:cond evt="onStopAudio" delay="0">
                      <p:tgtEl>
                        <p:sldTgt/>
                      </p:tgtEl>
                    </p:cond>
                  </p:endCondLst>
                </p:cTn>
                <p:tgtEl>
                  <p:spTgt spid="8"/>
                </p:tgtEl>
              </p:cMediaNode>
            </p:audio>
            <p:audio>
              <p:cMediaNode vol="80000">
                <p:cTn id="48" fill="hold" display="0">
                  <p:stCondLst>
                    <p:cond delay="indefinite"/>
                  </p:stCondLst>
                  <p:endCondLst>
                    <p:cond evt="onStopAudio" delay="0">
                      <p:tgtEl>
                        <p:sldTgt/>
                      </p:tgtEl>
                    </p:cond>
                  </p:endCondLst>
                </p:cTn>
                <p:tgtEl>
                  <p:spTgt spid="9"/>
                </p:tgtEl>
              </p:cMediaNode>
            </p:audio>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192000" y="1"/>
            <a:ext cx="12360442" cy="6857999"/>
            <a:chOff x="12192000" y="1"/>
            <a:chExt cx="12360442" cy="6857999"/>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0" y="1"/>
              <a:ext cx="12360442" cy="6857999"/>
            </a:xfrm>
            <a:prstGeom prst="rect">
              <a:avLst/>
            </a:prstGeom>
          </p:spPr>
        </p:pic>
        <p:pic>
          <p:nvPicPr>
            <p:cNvPr id="18" name="Picture 17">
              <a:hlinkClick r:id="" action="ppaction://noaction"/>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74314" y="5648187"/>
              <a:ext cx="923420" cy="850519"/>
            </a:xfrm>
            <a:prstGeom prst="rect">
              <a:avLst/>
            </a:prstGeom>
          </p:spPr>
        </p:pic>
      </p:gr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995" y="1"/>
            <a:ext cx="12413995" cy="6857999"/>
          </a:xfrm>
          <a:prstGeom prst="rect">
            <a:avLst/>
          </a:prstGeom>
        </p:spPr>
      </p:pic>
      <p:pic>
        <p:nvPicPr>
          <p:cNvPr id="6" name="Picture 5">
            <a:hlinkClick r:id="" action="ppaction://noaction"/>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7271656"/>
            <a:ext cx="609600" cy="6096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729096" y="7271656"/>
            <a:ext cx="609600" cy="609600"/>
          </a:xfrm>
          <a:prstGeom prst="rect">
            <a:avLst/>
          </a:prstGeom>
        </p:spPr>
      </p:pic>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rgbClr val="002060"/>
                </a:solidFill>
                <a:latin typeface="Times New Roman" panose="02020603050405020304" pitchFamily="18" charset="0"/>
                <a:cs typeface="Times New Roman" panose="02020603050405020304" pitchFamily="18" charset="0"/>
              </a:rPr>
              <a:t>Biển báo bên cạnh có ý ngĩa gì?  </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128070"/>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2060"/>
                </a:solidFill>
                <a:latin typeface="Times New Roman" panose="02020603050405020304" pitchFamily="18" charset="0"/>
                <a:cs typeface="Times New Roman" panose="02020603050405020304" pitchFamily="18" charset="0"/>
              </a:rPr>
              <a:t>Biển báo cầu vượt qua đường cho người đi bộ.</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pic>
        <p:nvPicPr>
          <p:cNvPr id="8" name="Picture 7"/>
          <p:cNvPicPr>
            <a:picLocks noChangeAspect="1"/>
          </p:cNvPicPr>
          <p:nvPr/>
        </p:nvPicPr>
        <p:blipFill rotWithShape="1">
          <a:blip r:embed="rId14">
            <a:extLst>
              <a:ext uri="{28A0092B-C50C-407E-A947-70E740481C1C}">
                <a14:useLocalDpi xmlns:a14="http://schemas.microsoft.com/office/drawing/2010/main" val="0"/>
              </a:ext>
            </a:extLst>
          </a:blip>
          <a:srcRect l="16835" r="17614"/>
          <a:stretch/>
        </p:blipFill>
        <p:spPr>
          <a:xfrm>
            <a:off x="7854325" y="334154"/>
            <a:ext cx="1844842" cy="1558753"/>
          </a:xfrm>
          <a:prstGeom prst="rect">
            <a:avLst/>
          </a:prstGeom>
        </p:spPr>
      </p:pic>
    </p:spTree>
    <p:extLst>
      <p:ext uri="{BB962C8B-B14F-4D97-AF65-F5344CB8AC3E}">
        <p14:creationId xmlns:p14="http://schemas.microsoft.com/office/powerpoint/2010/main" val="1713607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7"/>
                                        </p:tgtEl>
                                      </p:cBhvr>
                                    </p:animEffect>
                                    <p:animScale>
                                      <p:cBhvr>
                                        <p:cTn id="21" dur="250" autoRev="1" fill="hold"/>
                                        <p:tgtEl>
                                          <p:spTgt spid="7"/>
                                        </p:tgtEl>
                                      </p:cBhvr>
                                      <p:by x="105000" y="105000"/>
                                    </p:animScale>
                                  </p:childTnLst>
                                </p:cTn>
                              </p:par>
                              <p:par>
                                <p:cTn id="22" presetID="10" presetClass="exit" presetSubtype="0" fill="hold" grpId="1"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53" presetClass="exit" presetSubtype="32" fill="hold" nodeType="withEffect">
                                  <p:stCondLst>
                                    <p:cond delay="0"/>
                                  </p:stCondLst>
                                  <p:childTnLst>
                                    <p:anim calcmode="lin" valueType="num">
                                      <p:cBhvr>
                                        <p:cTn id="29" dur="500"/>
                                        <p:tgtEl>
                                          <p:spTgt spid="8"/>
                                        </p:tgtEl>
                                        <p:attrNameLst>
                                          <p:attrName>ppt_w</p:attrName>
                                        </p:attrNameLst>
                                      </p:cBhvr>
                                      <p:tavLst>
                                        <p:tav tm="0">
                                          <p:val>
                                            <p:strVal val="ppt_w"/>
                                          </p:val>
                                        </p:tav>
                                        <p:tav tm="100000">
                                          <p:val>
                                            <p:fltVal val="0"/>
                                          </p:val>
                                        </p:tav>
                                      </p:tavLst>
                                    </p:anim>
                                    <p:anim calcmode="lin" valueType="num">
                                      <p:cBhvr>
                                        <p:cTn id="30" dur="500"/>
                                        <p:tgtEl>
                                          <p:spTgt spid="8"/>
                                        </p:tgtEl>
                                        <p:attrNameLst>
                                          <p:attrName>ppt_h</p:attrName>
                                        </p:attrNameLst>
                                      </p:cBhvr>
                                      <p:tavLst>
                                        <p:tav tm="0">
                                          <p:val>
                                            <p:strVal val="ppt_h"/>
                                          </p:val>
                                        </p:tav>
                                        <p:tav tm="100000">
                                          <p:val>
                                            <p:fltVal val="0"/>
                                          </p:val>
                                        </p:tav>
                                      </p:tavLst>
                                    </p:anim>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42"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1" presetClass="mediacall" presetSubtype="0" fill="hold" nodeType="withEffect">
                                  <p:stCondLst>
                                    <p:cond delay="0"/>
                                  </p:stCondLst>
                                  <p:childTnLst>
                                    <p:cmd type="call" cmd="playFrom(0.0)">
                                      <p:cBhvr>
                                        <p:cTn id="39" dur="1306" fill="hold"/>
                                        <p:tgtEl>
                                          <p:spTgt spid="2"/>
                                        </p:tgtEl>
                                      </p:cBhvr>
                                    </p:cmd>
                                  </p:childTnLst>
                                </p:cTn>
                              </p:par>
                            </p:childTnLst>
                          </p:cTn>
                        </p:par>
                        <p:par>
                          <p:cTn id="40" fill="hold">
                            <p:stCondLst>
                              <p:cond delay="1306"/>
                            </p:stCondLst>
                            <p:childTnLst>
                              <p:par>
                                <p:cTn id="41" presetID="10" presetClass="exit" presetSubtype="0" fill="hold" nodeType="after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par>
                          <p:cTn id="44" fill="hold">
                            <p:stCondLst>
                              <p:cond delay="1806"/>
                            </p:stCondLst>
                            <p:childTnLst>
                              <p:par>
                                <p:cTn id="45" presetID="10" presetClass="exit" presetSubtype="0" fill="hold" nodeType="after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35" presetClass="path" presetSubtype="0" accel="50000" decel="50000" fill="hold" nodeType="withEffect">
                                  <p:stCondLst>
                                    <p:cond delay="0"/>
                                  </p:stCondLst>
                                  <p:childTnLst>
                                    <p:animMotion origin="layout" path="M -1.04167E-6 0 L -1.01602 0 " pathEditMode="relative" rAng="0" ptsTypes="AA">
                                      <p:cBhvr>
                                        <p:cTn id="52" dur="3000" fill="hold"/>
                                        <p:tgtEl>
                                          <p:spTgt spid="9"/>
                                        </p:tgtEl>
                                        <p:attrNameLst>
                                          <p:attrName>ppt_x</p:attrName>
                                          <p:attrName>ppt_y</p:attrName>
                                        </p:attrNameLst>
                                      </p:cBhvr>
                                      <p:rCtr x="-51602" y="0"/>
                                    </p:animMotion>
                                  </p:childTnLst>
                                </p:cTn>
                              </p:par>
                              <p:par>
                                <p:cTn id="53" presetID="1" presetClass="mediacall" presetSubtype="0" fill="hold" nodeType="withEffect">
                                  <p:stCondLst>
                                    <p:cond delay="0"/>
                                  </p:stCondLst>
                                  <p:childTnLst>
                                    <p:cmd type="call" cmd="playFrom(0.0)">
                                      <p:cBhvr>
                                        <p:cTn id="54" dur="3082" fill="hold"/>
                                        <p:tgtEl>
                                          <p:spTgt spid="3"/>
                                        </p:tgtEl>
                                      </p:cBhvr>
                                    </p:cmd>
                                  </p:childTnLst>
                                </p:cTn>
                              </p:par>
                            </p:childTnLst>
                          </p:cTn>
                        </p:par>
                      </p:childTnLst>
                    </p:cTn>
                  </p:par>
                </p:childTnLst>
              </p:cTn>
              <p:nextCondLst>
                <p:cond evt="onClick" delay="0">
                  <p:tgtEl>
                    <p:spTgt spid="7"/>
                  </p:tgtEl>
                </p:cond>
              </p:nextCondLst>
            </p:seq>
            <p:audio>
              <p:cMediaNode vol="80000">
                <p:cTn id="55" fill="hold" display="0">
                  <p:stCondLst>
                    <p:cond delay="indefinite"/>
                  </p:stCondLst>
                  <p:endCondLst>
                    <p:cond evt="onStopAudio" delay="0">
                      <p:tgtEl>
                        <p:sldTgt/>
                      </p:tgtEl>
                    </p:cond>
                  </p:endCondLst>
                </p:cTn>
                <p:tgtEl>
                  <p:spTgt spid="2"/>
                </p:tgtEl>
              </p:cMediaNode>
            </p:audio>
            <p:audio>
              <p:cMediaNode vol="80000">
                <p:cTn id="56" fill="hold" display="0">
                  <p:stCondLst>
                    <p:cond delay="indefinite"/>
                  </p:stCondLst>
                  <p:endCondLst>
                    <p:cond evt="onStopAudio" delay="0">
                      <p:tgtEl>
                        <p:sldTgt/>
                      </p:tgtEl>
                    </p:cond>
                  </p:endCondLst>
                </p:cTn>
                <p:tgtEl>
                  <p:spTgt spid="3"/>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785" y="-11824"/>
            <a:ext cx="12360442"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99010" y="12059"/>
            <a:ext cx="12192000"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1828800" y="2763637"/>
            <a:ext cx="438344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2060"/>
                </a:solidFill>
                <a:latin typeface="Times New Roman" panose="02020603050405020304" pitchFamily="18" charset="0"/>
                <a:cs typeface="Times New Roman" panose="02020603050405020304" pitchFamily="18" charset="0"/>
              </a:rPr>
              <a:t>Biển báo nguy hiểm hình dạng, màu sắc gì?</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002060"/>
                </a:solidFill>
                <a:latin typeface="Times New Roman" panose="02020603050405020304" pitchFamily="18" charset="0"/>
                <a:cs typeface="Times New Roman" panose="02020603050405020304" pitchFamily="18" charset="0"/>
              </a:rPr>
              <a:t>Biển báo nguy hiểm hình </a:t>
            </a:r>
            <a:r>
              <a:rPr lang="en-US" sz="3000" smtClean="0">
                <a:solidFill>
                  <a:srgbClr val="002060"/>
                </a:solidFill>
                <a:latin typeface="Times New Roman" panose="02020603050405020304" pitchFamily="18" charset="0"/>
                <a:cs typeface="Times New Roman" panose="02020603050405020304" pitchFamily="18" charset="0"/>
              </a:rPr>
              <a:t>tam giác, viền đỏ, nền vàng</a:t>
            </a:r>
            <a:endParaRPr lang="en-US" sz="30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6592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par>
                                <p:cTn id="25" presetID="1" presetClass="mediacall" presetSubtype="0" fill="hold" nodeType="withEffect">
                                  <p:stCondLst>
                                    <p:cond delay="0"/>
                                  </p:stCondLst>
                                  <p:childTnLst>
                                    <p:cmd type="call" cmd="playFrom(0.0)">
                                      <p:cBhvr>
                                        <p:cTn id="26" dur="1306" fill="hold"/>
                                        <p:tgtEl>
                                          <p:spTgt spid="2"/>
                                        </p:tgtEl>
                                      </p:cBhvr>
                                    </p:cmd>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3.125E-6 3.7037E-7 L -1 3.7037E-7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9"/>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par>
                          <p:cTn id="47" fill="hold">
                            <p:stCondLst>
                              <p:cond delay="5388"/>
                            </p:stCondLst>
                            <p:childTnLst>
                              <p:par>
                                <p:cTn id="48" presetID="10"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 presetClass="mediacall" presetSubtype="0" fill="hold" nodeType="withEffect">
                                  <p:stCondLst>
                                    <p:cond delay="0"/>
                                  </p:stCondLst>
                                  <p:childTnLst>
                                    <p:cmd type="call" cmd="playFrom(0.0)">
                                      <p:cBhvr>
                                        <p:cTn id="52" dur="32835" fill="hold"/>
                                        <p:tgtEl>
                                          <p:spTgt spid="8"/>
                                        </p:tgtEl>
                                      </p:cBhvr>
                                    </p:cmd>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childTnLst>
              </p:cTn>
              <p:nextCondLst>
                <p:cond evt="onClick" delay="0">
                  <p:tgtEl>
                    <p:spTgt spid="7"/>
                  </p:tgtEl>
                </p:cond>
              </p:nextCondLst>
            </p:seq>
            <p:audio>
              <p:cMediaNode vol="80000">
                <p:cTn id="62" fill="hold" display="0">
                  <p:stCondLst>
                    <p:cond delay="indefinite"/>
                  </p:stCondLst>
                  <p:endCondLst>
                    <p:cond evt="onStopAudio" delay="0">
                      <p:tgtEl>
                        <p:sldTgt/>
                      </p:tgtEl>
                    </p:cond>
                  </p:endCondLst>
                </p:cTn>
                <p:tgtEl>
                  <p:spTgt spid="2"/>
                </p:tgtEl>
              </p:cMediaNode>
            </p:audio>
            <p:audio>
              <p:cMediaNode vol="80000">
                <p:cTn id="63" fill="hold" display="0">
                  <p:stCondLst>
                    <p:cond delay="indefinite"/>
                  </p:stCondLst>
                  <p:endCondLst>
                    <p:cond evt="onStopAudio" delay="0">
                      <p:tgtEl>
                        <p:sldTgt/>
                      </p:tgtEl>
                    </p:cond>
                  </p:endCondLst>
                </p:cTn>
                <p:tgtEl>
                  <p:spTgt spid="8"/>
                </p:tgtEl>
              </p:cMediaNode>
            </p:audio>
            <p:audio>
              <p:cMediaNode vol="80000">
                <p:cTn id="64" fill="hold" display="0">
                  <p:stCondLst>
                    <p:cond delay="indefinite"/>
                  </p:stCondLst>
                  <p:endCondLst>
                    <p:cond evt="onStopAudio" delay="0">
                      <p:tgtEl>
                        <p:sldTgt/>
                      </p:tgtEl>
                    </p:cond>
                  </p:endCondLst>
                </p:cTn>
                <p:tgtEl>
                  <p:spTgt spid="9"/>
                </p:tgtEl>
              </p:cMediaNode>
            </p:audio>
          </p:childTnLst>
        </p:cTn>
      </p:par>
    </p:tnLst>
    <p:bldLst>
      <p:bldP spid="14" grpId="0" animBg="1"/>
      <p:bldP spid="17" grpId="0" animBg="1"/>
      <p:bldP spid="17" grpId="1" animBg="1"/>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10949068" y="959711"/>
            <a:ext cx="810409" cy="956924"/>
          </a:xfrm>
          <a:prstGeom prst="rect">
            <a:avLst/>
          </a:prstGeom>
        </p:spPr>
      </p:pic>
      <p:pic>
        <p:nvPicPr>
          <p:cNvPr id="16" name="图片 15"/>
          <p:cNvPicPr>
            <a:picLocks noChangeAspect="1"/>
          </p:cNvPicPr>
          <p:nvPr/>
        </p:nvPicPr>
        <p:blipFill>
          <a:blip r:embed="rId7"/>
          <a:stretch>
            <a:fillRect/>
          </a:stretch>
        </p:blipFill>
        <p:spPr>
          <a:xfrm>
            <a:off x="290352" y="143222"/>
            <a:ext cx="1446872" cy="2589901"/>
          </a:xfrm>
          <a:prstGeom prst="rect">
            <a:avLst/>
          </a:prstGeom>
        </p:spPr>
      </p:pic>
      <p:pic>
        <p:nvPicPr>
          <p:cNvPr id="5" name="Picture 4"/>
          <p:cNvPicPr>
            <a:picLocks noChangeAspect="1"/>
          </p:cNvPicPr>
          <p:nvPr/>
        </p:nvPicPr>
        <p:blipFill>
          <a:blip r:embed="rId8"/>
          <a:stretch>
            <a:fillRect/>
          </a:stretch>
        </p:blipFill>
        <p:spPr>
          <a:xfrm>
            <a:off x="1776188" y="1438173"/>
            <a:ext cx="8815580" cy="2426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TotalTime>
  <Words>886</Words>
  <Application>Microsoft Office PowerPoint</Application>
  <PresentationFormat>Custom</PresentationFormat>
  <Paragraphs>103</Paragraphs>
  <Slides>23</Slides>
  <Notes>11</Notes>
  <HiddenSlides>0</HiddenSlides>
  <MMClips>11</MMClips>
  <ScaleCrop>false</ScaleCrop>
  <HeadingPairs>
    <vt:vector size="4" baseType="variant">
      <vt:variant>
        <vt:lpstr>Theme</vt:lpstr>
      </vt:variant>
      <vt:variant>
        <vt:i4>6</vt:i4>
      </vt:variant>
      <vt:variant>
        <vt:lpstr>Slide Titles</vt:lpstr>
      </vt:variant>
      <vt:variant>
        <vt:i4>23</vt:i4>
      </vt:variant>
    </vt:vector>
  </HeadingPairs>
  <TitlesOfParts>
    <vt:vector size="29" baseType="lpstr">
      <vt:lpstr>1_Office Theme</vt:lpstr>
      <vt:lpstr>2_Office Theme</vt:lpstr>
      <vt:lpstr>Office 主题​​</vt:lpstr>
      <vt:lpstr>4_Office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 mua bán hàng hóa và nhờ người thân nhận xét.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hp</cp:lastModifiedBy>
  <cp:revision>66</cp:revision>
  <dcterms:created xsi:type="dcterms:W3CDTF">2021-06-05T04:03:17Z</dcterms:created>
  <dcterms:modified xsi:type="dcterms:W3CDTF">2021-12-10T07:34:03Z</dcterms:modified>
</cp:coreProperties>
</file>