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sldIdLst>
    <p:sldId id="457" r:id="rId3"/>
    <p:sldId id="283" r:id="rId4"/>
    <p:sldId id="278" r:id="rId5"/>
    <p:sldId id="416" r:id="rId6"/>
    <p:sldId id="385" r:id="rId7"/>
    <p:sldId id="433" r:id="rId8"/>
    <p:sldId id="404" r:id="rId9"/>
    <p:sldId id="403" r:id="rId10"/>
    <p:sldId id="405" r:id="rId11"/>
    <p:sldId id="437" r:id="rId12"/>
    <p:sldId id="438" r:id="rId13"/>
    <p:sldId id="439" r:id="rId14"/>
    <p:sldId id="440" r:id="rId15"/>
    <p:sldId id="441" r:id="rId16"/>
    <p:sldId id="444" r:id="rId17"/>
    <p:sldId id="434" r:id="rId18"/>
    <p:sldId id="394" r:id="rId19"/>
    <p:sldId id="435" r:id="rId20"/>
    <p:sldId id="422" r:id="rId21"/>
    <p:sldId id="430" r:id="rId22"/>
    <p:sldId id="431" r:id="rId23"/>
    <p:sldId id="432" r:id="rId24"/>
    <p:sldId id="436" r:id="rId25"/>
    <p:sldId id="458" r:id="rId26"/>
    <p:sldId id="293"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CC"/>
    <a:srgbClr val="FFFF99"/>
    <a:srgbClr val="66FFFF"/>
    <a:srgbClr val="004DE6"/>
    <a:srgbClr val="DDBA59"/>
    <a:srgbClr val="E0C066"/>
    <a:srgbClr val="CC99FF"/>
    <a:srgbClr val="CCFF99"/>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0326" autoAdjust="0"/>
  </p:normalViewPr>
  <p:slideViewPr>
    <p:cSldViewPr snapToGrid="0">
      <p:cViewPr varScale="1">
        <p:scale>
          <a:sx n="104" d="100"/>
          <a:sy n="104" d="100"/>
        </p:scale>
        <p:origin x="86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24/11/2021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vi-VN" dirty="0">
              <a:latin typeface="+mj-lt"/>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defRPr>
            </a:lvl1pPr>
            <a:lvl2pPr marL="742950" indent="-285750">
              <a:spcBef>
                <a:spcPct val="30000"/>
              </a:spcBef>
              <a:defRPr sz="1200">
                <a:solidFill>
                  <a:schemeClr val="tx1"/>
                </a:solidFill>
                <a:latin typeface="Calibri" panose="020F0502020204030204" charset="0"/>
              </a:defRPr>
            </a:lvl2pPr>
            <a:lvl3pPr marL="1143000" indent="-228600">
              <a:spcBef>
                <a:spcPct val="30000"/>
              </a:spcBef>
              <a:defRPr sz="1200">
                <a:solidFill>
                  <a:schemeClr val="tx1"/>
                </a:solidFill>
                <a:latin typeface="Calibri" panose="020F0502020204030204" charset="0"/>
              </a:defRPr>
            </a:lvl3pPr>
            <a:lvl4pPr marL="1600200" indent="-228600">
              <a:spcBef>
                <a:spcPct val="30000"/>
              </a:spcBef>
              <a:defRPr sz="1200">
                <a:solidFill>
                  <a:schemeClr val="tx1"/>
                </a:solidFill>
                <a:latin typeface="Calibri" panose="020F0502020204030204" charset="0"/>
              </a:defRPr>
            </a:lvl4pPr>
            <a:lvl5pPr marL="2057400" indent="-228600">
              <a:spcBef>
                <a:spcPct val="30000"/>
              </a:spcBef>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pPr>
              <a:spcBef>
                <a:spcPct val="0"/>
              </a:spcBef>
            </a:pPr>
            <a:fld id="{D00AD1E1-5FFF-47CC-8289-B13AB6C393D3}" type="slidenum">
              <a:rPr lang="vi-VN" altLang="en-US">
                <a:latin typeface="Arial" panose="020B0604020202020204" pitchFamily="34" charset="0"/>
              </a:rPr>
              <a:t>11</a:t>
            </a:fld>
            <a:endParaRPr lang="vi-V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4CCB1A2-E49C-4B30-8E16-B627E9F1E136}"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srcRect t="29" b="29"/>
          <a:stretch>
            <a:fillRect/>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600" lvl="0" indent="-440055">
              <a:lnSpc>
                <a:spcPct val="100000"/>
              </a:lnSpc>
              <a:spcBef>
                <a:spcPts val="0"/>
              </a:spcBef>
              <a:spcAft>
                <a:spcPts val="0"/>
              </a:spcAft>
              <a:buClr>
                <a:schemeClr val="dk2"/>
              </a:buClr>
              <a:buSzPts val="1600"/>
              <a:buChar char="●"/>
              <a:defRPr sz="2135">
                <a:solidFill>
                  <a:schemeClr val="dk2"/>
                </a:solidFill>
              </a:defRPr>
            </a:lvl1pPr>
            <a:lvl2pPr marL="1219200" lvl="1" indent="-440055">
              <a:lnSpc>
                <a:spcPct val="100000"/>
              </a:lnSpc>
              <a:spcBef>
                <a:spcPts val="2135"/>
              </a:spcBef>
              <a:spcAft>
                <a:spcPts val="0"/>
              </a:spcAft>
              <a:buClr>
                <a:schemeClr val="dk2"/>
              </a:buClr>
              <a:buSzPts val="1600"/>
              <a:buChar char="○"/>
              <a:defRPr sz="2135">
                <a:solidFill>
                  <a:schemeClr val="dk2"/>
                </a:solidFill>
              </a:defRPr>
            </a:lvl2pPr>
            <a:lvl3pPr marL="1828800" lvl="2" indent="-440055">
              <a:lnSpc>
                <a:spcPct val="100000"/>
              </a:lnSpc>
              <a:spcBef>
                <a:spcPts val="2135"/>
              </a:spcBef>
              <a:spcAft>
                <a:spcPts val="0"/>
              </a:spcAft>
              <a:buClr>
                <a:schemeClr val="dk2"/>
              </a:buClr>
              <a:buSzPts val="1600"/>
              <a:buChar char="■"/>
              <a:defRPr sz="2135">
                <a:solidFill>
                  <a:schemeClr val="dk2"/>
                </a:solidFill>
              </a:defRPr>
            </a:lvl3pPr>
            <a:lvl4pPr marL="2438400" lvl="3" indent="-440055">
              <a:lnSpc>
                <a:spcPct val="100000"/>
              </a:lnSpc>
              <a:spcBef>
                <a:spcPts val="2135"/>
              </a:spcBef>
              <a:spcAft>
                <a:spcPts val="0"/>
              </a:spcAft>
              <a:buClr>
                <a:schemeClr val="dk2"/>
              </a:buClr>
              <a:buSzPts val="1600"/>
              <a:buChar char="●"/>
              <a:defRPr sz="2135">
                <a:solidFill>
                  <a:schemeClr val="dk2"/>
                </a:solidFill>
              </a:defRPr>
            </a:lvl4pPr>
            <a:lvl5pPr marL="3048000" lvl="4" indent="-440055">
              <a:lnSpc>
                <a:spcPct val="100000"/>
              </a:lnSpc>
              <a:spcBef>
                <a:spcPts val="2135"/>
              </a:spcBef>
              <a:spcAft>
                <a:spcPts val="0"/>
              </a:spcAft>
              <a:buClr>
                <a:schemeClr val="dk2"/>
              </a:buClr>
              <a:buSzPts val="1600"/>
              <a:buChar char="○"/>
              <a:defRPr sz="2135">
                <a:solidFill>
                  <a:schemeClr val="dk2"/>
                </a:solidFill>
              </a:defRPr>
            </a:lvl5pPr>
            <a:lvl6pPr marL="3657600" lvl="5" indent="-440055">
              <a:lnSpc>
                <a:spcPct val="100000"/>
              </a:lnSpc>
              <a:spcBef>
                <a:spcPts val="2135"/>
              </a:spcBef>
              <a:spcAft>
                <a:spcPts val="0"/>
              </a:spcAft>
              <a:buClr>
                <a:schemeClr val="dk2"/>
              </a:buClr>
              <a:buSzPts val="1600"/>
              <a:buChar char="■"/>
              <a:defRPr sz="2135">
                <a:solidFill>
                  <a:schemeClr val="dk2"/>
                </a:solidFill>
              </a:defRPr>
            </a:lvl6pPr>
            <a:lvl7pPr marL="4267200" lvl="6" indent="-440055">
              <a:lnSpc>
                <a:spcPct val="100000"/>
              </a:lnSpc>
              <a:spcBef>
                <a:spcPts val="2135"/>
              </a:spcBef>
              <a:spcAft>
                <a:spcPts val="0"/>
              </a:spcAft>
              <a:buClr>
                <a:schemeClr val="dk2"/>
              </a:buClr>
              <a:buSzPts val="1600"/>
              <a:buChar char="●"/>
              <a:defRPr sz="2135">
                <a:solidFill>
                  <a:schemeClr val="dk2"/>
                </a:solidFill>
              </a:defRPr>
            </a:lvl7pPr>
            <a:lvl8pPr marL="4876800" lvl="7" indent="-440055">
              <a:lnSpc>
                <a:spcPct val="100000"/>
              </a:lnSpc>
              <a:spcBef>
                <a:spcPts val="2135"/>
              </a:spcBef>
              <a:spcAft>
                <a:spcPts val="0"/>
              </a:spcAft>
              <a:buClr>
                <a:schemeClr val="dk2"/>
              </a:buClr>
              <a:buSzPts val="1600"/>
              <a:buChar char="○"/>
              <a:defRPr sz="2135">
                <a:solidFill>
                  <a:schemeClr val="dk2"/>
                </a:solidFill>
              </a:defRPr>
            </a:lvl8pPr>
            <a:lvl9pPr marL="5486400" lvl="8" indent="-440055">
              <a:lnSpc>
                <a:spcPct val="100000"/>
              </a:lnSpc>
              <a:spcBef>
                <a:spcPts val="2135"/>
              </a:spcBef>
              <a:spcAft>
                <a:spcPts val="2135"/>
              </a:spcAft>
              <a:buClr>
                <a:schemeClr val="dk2"/>
              </a:buClr>
              <a:buSzPts val="1600"/>
              <a:buChar char="■"/>
              <a:defRPr sz="2135">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24/11/2021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24/11/2021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24/11/2021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24/11/2021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ites.google.com/a/hanam.edu.vn/tieuhochungly/tin-cap-nhat-tu-d/nguyenngocky-motnguoithayhuyenthoai/575782_266224333515102_1836698425_n.jpg?attredirects=0"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s://sites.google.com/a/hanam.edu.vn/tieuhochungly/tin-cap-nhat-tu-d/nguyenngocky-motnguoithayhuyenthoai/Nguoi-vo-hien-lam-doi-tay-cho-nha-giao-Nguyen-Ngoc-Ky-8.jpg?attredirects=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media.tinmoi.vn/2012/12/29/2_34_1356760583_93_2-c1381.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05660" y="1397000"/>
            <a:ext cx="7593330" cy="341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400" b="1"/>
              <a:t>LUYỆN TỪ VÀ CÂU</a:t>
            </a:r>
          </a:p>
          <a:p>
            <a:pPr algn="ctr"/>
            <a:r>
              <a:rPr lang="vi-VN" altLang="en-US" sz="4400" b="1"/>
              <a:t>LỚP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2457" y="2422323"/>
            <a:ext cx="10305144" cy="1446550"/>
          </a:xfrm>
          <a:prstGeom prst="rect">
            <a:avLst/>
          </a:prstGeom>
          <a:noFill/>
          <a:ln>
            <a:solidFill>
              <a:srgbClr val="FF0000"/>
            </a:solidFill>
          </a:ln>
        </p:spPr>
        <p:txBody>
          <a:bodyPr wrap="square" lIns="91440" tIns="45720" rIns="91440" bIns="45720">
            <a:spAutoFit/>
          </a:bodyPr>
          <a:lstStyle/>
          <a:p>
            <a:pPr algn="ct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tấm</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gương</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sáng</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về</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p>
          <a:p>
            <a:pPr algn="ctr"/>
            <a:r>
              <a:rPr lang="en-US" sz="4400" b="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ý</a:t>
            </a:r>
            <a:r>
              <a:rPr lang="en-US" sz="4400" b="1" cap="none" spc="0" smtClean="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chí</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nghị</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lực</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vươn</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lên</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trong</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cuộc</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sống</a:t>
            </a:r>
            <a:endPar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up_be_tat__nguy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085" y="246743"/>
            <a:ext cx="5301344" cy="5410928"/>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21507" name="Text Box 4"/>
          <p:cNvSpPr txBox="1">
            <a:spLocks noChangeArrowheads="1"/>
          </p:cNvSpPr>
          <p:nvPr/>
        </p:nvSpPr>
        <p:spPr bwMode="auto">
          <a:xfrm>
            <a:off x="6310086" y="5657671"/>
            <a:ext cx="5301343" cy="1200150"/>
          </a:xfrm>
          <a:prstGeom prst="rect">
            <a:avLst/>
          </a:prstGeom>
          <a:solidFill>
            <a:schemeClr val="bg1"/>
          </a:solidFill>
          <a:ln w="12700">
            <a:solidFill>
              <a:schemeClr val="tx1"/>
            </a:solidFill>
            <a:miter lim="800000"/>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just"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Suốt</a:t>
            </a:r>
            <a:r>
              <a:rPr lang="en-US" altLang="en-US" sz="2400" dirty="0">
                <a:latin typeface="Times New Roman" panose="02020603050405020304" pitchFamily="18" charset="0"/>
                <a:cs typeface="Times New Roman" panose="02020603050405020304" pitchFamily="18" charset="0"/>
              </a:rPr>
              <a:t> 6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búp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bê</a:t>
            </a:r>
            <a:r>
              <a:rPr lang="en-US" altLang="en-US" sz="2400" dirty="0">
                <a:latin typeface="Times New Roman" panose="02020603050405020304" pitchFamily="18" charset="0"/>
                <a:cs typeface="Times New Roman" panose="02020603050405020304" pitchFamily="18" charset="0"/>
              </a:rPr>
              <a:t> Thu </a:t>
            </a:r>
            <a:r>
              <a:rPr lang="en-US" altLang="en-US" sz="2400" dirty="0" err="1">
                <a:latin typeface="Times New Roman" panose="02020603050405020304" pitchFamily="18" charset="0"/>
                <a:cs typeface="Times New Roman" panose="02020603050405020304" pitchFamily="18" charset="0"/>
              </a:rPr>
              <a:t>Hương</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Tĩnh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HS </a:t>
            </a:r>
            <a:r>
              <a:rPr lang="en-US" altLang="en-US" sz="2400" dirty="0" err="1">
                <a:latin typeface="Times New Roman" panose="02020603050405020304" pitchFamily="18" charset="0"/>
                <a:cs typeface="Times New Roman" panose="02020603050405020304" pitchFamily="18" charset="0"/>
              </a:rPr>
              <a:t>giỏi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bè</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mến</a:t>
            </a:r>
            <a:endParaRPr lang="en-US" altLang="en-US" sz="2400" dirty="0">
              <a:latin typeface="Times New Roman" panose="02020603050405020304" pitchFamily="18" charset="0"/>
              <a:cs typeface="Times New Roman" panose="02020603050405020304" pitchFamily="18" charset="0"/>
            </a:endParaRPr>
          </a:p>
        </p:txBody>
      </p:sp>
      <p:pic>
        <p:nvPicPr>
          <p:cNvPr id="215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46743"/>
            <a:ext cx="5588000" cy="541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21"/>
          <p:cNvSpPr txBox="1">
            <a:spLocks noChangeArrowheads="1"/>
          </p:cNvSpPr>
          <p:nvPr/>
        </p:nvSpPr>
        <p:spPr bwMode="auto">
          <a:xfrm>
            <a:off x="406399" y="5657671"/>
            <a:ext cx="5588000" cy="1200329"/>
          </a:xfrm>
          <a:prstGeom prst="rect">
            <a:avLst/>
          </a:prstGeom>
          <a:solidFill>
            <a:schemeClr val="bg1"/>
          </a:solidFill>
          <a:ln w="12700">
            <a:solidFill>
              <a:schemeClr val="tx1"/>
            </a:solidFill>
            <a:miter lim="800000"/>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just" eaLnBrk="1" hangingPunct="1">
              <a:spcBef>
                <a:spcPct val="0"/>
              </a:spcBef>
              <a:buFontTx/>
              <a:buNone/>
            </a:pPr>
            <a:r>
              <a:rPr lang="en-US" altLang="en-US" sz="2400">
                <a:latin typeface="Times New Roman" panose="02020603050405020304" pitchFamily="18" charset="0"/>
                <a:cs typeface="Times New Roman" panose="02020603050405020304" pitchFamily="18" charset="0"/>
              </a:rPr>
              <a:t>Bé Nguyễn Linh Chi 9 tuổi  học lớp 1 (Yên Bái). </a:t>
            </a:r>
            <a:r>
              <a:rPr lang="vi-VN" altLang="en-US" sz="2400">
                <a:latin typeface="Times New Roman" panose="02020603050405020304" pitchFamily="18" charset="0"/>
                <a:cs typeface="Times New Roman" panose="02020603050405020304" pitchFamily="18" charset="0"/>
              </a:rPr>
              <a:t>Không có tay chân, Linh Chi vẫn có thể viết chữ, mang, cắp được đồ vật nhỏ</a:t>
            </a:r>
            <a:r>
              <a:rPr lang="en-US" altLang="en-US" sz="2400">
                <a:latin typeface="Times New Roman" panose="02020603050405020304" pitchFamily="18" charset="0"/>
                <a:cs typeface="Times New Roman" panose="02020603050405020304" pitchFamily="18" charset="0"/>
              </a:rPr>
              <a:t>.</a:t>
            </a:r>
            <a:r>
              <a:rPr lang="vi-VN"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guyenNgoc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 y="247316"/>
            <a:ext cx="5369923" cy="535891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0172" y="250087"/>
            <a:ext cx="5355772" cy="535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p:cNvSpPr txBox="1">
            <a:spLocks noChangeArrowheads="1"/>
          </p:cNvSpPr>
          <p:nvPr/>
        </p:nvSpPr>
        <p:spPr bwMode="auto">
          <a:xfrm>
            <a:off x="464820" y="5846357"/>
            <a:ext cx="11161124" cy="830997"/>
          </a:xfrm>
          <a:prstGeom prst="rect">
            <a:avLst/>
          </a:prstGeom>
          <a:solidFill>
            <a:schemeClr val="bg1"/>
          </a:solidFill>
          <a:ln>
            <a:solidFill>
              <a:schemeClr val="tx1"/>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just"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Ưu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Nguyễn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4 </a:t>
            </a:r>
            <a:r>
              <a:rPr lang="en-US" altLang="en-US" sz="2400" dirty="0" err="1">
                <a:latin typeface="Times New Roman" panose="02020603050405020304" pitchFamily="18" charset="0"/>
                <a:cs typeface="Times New Roman" panose="02020603050405020304" pitchFamily="18" charset="0"/>
              </a:rPr>
              <a:t>tuổi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liệt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Việt</a:t>
            </a:r>
            <a:r>
              <a:rPr lang="en-US" altLang="en-US" sz="2400" dirty="0">
                <a:latin typeface="Times New Roman" panose="02020603050405020304" pitchFamily="18" charset="0"/>
                <a:cs typeface="Times New Roman" panose="02020603050405020304" pitchFamily="18" charset="0"/>
              </a:rPr>
              <a:t> Nam </a:t>
            </a:r>
            <a:r>
              <a:rPr lang="en-US" altLang="en-US" sz="2400" dirty="0" err="1">
                <a:latin typeface="Times New Roman" panose="02020603050405020304" pitchFamily="18" charset="0"/>
                <a:cs typeface="Times New Roman" panose="02020603050405020304" pitchFamily="18" charset="0"/>
              </a:rPr>
              <a:t>dùng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a:t>
            </a: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14" y="119064"/>
            <a:ext cx="5588000"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19064"/>
            <a:ext cx="5820228"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Hình ảnh Những học trò nghèo vượt khó đáng khâm phục trong năm 2012 số 4">
            <a:hlinkClick r:id="rId2" tooltip="&quot;Những học trò nghèo vượt khó đáng khâm phục trong năm 2012 - ảnh 4&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59"/>
            <a:ext cx="10464800" cy="540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1574800" y="5722802"/>
            <a:ext cx="9144000" cy="954107"/>
          </a:xfrm>
          <a:prstGeom prst="rect">
            <a:avLst/>
          </a:prstGeom>
          <a:solidFill>
            <a:schemeClr val="bg1"/>
          </a:solidFill>
          <a:ln w="3175">
            <a:solidFill>
              <a:srgbClr val="000000"/>
            </a:solidFill>
            <a:miter lim="800000"/>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a:t>
            </a:r>
            <a:r>
              <a:rPr lang="en-US" altLang="en-US" sz="2800" b="1" dirty="0">
                <a:latin typeface="Times New Roman" panose="02020603050405020304" pitchFamily="18" charset="0"/>
                <a:cs typeface="Times New Roman" panose="02020603050405020304" pitchFamily="18" charset="0"/>
              </a:rPr>
              <a:t> 10 </a:t>
            </a:r>
            <a:r>
              <a:rPr lang="en-US" altLang="en-US" sz="2800" b="1" dirty="0" err="1">
                <a:latin typeface="Times New Roman" panose="02020603050405020304" pitchFamily="18" charset="0"/>
                <a:cs typeface="Times New Roman" panose="02020603050405020304" pitchFamily="18" charset="0"/>
              </a:rPr>
              <a:t>tuổi</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riêng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nuôi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err="1">
                <a:latin typeface="Times New Roman" panose="02020603050405020304" pitchFamily="18" charset="0"/>
                <a:cs typeface="Times New Roman" panose="02020603050405020304" pitchFamily="18" charset="0"/>
              </a:rPr>
              <a:t>ăn</a:t>
            </a:r>
            <a:r>
              <a:rPr lang="en-US" altLang="en-US" sz="2800" b="1">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học</a:t>
            </a:r>
            <a:r>
              <a:rPr lang="en-US" altLang="en-US" sz="2800" b="1">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Ngân Thị Đào ở </a:t>
            </a:r>
            <a:r>
              <a:rPr lang="en-US" altLang="en-US" sz="2800" b="1" dirty="0" err="1">
                <a:latin typeface="Times New Roman" panose="02020603050405020304" pitchFamily="18" charset="0"/>
                <a:cs typeface="Times New Roman" panose="02020603050405020304" pitchFamily="18" charset="0"/>
              </a:rPr>
              <a:t>bản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Chiềng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Lát</a:t>
            </a:r>
            <a:r>
              <a:rPr lang="en-US" altLang="en-US" sz="2800" b="1" dirty="0">
                <a:latin typeface="Times New Roman" panose="02020603050405020304" pitchFamily="18" charset="0"/>
                <a:cs typeface="Times New Roman" panose="02020603050405020304" pitchFamily="18" charset="0"/>
              </a:rPr>
              <a:t>, Thanh </a:t>
            </a:r>
            <a:r>
              <a:rPr lang="en-US" altLang="en-US" sz="2800" b="1" dirty="0" err="1">
                <a:latin typeface="Times New Roman" panose="02020603050405020304" pitchFamily="18" charset="0"/>
                <a:cs typeface="Times New Roman" panose="02020603050405020304" pitchFamily="18" charset="0"/>
              </a:rPr>
              <a:t>Hóa</a:t>
            </a:r>
            <a:r>
              <a:rPr lang="en-US" altLang="en-US" sz="2800" b="1" dirty="0">
                <a:latin typeface="Times New Roman" panose="02020603050405020304" pitchFamily="18"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êu đề 1"/>
          <p:cNvSpPr>
            <a:spLocks noGrp="1"/>
          </p:cNvSpPr>
          <p:nvPr>
            <p:ph type="title"/>
          </p:nvPr>
        </p:nvSpPr>
        <p:spPr>
          <a:xfrm>
            <a:off x="1712686" y="159658"/>
            <a:ext cx="8610600" cy="1173163"/>
          </a:xfrm>
        </p:spPr>
        <p:txBody>
          <a:bodyPr>
            <a:normAutofit/>
          </a:bodyPr>
          <a:lstStyle/>
          <a:p>
            <a:pPr algn="ctr"/>
            <a:r>
              <a:rPr lang="en-US" altLang="en-US" sz="3200" b="1">
                <a:solidFill>
                  <a:srgbClr val="C00000"/>
                </a:solidFill>
                <a:latin typeface="Times New Roman" panose="02020603050405020304" pitchFamily="18" charset="0"/>
                <a:cs typeface="Times New Roman" panose="02020603050405020304" pitchFamily="18" charset="0"/>
              </a:rPr>
              <a:t>Anh Phùng Văn Trường ( Nhân Lý – Năm Phương Tiến – Chương Mỹ – Hà Nội</a:t>
            </a:r>
          </a:p>
        </p:txBody>
      </p:sp>
      <p:pic>
        <p:nvPicPr>
          <p:cNvPr id="39940" name="Picture 2" descr="C:\Users\admin\Downloads\Các loại lớp 4B\BÀI GIẢNG POI\Tuần 11\TIẾNG VIỆT\DSC_1504-3f4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43" y="1332821"/>
            <a:ext cx="10290628" cy="525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9" name="Group 18"/>
          <p:cNvGrpSpPr/>
          <p:nvPr/>
        </p:nvGrpSpPr>
        <p:grpSpPr bwMode="auto">
          <a:xfrm>
            <a:off x="899077" y="4189643"/>
            <a:ext cx="10715804" cy="910467"/>
            <a:chOff x="-8052" y="1747250"/>
            <a:chExt cx="8976506" cy="910989"/>
          </a:xfrm>
        </p:grpSpPr>
        <p:sp>
          <p:nvSpPr>
            <p:cNvPr id="20" name="Rectangle 19"/>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536530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569396" y="2542735"/>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80369" y="3734182"/>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9748" y="714921"/>
            <a:ext cx="9743606" cy="1384995"/>
          </a:xfrm>
          <a:prstGeom prst="rect">
            <a:avLst/>
          </a:prstGeom>
        </p:spPr>
        <p:txBody>
          <a:bodyPr wrap="square">
            <a:spAutoFit/>
          </a:bodyPr>
          <a:lstStyle/>
          <a:p>
            <a:pPr lvl="0" algn="just" fontAlgn="base">
              <a:spcBef>
                <a:spcPct val="50000"/>
              </a:spcBef>
              <a:spcAft>
                <a:spcPct val="0"/>
              </a:spcAft>
            </a:pPr>
            <a:r>
              <a:rPr lang="en-US" altLang="en-US" sz="2800" b="1">
                <a:solidFill>
                  <a:srgbClr val="000000"/>
                </a:solidFill>
                <a:latin typeface="Times New Roman" panose="02020603050405020304" pitchFamily="18" charset="0"/>
              </a:rPr>
              <a:t>3. Điền vào chỗ trống những từ thích hợp trong ngoặc đơn </a:t>
            </a:r>
            <a:r>
              <a:rPr lang="en-US" altLang="en-US" sz="2800" b="1">
                <a:solidFill>
                  <a:srgbClr val="FF0000"/>
                </a:solidFill>
                <a:latin typeface="Times New Roman" panose="02020603050405020304" pitchFamily="18" charset="0"/>
              </a:rPr>
              <a:t>(nghị lực, quyết tâm, nản chí, quyết chí, kiên nhẫn, nguyện vọng)</a:t>
            </a:r>
          </a:p>
        </p:txBody>
      </p:sp>
      <p:sp>
        <p:nvSpPr>
          <p:cNvPr id="3" name="Rectangle 2"/>
          <p:cNvSpPr/>
          <p:nvPr/>
        </p:nvSpPr>
        <p:spPr>
          <a:xfrm>
            <a:off x="1179748" y="2209871"/>
            <a:ext cx="9904023" cy="3970318"/>
          </a:xfrm>
          <a:prstGeom prst="rect">
            <a:avLst/>
          </a:prstGeom>
        </p:spPr>
        <p:txBody>
          <a:bodyPr wrap="square">
            <a:spAutoFit/>
          </a:bodyPr>
          <a:lstStyle/>
          <a:p>
            <a:pPr algn="just"/>
            <a:r>
              <a:rPr lang="en-US" altLang="en-US" sz="2800">
                <a:solidFill>
                  <a:srgbClr val="0000FF"/>
                </a:solidFill>
                <a:latin typeface="Times New Roman" panose="02020603050405020304" pitchFamily="18" charset="0"/>
              </a:rPr>
              <a:t> </a:t>
            </a:r>
            <a:r>
              <a:rPr lang="en-US" altLang="en-US" sz="2800" smtClean="0">
                <a:solidFill>
                  <a:srgbClr val="0000FF"/>
                </a:solidFill>
                <a:latin typeface="Times New Roman" panose="02020603050405020304" pitchFamily="18" charset="0"/>
              </a:rPr>
              <a:t>         </a:t>
            </a:r>
            <a:r>
              <a:rPr lang="en-US" altLang="en-US" sz="2800" smtClean="0">
                <a:solidFill>
                  <a:srgbClr val="000000"/>
                </a:solidFill>
                <a:latin typeface="Times New Roman" panose="02020603050405020304" pitchFamily="18" charset="0"/>
              </a:rPr>
              <a:t>Nguyễn </a:t>
            </a:r>
            <a:r>
              <a:rPr lang="en-US" altLang="en-US" sz="2800">
                <a:solidFill>
                  <a:srgbClr val="000000"/>
                </a:solidFill>
                <a:latin typeface="Times New Roman" panose="02020603050405020304" pitchFamily="18" charset="0"/>
              </a:rPr>
              <a:t>Ngọc Ký là một thiếu niên giàu…….......... Bị liệt cả hai tay, em buồn nhưng không…………. Ở nhà em tự tập viết bằng chân. ……………   của em làm cô giáo cảm động, nhận em vào học. Trong quá trình học tập, cũng có lúc Ký thiếu ……………, nhưng được cô giáo và các bạn luôn tận tình giúp đỡ, em càng …………… học hành. Cuối cùng, Ký đã vượt qua mọi khó khăn. Tốt nghiệp một trường đại học danh tiếng, Nguyễn Ngọc Ký đạt …………... …  trở thành thầy giáo và được tặng danh hiệu cao quý Nhà giáo Ưu tú.</a:t>
            </a:r>
            <a:endParaRPr lang="en-US" altLang="en-US" sz="2400">
              <a:latin typeface="Times New Roman" panose="02020603050405020304" pitchFamily="18" charset="0"/>
              <a:cs typeface="Times New Roman" panose="02020603050405020304" pitchFamily="18" charset="0"/>
            </a:endParaRPr>
          </a:p>
        </p:txBody>
      </p:sp>
      <p:sp>
        <p:nvSpPr>
          <p:cNvPr id="10" name="Text Box 14"/>
          <p:cNvSpPr txBox="1">
            <a:spLocks noChangeArrowheads="1"/>
          </p:cNvSpPr>
          <p:nvPr/>
        </p:nvSpPr>
        <p:spPr bwMode="auto">
          <a:xfrm>
            <a:off x="5656942" y="2629005"/>
            <a:ext cx="149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nản chí</a:t>
            </a:r>
          </a:p>
        </p:txBody>
      </p:sp>
      <p:sp>
        <p:nvSpPr>
          <p:cNvPr id="11" name="Text Box 15"/>
          <p:cNvSpPr txBox="1">
            <a:spLocks noChangeArrowheads="1"/>
          </p:cNvSpPr>
          <p:nvPr/>
        </p:nvSpPr>
        <p:spPr bwMode="auto">
          <a:xfrm>
            <a:off x="1801283" y="303695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Quyết tâm</a:t>
            </a:r>
          </a:p>
        </p:txBody>
      </p:sp>
      <p:sp>
        <p:nvSpPr>
          <p:cNvPr id="12" name="Text Box 17"/>
          <p:cNvSpPr txBox="1">
            <a:spLocks noChangeArrowheads="1"/>
          </p:cNvSpPr>
          <p:nvPr/>
        </p:nvSpPr>
        <p:spPr bwMode="auto">
          <a:xfrm>
            <a:off x="9178771" y="3468986"/>
            <a:ext cx="190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kiên nhẫn</a:t>
            </a:r>
          </a:p>
        </p:txBody>
      </p:sp>
      <p:sp>
        <p:nvSpPr>
          <p:cNvPr id="13" name="Text Box 18"/>
          <p:cNvSpPr txBox="1">
            <a:spLocks noChangeArrowheads="1"/>
          </p:cNvSpPr>
          <p:nvPr/>
        </p:nvSpPr>
        <p:spPr bwMode="auto">
          <a:xfrm>
            <a:off x="2144183" y="4288271"/>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quyết chí</a:t>
            </a:r>
          </a:p>
        </p:txBody>
      </p:sp>
      <p:sp>
        <p:nvSpPr>
          <p:cNvPr id="14" name="Text Box 19"/>
          <p:cNvSpPr txBox="1">
            <a:spLocks noChangeArrowheads="1"/>
          </p:cNvSpPr>
          <p:nvPr/>
        </p:nvSpPr>
        <p:spPr bwMode="auto">
          <a:xfrm>
            <a:off x="1725033" y="5194641"/>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nguyện vọng </a:t>
            </a:r>
          </a:p>
        </p:txBody>
      </p:sp>
      <p:sp>
        <p:nvSpPr>
          <p:cNvPr id="15" name="Text Box 22"/>
          <p:cNvSpPr txBox="1">
            <a:spLocks noChangeArrowheads="1"/>
          </p:cNvSpPr>
          <p:nvPr/>
        </p:nvSpPr>
        <p:spPr bwMode="auto">
          <a:xfrm>
            <a:off x="8019142" y="2195357"/>
            <a:ext cx="157480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nghị lực</a:t>
            </a:r>
            <a:r>
              <a:rPr lang="en-US" altLang="en-US" b="1">
                <a:solidFill>
                  <a:srgbClr val="FF0000"/>
                </a:solidFill>
              </a:rPr>
              <a: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9" name="Group 18"/>
          <p:cNvGrpSpPr/>
          <p:nvPr/>
        </p:nvGrpSpPr>
        <p:grpSpPr bwMode="auto">
          <a:xfrm>
            <a:off x="899077" y="4189643"/>
            <a:ext cx="10715804" cy="910467"/>
            <a:chOff x="-8052" y="1747250"/>
            <a:chExt cx="8976506" cy="910989"/>
          </a:xfrm>
        </p:grpSpPr>
        <p:sp>
          <p:nvSpPr>
            <p:cNvPr id="20" name="Rectangle 19"/>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536530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569396" y="2542735"/>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80369" y="3734182"/>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
          <p:cNvSpPr txBox="1">
            <a:spLocks noChangeArrowheads="1"/>
          </p:cNvSpPr>
          <p:nvPr/>
        </p:nvSpPr>
        <p:spPr bwMode="auto">
          <a:xfrm>
            <a:off x="1785256" y="645598"/>
            <a:ext cx="8991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4. Mỗi câu tục ngữ dưới đây khuyên ta điều gì ?</a:t>
            </a:r>
          </a:p>
        </p:txBody>
      </p:sp>
      <p:sp>
        <p:nvSpPr>
          <p:cNvPr id="21" name="Text Box 3"/>
          <p:cNvSpPr txBox="1">
            <a:spLocks noChangeArrowheads="1"/>
          </p:cNvSpPr>
          <p:nvPr/>
        </p:nvSpPr>
        <p:spPr bwMode="auto">
          <a:xfrm>
            <a:off x="2079171" y="1433286"/>
            <a:ext cx="8229600" cy="521970"/>
          </a:xfrm>
          <a:prstGeom prst="rect">
            <a:avLst/>
          </a:prstGeom>
          <a:noFill/>
          <a:ln w="38100">
            <a:no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rPr>
              <a:t>a) Lửa thử vàng, gian nan thử sức.     </a:t>
            </a:r>
          </a:p>
        </p:txBody>
      </p:sp>
      <p:sp>
        <p:nvSpPr>
          <p:cNvPr id="22" name="Text Box 4"/>
          <p:cNvSpPr txBox="1">
            <a:spLocks noChangeArrowheads="1"/>
          </p:cNvSpPr>
          <p:nvPr/>
        </p:nvSpPr>
        <p:spPr bwMode="auto">
          <a:xfrm>
            <a:off x="2079171" y="2423886"/>
            <a:ext cx="8229600" cy="1168400"/>
          </a:xfrm>
          <a:prstGeom prst="rect">
            <a:avLst/>
          </a:prstGeom>
          <a:noFill/>
          <a:ln w="38100">
            <a:noFill/>
            <a:miter lim="800000"/>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rPr>
              <a:t>b)       Nước lã mà vã nên hồ</a:t>
            </a:r>
          </a:p>
          <a:p>
            <a:pPr eaLnBrk="1" hangingPunct="1">
              <a:spcBef>
                <a:spcPct val="50000"/>
              </a:spcBef>
            </a:pPr>
            <a:r>
              <a:rPr lang="en-US" altLang="en-US" sz="2800" b="1">
                <a:solidFill>
                  <a:srgbClr val="0000FF"/>
                </a:solidFill>
                <a:latin typeface="Times New Roman" panose="02020603050405020304" pitchFamily="18" charset="0"/>
              </a:rPr>
              <a:t>Tay không mà nổi cơ đồ mới ngoan.     </a:t>
            </a:r>
          </a:p>
        </p:txBody>
      </p:sp>
      <p:sp>
        <p:nvSpPr>
          <p:cNvPr id="23" name="Text Box 5"/>
          <p:cNvSpPr txBox="1">
            <a:spLocks noChangeArrowheads="1"/>
          </p:cNvSpPr>
          <p:nvPr/>
        </p:nvSpPr>
        <p:spPr bwMode="auto">
          <a:xfrm>
            <a:off x="2079171" y="4153150"/>
            <a:ext cx="8229600" cy="1168400"/>
          </a:xfrm>
          <a:prstGeom prst="rect">
            <a:avLst/>
          </a:prstGeom>
          <a:noFill/>
          <a:ln w="38100">
            <a:noFill/>
            <a:miter lim="800000"/>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rPr>
              <a:t>c)      Có vất vả mới thanh nhàn</a:t>
            </a:r>
          </a:p>
          <a:p>
            <a:pPr eaLnBrk="1" hangingPunct="1">
              <a:spcBef>
                <a:spcPct val="50000"/>
              </a:spcBef>
            </a:pPr>
            <a:r>
              <a:rPr lang="en-US" altLang="en-US" sz="2800" b="1">
                <a:solidFill>
                  <a:srgbClr val="0000FF"/>
                </a:solidFill>
                <a:latin typeface="Times New Roman" panose="02020603050405020304" pitchFamily="18" charset="0"/>
              </a:rPr>
              <a:t>  Không dưng ai dễ cầm tàn che cho.     </a:t>
            </a: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01175" y="1219685"/>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a:t>
            </a:r>
            <a:r>
              <a:rPr lang="en-US" sz="6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6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rộng</a:t>
            </a:r>
            <a:r>
              <a:rPr lang="en-US" sz="6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6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vốn</a:t>
            </a:r>
            <a:r>
              <a:rPr lang="en-US" sz="6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6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a:t>
            </a:r>
            <a:r>
              <a:rPr lang="en-US" sz="6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p>
          <a:p>
            <a:pPr algn="ctr"/>
            <a:r>
              <a:rPr lang="en-US" sz="6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Ý </a:t>
            </a:r>
            <a:r>
              <a:rPr lang="en-US" sz="6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chí</a:t>
            </a:r>
            <a:r>
              <a:rPr lang="en-US" sz="6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6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Nghị</a:t>
            </a:r>
            <a:r>
              <a:rPr lang="en-US" sz="6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6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lực</a:t>
            </a:r>
            <a:r>
              <a:rPr lang="en-US" sz="6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(118)</a:t>
            </a:r>
            <a:endParaRPr lang="en-US" sz="66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3885" y="2756146"/>
            <a:ext cx="4676813" cy="954107"/>
          </a:xfrm>
          <a:prstGeom prst="rect">
            <a:avLst/>
          </a:prstGeom>
          <a:noFill/>
        </p:spPr>
        <p:txBody>
          <a:bodyPr wrap="square" rtlCol="0">
            <a:spAutoFit/>
          </a:bodyPr>
          <a:lstStyle/>
          <a:p>
            <a:pPr algn="ctr">
              <a:spcBef>
                <a:spcPct val="50000"/>
              </a:spcBef>
            </a:pPr>
            <a:r>
              <a:rPr lang="en-US" altLang="en-US" sz="2800" b="1">
                <a:solidFill>
                  <a:srgbClr val="0000FF"/>
                </a:solidFill>
                <a:latin typeface="Times New Roman" panose="02020603050405020304" pitchFamily="18" charset="0"/>
              </a:rPr>
              <a:t>a) Lửa thử vàng, gian nan thử sức.     </a:t>
            </a:r>
          </a:p>
        </p:txBody>
      </p:sp>
      <p:grpSp>
        <p:nvGrpSpPr>
          <p:cNvPr id="3" name="Group 2"/>
          <p:cNvGrpSpPr/>
          <p:nvPr/>
        </p:nvGrpSpPr>
        <p:grpSpPr>
          <a:xfrm>
            <a:off x="5588000" y="2550040"/>
            <a:ext cx="5660572" cy="2320426"/>
            <a:chOff x="5660571" y="1070527"/>
            <a:chExt cx="6037943" cy="2320426"/>
          </a:xfrm>
        </p:grpSpPr>
        <p:sp>
          <p:nvSpPr>
            <p:cNvPr id="12" name="TextBox 11"/>
            <p:cNvSpPr txBox="1"/>
            <p:nvPr/>
          </p:nvSpPr>
          <p:spPr>
            <a:xfrm>
              <a:off x="6379225" y="1144184"/>
              <a:ext cx="5319289" cy="2246769"/>
            </a:xfrm>
            <a:prstGeom prst="rect">
              <a:avLst/>
            </a:prstGeom>
            <a:noFill/>
          </p:spPr>
          <p:txBody>
            <a:bodyPr wrap="square" rtlCol="0">
              <a:spAutoFit/>
            </a:bodyPr>
            <a:lstStyle/>
            <a:p>
              <a:pPr algn="just"/>
              <a:r>
                <a:rPr lang="en-US" altLang="en-US" sz="2800">
                  <a:latin typeface="Times New Roman" panose="02020603050405020304" pitchFamily="18" charset="0"/>
                </a:rPr>
                <a:t>	Khuyên người ta đừng sợ vất vả, gian nan. Gian nan, vất vả thử thách con người, giúp cho con người vững vàng, cứng cỏi hơn</a:t>
              </a: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1829" y="2126880"/>
            <a:ext cx="5617028" cy="1692771"/>
          </a:xfrm>
          <a:prstGeom prst="rect">
            <a:avLst/>
          </a:prstGeom>
          <a:noFill/>
        </p:spPr>
        <p:txBody>
          <a:bodyPr wrap="square" rtlCol="0">
            <a:spAutoFit/>
          </a:bodyPr>
          <a:lstStyle/>
          <a:p>
            <a:pPr lvl="0">
              <a:spcBef>
                <a:spcPct val="50000"/>
              </a:spcBef>
            </a:pPr>
            <a:r>
              <a:rPr lang="en-US" altLang="en-US" sz="2600" b="1" smtClean="0">
                <a:solidFill>
                  <a:srgbClr val="0000FF"/>
                </a:solidFill>
                <a:latin typeface="Times New Roman" panose="02020603050405020304" pitchFamily="18" charset="0"/>
              </a:rPr>
              <a:t>b)</a:t>
            </a:r>
          </a:p>
          <a:p>
            <a:pPr lvl="0">
              <a:spcBef>
                <a:spcPct val="50000"/>
              </a:spcBef>
            </a:pPr>
            <a:r>
              <a:rPr lang="en-US" altLang="en-US" sz="2600" b="1" smtClean="0">
                <a:solidFill>
                  <a:srgbClr val="0000FF"/>
                </a:solidFill>
                <a:latin typeface="Times New Roman" panose="02020603050405020304" pitchFamily="18" charset="0"/>
              </a:rPr>
              <a:t>         Nước </a:t>
            </a:r>
            <a:r>
              <a:rPr lang="en-US" altLang="en-US" sz="2600" b="1">
                <a:solidFill>
                  <a:srgbClr val="0000FF"/>
                </a:solidFill>
                <a:latin typeface="Times New Roman" panose="02020603050405020304" pitchFamily="18" charset="0"/>
              </a:rPr>
              <a:t>lã mà vã nên hồ</a:t>
            </a:r>
          </a:p>
          <a:p>
            <a:pPr lvl="0">
              <a:spcBef>
                <a:spcPct val="50000"/>
              </a:spcBef>
            </a:pPr>
            <a:r>
              <a:rPr lang="en-US" altLang="en-US" sz="2600" b="1">
                <a:solidFill>
                  <a:srgbClr val="0000FF"/>
                </a:solidFill>
                <a:latin typeface="Times New Roman" panose="02020603050405020304" pitchFamily="18" charset="0"/>
              </a:rPr>
              <a:t>Tay không mà nổi cơ đồ mới ngoan.     </a:t>
            </a:r>
          </a:p>
        </p:txBody>
      </p:sp>
      <p:grpSp>
        <p:nvGrpSpPr>
          <p:cNvPr id="3" name="Group 2"/>
          <p:cNvGrpSpPr/>
          <p:nvPr/>
        </p:nvGrpSpPr>
        <p:grpSpPr>
          <a:xfrm>
            <a:off x="5588000" y="2550040"/>
            <a:ext cx="5660572" cy="2320426"/>
            <a:chOff x="5660571" y="1070527"/>
            <a:chExt cx="6037943" cy="2320426"/>
          </a:xfrm>
        </p:grpSpPr>
        <p:sp>
          <p:nvSpPr>
            <p:cNvPr id="12" name="TextBox 11"/>
            <p:cNvSpPr txBox="1"/>
            <p:nvPr/>
          </p:nvSpPr>
          <p:spPr>
            <a:xfrm>
              <a:off x="6379225" y="1144184"/>
              <a:ext cx="5319289" cy="2246769"/>
            </a:xfrm>
            <a:prstGeom prst="rect">
              <a:avLst/>
            </a:prstGeom>
            <a:noFill/>
          </p:spPr>
          <p:txBody>
            <a:bodyPr wrap="square" rtlCol="0">
              <a:spAutoFit/>
            </a:bodyPr>
            <a:lstStyle/>
            <a:p>
              <a:pPr algn="just"/>
              <a:r>
                <a:rPr lang="vi-VN" altLang="en-US" sz="2800"/>
                <a:t>Khuyên người ta đừng sợ bắt đầu bằng hai bàn tay trắng. Những người từ tay trắng mà làm nên sự nghiệp càng đáng kính trọng, khâm phục.</a:t>
              </a: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12" descr="ANd9GcQ4UDQrmsDMOBe5X3im15ZMyC-R767H7CN6yEjTEXJ5pqa_3QJ2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737" y="1484444"/>
            <a:ext cx="5243333" cy="41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3772" y="2771810"/>
            <a:ext cx="5617028" cy="1092607"/>
          </a:xfrm>
          <a:prstGeom prst="rect">
            <a:avLst/>
          </a:prstGeom>
          <a:noFill/>
        </p:spPr>
        <p:txBody>
          <a:bodyPr wrap="square" rtlCol="0">
            <a:spAutoFit/>
          </a:bodyPr>
          <a:lstStyle/>
          <a:p>
            <a:pPr lvl="0">
              <a:spcBef>
                <a:spcPct val="50000"/>
              </a:spcBef>
            </a:pPr>
            <a:r>
              <a:rPr lang="vi-VN" altLang="en-US" sz="2600" b="1">
                <a:solidFill>
                  <a:srgbClr val="0000FF"/>
                </a:solidFill>
              </a:rPr>
              <a:t>c)      Có vất vả mới thanh nhàn</a:t>
            </a:r>
          </a:p>
          <a:p>
            <a:pPr lvl="0">
              <a:spcBef>
                <a:spcPct val="50000"/>
              </a:spcBef>
            </a:pPr>
            <a:r>
              <a:rPr lang="vi-VN" altLang="en-US" sz="2600" b="1">
                <a:solidFill>
                  <a:srgbClr val="0000FF"/>
                </a:solidFill>
              </a:rPr>
              <a:t>  Không dưng ai dễ cầm tàn che cho. </a:t>
            </a:r>
            <a:endParaRPr lang="en-US" altLang="en-US" sz="2600" b="1">
              <a:solidFill>
                <a:srgbClr val="0000FF"/>
              </a:solidFill>
              <a:latin typeface="Times New Roman" panose="02020603050405020304" pitchFamily="18" charset="0"/>
            </a:endParaRPr>
          </a:p>
        </p:txBody>
      </p:sp>
      <p:grpSp>
        <p:nvGrpSpPr>
          <p:cNvPr id="3" name="Group 2"/>
          <p:cNvGrpSpPr/>
          <p:nvPr/>
        </p:nvGrpSpPr>
        <p:grpSpPr>
          <a:xfrm>
            <a:off x="5632971" y="2588787"/>
            <a:ext cx="5660572" cy="1458652"/>
            <a:chOff x="5660571" y="1070527"/>
            <a:chExt cx="6037943" cy="1458652"/>
          </a:xfrm>
        </p:grpSpPr>
        <p:sp>
          <p:nvSpPr>
            <p:cNvPr id="12" name="TextBox 11"/>
            <p:cNvSpPr txBox="1"/>
            <p:nvPr/>
          </p:nvSpPr>
          <p:spPr>
            <a:xfrm>
              <a:off x="6379225" y="1144184"/>
              <a:ext cx="5319289" cy="1384995"/>
            </a:xfrm>
            <a:prstGeom prst="rect">
              <a:avLst/>
            </a:prstGeom>
            <a:noFill/>
          </p:spPr>
          <p:txBody>
            <a:bodyPr wrap="square" rtlCol="0">
              <a:spAutoFit/>
            </a:bodyPr>
            <a:lstStyle/>
            <a:p>
              <a:pPr algn="just"/>
              <a:r>
                <a:rPr lang="vi-VN" altLang="en-US" sz="2800" smtClean="0"/>
                <a:t>Khuyên người ta </a:t>
              </a:r>
              <a:r>
                <a:rPr lang="en-US" altLang="en-US" sz="2800" smtClean="0">
                  <a:latin typeface="Times New Roman" panose="02020603050405020304" pitchFamily="18" charset="0"/>
                  <a:cs typeface="Times New Roman" panose="02020603050405020304" pitchFamily="18" charset="0"/>
                </a:rPr>
                <a:t>phải vất vả mới có lúc thanh nhàn, có ngày thành đạt.</a:t>
              </a:r>
              <a:endParaRPr lang="vi-VN" altLang="en-US" sz="2800">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9" name="Group 18"/>
          <p:cNvGrpSpPr/>
          <p:nvPr/>
        </p:nvGrpSpPr>
        <p:grpSpPr bwMode="auto">
          <a:xfrm>
            <a:off x="899077" y="4189643"/>
            <a:ext cx="10715804" cy="910467"/>
            <a:chOff x="-8052" y="1747250"/>
            <a:chExt cx="8976506" cy="910989"/>
          </a:xfrm>
        </p:grpSpPr>
        <p:sp>
          <p:nvSpPr>
            <p:cNvPr id="20" name="Rectangle 19"/>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536530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25" name="TextBox 24"/>
          <p:cNvSpPr txBox="1"/>
          <p:nvPr/>
        </p:nvSpPr>
        <p:spPr>
          <a:xfrm>
            <a:off x="10591342" y="4825894"/>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63900" y="2049780"/>
            <a:ext cx="6315710" cy="2472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VẬN DỤNG</a:t>
            </a:r>
          </a:p>
        </p:txBody>
      </p:sp>
      <p:pic>
        <p:nvPicPr>
          <p:cNvPr id="2" name="Picture 1" descr="pp8"/>
          <p:cNvPicPr>
            <a:picLocks noChangeAspect="1"/>
          </p:cNvPicPr>
          <p:nvPr/>
        </p:nvPicPr>
        <p:blipFill>
          <a:blip r:embed="rId2">
            <a:clrChange>
              <a:clrFrom>
                <a:srgbClr val="FEFEFE">
                  <a:alpha val="100000"/>
                </a:srgbClr>
              </a:clrFrom>
              <a:clrTo>
                <a:srgbClr val="FEFEFE">
                  <a:alpha val="100000"/>
                  <a:alpha val="0"/>
                </a:srgbClr>
              </a:clrTo>
            </a:clrChange>
          </a:blip>
          <a:stretch>
            <a:fillRect/>
          </a:stretch>
        </p:blipFill>
        <p:spPr>
          <a:xfrm>
            <a:off x="2385695" y="1162050"/>
            <a:ext cx="2252345" cy="20726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9" y="114626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964724" y="1146262"/>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hỏi và dấu chấm hỏi</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9" name="Group 18"/>
          <p:cNvGrpSpPr/>
          <p:nvPr/>
        </p:nvGrpSpPr>
        <p:grpSpPr bwMode="auto">
          <a:xfrm>
            <a:off x="899077" y="4189643"/>
            <a:ext cx="10715804" cy="910467"/>
            <a:chOff x="-8052" y="1747250"/>
            <a:chExt cx="8976506" cy="910989"/>
          </a:xfrm>
        </p:grpSpPr>
        <p:sp>
          <p:nvSpPr>
            <p:cNvPr id="20" name="Rectangle 19"/>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536530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014855" y="1120775"/>
            <a:ext cx="9238615" cy="33648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t>LUYỆN TẬP - THỰC HÀNH</a:t>
            </a:r>
          </a:p>
        </p:txBody>
      </p:sp>
      <p:pic>
        <p:nvPicPr>
          <p:cNvPr id="2" name="Picture 1" descr="pp4"/>
          <p:cNvPicPr>
            <a:picLocks noChangeAspect="1"/>
          </p:cNvPicPr>
          <p:nvPr/>
        </p:nvPicPr>
        <p:blipFill>
          <a:blip r:embed="rId2">
            <a:clrChange>
              <a:clrFrom>
                <a:srgbClr val="FEFEFE">
                  <a:alpha val="100000"/>
                </a:srgbClr>
              </a:clrFrom>
              <a:clrTo>
                <a:srgbClr val="FEFEFE">
                  <a:alpha val="100000"/>
                  <a:alpha val="0"/>
                </a:srgbClr>
              </a:clrTo>
            </a:clrChange>
          </a:blip>
          <a:stretch>
            <a:fillRect/>
          </a:stretch>
        </p:blipFill>
        <p:spPr>
          <a:xfrm>
            <a:off x="1938020" y="3393440"/>
            <a:ext cx="4472940" cy="312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27"/>
          <p:cNvGraphicFramePr>
            <a:graphicFrameLocks noGrp="1"/>
          </p:cNvGraphicFramePr>
          <p:nvPr/>
        </p:nvGraphicFramePr>
        <p:xfrm>
          <a:off x="1265351" y="2562467"/>
          <a:ext cx="9407004" cy="3657600"/>
        </p:xfrm>
        <a:graphic>
          <a:graphicData uri="http://schemas.openxmlformats.org/drawingml/2006/table">
            <a:tbl>
              <a:tblPr/>
              <a:tblGrid>
                <a:gridCol w="4661128">
                  <a:extLst>
                    <a:ext uri="{9D8B030D-6E8A-4147-A177-3AD203B41FA5}">
                      <a16:colId xmlns:a16="http://schemas.microsoft.com/office/drawing/2014/main" val="20000"/>
                    </a:ext>
                  </a:extLst>
                </a:gridCol>
                <a:gridCol w="4745876">
                  <a:extLst>
                    <a:ext uri="{9D8B030D-6E8A-4147-A177-3AD203B41FA5}">
                      <a16:colId xmlns:a16="http://schemas.microsoft.com/office/drawing/2014/main" val="20001"/>
                    </a:ext>
                  </a:extLst>
                </a:gridCol>
              </a:tblGrid>
              <a:tr h="1828800">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Chí</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nghĩa</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là</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rất</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hết</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sức</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biểu</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thị</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mức</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độ</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cao</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nhất</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8800">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dirty="0" smtClean="0">
                          <a:ln>
                            <a:noFill/>
                          </a:ln>
                          <a:solidFill>
                            <a:srgbClr val="FF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Chí</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nghĩa</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là</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ý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muốn</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bền</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bỉ</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theo</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đuổi</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một</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mục</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đích</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tốt</a:t>
                      </a:r>
                      <a:r>
                        <a:rPr kumimoji="0" 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đẹp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 name="Text Box 16"/>
          <p:cNvSpPr txBox="1">
            <a:spLocks noChangeArrowheads="1"/>
          </p:cNvSpPr>
          <p:nvPr/>
        </p:nvSpPr>
        <p:spPr bwMode="auto">
          <a:xfrm>
            <a:off x="1030219" y="624870"/>
            <a:ext cx="103558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FF0000"/>
                </a:solidFill>
                <a:latin typeface="Times New Roman" panose="02020603050405020304" pitchFamily="18" charset="0"/>
              </a:rPr>
              <a:t>1. Xếp các từ có tiếng chí sau đây vào hai nhóm: </a:t>
            </a:r>
            <a:r>
              <a:rPr lang="en-US" altLang="en-US" sz="3200" b="1">
                <a:latin typeface="Times New Roman" panose="02020603050405020304" pitchFamily="18" charset="0"/>
              </a:rPr>
              <a:t>chí phải, ý chí, chí lí, chí thân, chí khí, chí tình, chí hướng, chí công, quyết chí.</a:t>
            </a:r>
            <a:r>
              <a:rPr lang="en-US" altLang="en-US" sz="3200" b="1">
                <a:latin typeface=".VnArial" panose="020B7200000000000000" pitchFamily="34" charset="0"/>
              </a:rPr>
              <a:t> </a:t>
            </a:r>
          </a:p>
        </p:txBody>
      </p:sp>
      <p:sp>
        <p:nvSpPr>
          <p:cNvPr id="15" name="Text Box 21"/>
          <p:cNvSpPr txBox="1">
            <a:spLocks noChangeArrowheads="1"/>
          </p:cNvSpPr>
          <p:nvPr/>
        </p:nvSpPr>
        <p:spPr bwMode="auto">
          <a:xfrm>
            <a:off x="7553371" y="3114902"/>
            <a:ext cx="1878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chí phải</a:t>
            </a:r>
          </a:p>
        </p:txBody>
      </p:sp>
      <p:sp>
        <p:nvSpPr>
          <p:cNvPr id="16" name="Text Box 22"/>
          <p:cNvSpPr txBox="1">
            <a:spLocks noChangeArrowheads="1"/>
          </p:cNvSpPr>
          <p:nvPr/>
        </p:nvSpPr>
        <p:spPr bwMode="auto">
          <a:xfrm>
            <a:off x="7882777" y="4952637"/>
            <a:ext cx="1219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ý chí</a:t>
            </a:r>
          </a:p>
        </p:txBody>
      </p:sp>
      <p:sp>
        <p:nvSpPr>
          <p:cNvPr id="17" name="Text Box 21"/>
          <p:cNvSpPr txBox="1">
            <a:spLocks noChangeArrowheads="1"/>
          </p:cNvSpPr>
          <p:nvPr/>
        </p:nvSpPr>
        <p:spPr bwMode="auto">
          <a:xfrm>
            <a:off x="6208122" y="2584934"/>
            <a:ext cx="434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chí phải, chí lí, chí thân,chí tình, chí công.</a:t>
            </a:r>
          </a:p>
        </p:txBody>
      </p:sp>
      <p:sp>
        <p:nvSpPr>
          <p:cNvPr id="18" name="Text Box 22"/>
          <p:cNvSpPr txBox="1">
            <a:spLocks noChangeArrowheads="1"/>
          </p:cNvSpPr>
          <p:nvPr/>
        </p:nvSpPr>
        <p:spPr bwMode="auto">
          <a:xfrm>
            <a:off x="6557372" y="4622715"/>
            <a:ext cx="3644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ý chí, chí khí, chí hướng, quyết chí.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9" name="Group 18"/>
          <p:cNvGrpSpPr/>
          <p:nvPr/>
        </p:nvGrpSpPr>
        <p:grpSpPr bwMode="auto">
          <a:xfrm>
            <a:off x="899077" y="4189643"/>
            <a:ext cx="10715804" cy="910467"/>
            <a:chOff x="-8052" y="1747250"/>
            <a:chExt cx="8976506" cy="910989"/>
          </a:xfrm>
        </p:grpSpPr>
        <p:sp>
          <p:nvSpPr>
            <p:cNvPr id="20" name="Rectangle 19"/>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536530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569396" y="2542735"/>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417319" y="731520"/>
            <a:ext cx="979061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3333FF"/>
                </a:solidFill>
                <a:latin typeface="Times New Roman" panose="02020603050405020304" pitchFamily="18" charset="0"/>
              </a:rPr>
              <a:t>2. Dòng nêu đúng nghĩa của từ </a:t>
            </a:r>
            <a:r>
              <a:rPr lang="en-US" altLang="en-US" sz="3200" b="1" i="1">
                <a:solidFill>
                  <a:srgbClr val="FF0000"/>
                </a:solidFill>
                <a:latin typeface="Times New Roman" panose="02020603050405020304" pitchFamily="18" charset="0"/>
              </a:rPr>
              <a:t>nghị lực</a:t>
            </a:r>
          </a:p>
        </p:txBody>
      </p:sp>
      <p:sp>
        <p:nvSpPr>
          <p:cNvPr id="5" name="Text Box 9"/>
          <p:cNvSpPr txBox="1">
            <a:spLocks noChangeArrowheads="1"/>
          </p:cNvSpPr>
          <p:nvPr/>
        </p:nvSpPr>
        <p:spPr bwMode="auto">
          <a:xfrm>
            <a:off x="1985056" y="1637212"/>
            <a:ext cx="7823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a) Làm việc liên tục, bền bỉ.</a:t>
            </a:r>
          </a:p>
        </p:txBody>
      </p:sp>
      <p:sp>
        <p:nvSpPr>
          <p:cNvPr id="6" name="Text Box 14"/>
          <p:cNvSpPr txBox="1">
            <a:spLocks noChangeArrowheads="1"/>
          </p:cNvSpPr>
          <p:nvPr/>
        </p:nvSpPr>
        <p:spPr bwMode="auto">
          <a:xfrm>
            <a:off x="2024743" y="2475412"/>
            <a:ext cx="8791304"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rPr>
              <a:t>b) S</a:t>
            </a:r>
            <a:r>
              <a:rPr lang="vi-VN" altLang="en-US" sz="3200">
                <a:latin typeface="Times New Roman" panose="02020603050405020304" pitchFamily="18" charset="0"/>
              </a:rPr>
              <a:t>ức</a:t>
            </a:r>
            <a:r>
              <a:rPr lang="en-US" altLang="en-US" sz="3200">
                <a:latin typeface="Times New Roman" panose="02020603050405020304" pitchFamily="18" charset="0"/>
              </a:rPr>
              <a:t> mạnh tinh thần làm cho con người kiên quyết trong hành động, không lùi bước trước mọi khó khăn.</a:t>
            </a:r>
          </a:p>
        </p:txBody>
      </p:sp>
      <p:sp>
        <p:nvSpPr>
          <p:cNvPr id="7" name="Text Box 15"/>
          <p:cNvSpPr txBox="1">
            <a:spLocks noChangeArrowheads="1"/>
          </p:cNvSpPr>
          <p:nvPr/>
        </p:nvSpPr>
        <p:spPr bwMode="auto">
          <a:xfrm>
            <a:off x="2024743" y="4334190"/>
            <a:ext cx="75723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c) Chắc chắn, bền vững, khó phá vỡ</a:t>
            </a:r>
          </a:p>
        </p:txBody>
      </p:sp>
      <p:sp>
        <p:nvSpPr>
          <p:cNvPr id="8" name="Text Box 16"/>
          <p:cNvSpPr txBox="1">
            <a:spLocks noChangeArrowheads="1"/>
          </p:cNvSpPr>
          <p:nvPr/>
        </p:nvSpPr>
        <p:spPr bwMode="auto">
          <a:xfrm>
            <a:off x="2024743" y="5141411"/>
            <a:ext cx="7659688"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d) Có tình cảm rất chân tình, sâu sắc.</a:t>
            </a:r>
          </a:p>
        </p:txBody>
      </p:sp>
      <p:sp>
        <p:nvSpPr>
          <p:cNvPr id="3" name="Oval 2"/>
          <p:cNvSpPr/>
          <p:nvPr/>
        </p:nvSpPr>
        <p:spPr>
          <a:xfrm>
            <a:off x="1985056" y="2475412"/>
            <a:ext cx="598487" cy="598487"/>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1971" y="1217632"/>
            <a:ext cx="4988600" cy="954107"/>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a:solidFill>
                  <a:srgbClr val="FF0000"/>
                </a:solidFill>
                <a:latin typeface="Times New Roman" panose="02020603050405020304" pitchFamily="18" charset="0"/>
                <a:cs typeface="Times New Roman" panose="02020603050405020304" pitchFamily="18" charset="0"/>
              </a:rPr>
              <a:t>Làm việc liên tục, bền </a:t>
            </a:r>
            <a:r>
              <a:rPr lang="en-US" sz="2800" b="1" smtClean="0">
                <a:solidFill>
                  <a:srgbClr val="FF0000"/>
                </a:solidFill>
                <a:latin typeface="Times New Roman" panose="02020603050405020304" pitchFamily="18" charset="0"/>
                <a:cs typeface="Times New Roman" panose="02020603050405020304" pitchFamily="18" charset="0"/>
              </a:rPr>
              <a:t>bỉ là nghĩa của từ nào?</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1971" y="2490532"/>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a:solidFill>
                  <a:srgbClr val="FF0000"/>
                </a:solidFill>
                <a:latin typeface="Times New Roman" panose="02020603050405020304" pitchFamily="18" charset="0"/>
                <a:cs typeface="Times New Roman" panose="02020603050405020304" pitchFamily="18" charset="0"/>
              </a:rPr>
              <a:t>Chắc chắn, bền vững, khó phá </a:t>
            </a:r>
            <a:r>
              <a:rPr lang="en-US" sz="2800" b="1" smtClean="0">
                <a:solidFill>
                  <a:srgbClr val="FF0000"/>
                </a:solidFill>
                <a:latin typeface="Times New Roman" panose="02020603050405020304" pitchFamily="18" charset="0"/>
                <a:cs typeface="Times New Roman" panose="02020603050405020304" pitchFamily="18" charset="0"/>
              </a:rPr>
              <a:t>vỡ là </a:t>
            </a:r>
            <a:r>
              <a:rPr lang="en-US" sz="2800" b="1">
                <a:solidFill>
                  <a:srgbClr val="FF0000"/>
                </a:solidFill>
                <a:latin typeface="Times New Roman" panose="02020603050405020304" pitchFamily="18" charset="0"/>
                <a:cs typeface="Times New Roman" panose="02020603050405020304" pitchFamily="18" charset="0"/>
              </a:rPr>
              <a:t>nghĩa của từ nào?</a:t>
            </a:r>
          </a:p>
          <a:p>
            <a:pPr marL="457200" indent="-457200" algn="just">
              <a:buFont typeface="Wingdings" panose="05000000000000000000" pitchFamily="2" charset="2"/>
              <a:buChar char="Ø"/>
            </a:pP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660571" y="1173213"/>
            <a:ext cx="5704115" cy="596877"/>
            <a:chOff x="5660571" y="1070527"/>
            <a:chExt cx="6037943" cy="596877"/>
          </a:xfrm>
        </p:grpSpPr>
        <p:sp>
          <p:nvSpPr>
            <p:cNvPr id="12" name="TextBox 11"/>
            <p:cNvSpPr txBox="1"/>
            <p:nvPr/>
          </p:nvSpPr>
          <p:spPr>
            <a:xfrm>
              <a:off x="6379225" y="1144184"/>
              <a:ext cx="5319289" cy="52322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kiên trì</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p:cNvGrpSpPr/>
          <p:nvPr/>
        </p:nvGrpSpPr>
        <p:grpSpPr>
          <a:xfrm>
            <a:off x="5660571" y="2319465"/>
            <a:ext cx="5704115" cy="607361"/>
            <a:chOff x="5660571" y="3393405"/>
            <a:chExt cx="5704115" cy="607361"/>
          </a:xfrm>
        </p:grpSpPr>
        <p:sp>
          <p:nvSpPr>
            <p:cNvPr id="6" name="TextBox 5"/>
            <p:cNvSpPr txBox="1"/>
            <p:nvPr/>
          </p:nvSpPr>
          <p:spPr>
            <a:xfrm>
              <a:off x="6379225" y="3477546"/>
              <a:ext cx="4985461" cy="52322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kiên cố</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9" name="Curved Down Arrow 8"/>
            <p:cNvSpPr/>
            <p:nvPr/>
          </p:nvSpPr>
          <p:spPr>
            <a:xfrm>
              <a:off x="5660571" y="3393405"/>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p:cNvSpPr txBox="1"/>
          <p:nvPr/>
        </p:nvSpPr>
        <p:spPr>
          <a:xfrm>
            <a:off x="671971" y="3797190"/>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a:solidFill>
                  <a:srgbClr val="FF0000"/>
                </a:solidFill>
                <a:latin typeface="Times New Roman" panose="02020603050405020304" pitchFamily="18" charset="0"/>
                <a:cs typeface="Times New Roman" panose="02020603050405020304" pitchFamily="18" charset="0"/>
              </a:rPr>
              <a:t>Có tình cảm rất chân tình, sâu </a:t>
            </a:r>
            <a:r>
              <a:rPr lang="en-US" sz="2800" b="1" smtClean="0">
                <a:solidFill>
                  <a:srgbClr val="FF0000"/>
                </a:solidFill>
                <a:latin typeface="Times New Roman" panose="02020603050405020304" pitchFamily="18" charset="0"/>
                <a:cs typeface="Times New Roman" panose="02020603050405020304" pitchFamily="18" charset="0"/>
              </a:rPr>
              <a:t>sắc là nghĩa của từ nào?</a:t>
            </a:r>
          </a:p>
          <a:p>
            <a:pPr marL="457200" indent="-457200" algn="just">
              <a:buFont typeface="Wingdings" panose="05000000000000000000" pitchFamily="2" charset="2"/>
              <a:buChar char="Ø"/>
            </a:pP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5660571" y="3800495"/>
            <a:ext cx="5704115" cy="607361"/>
            <a:chOff x="5660571" y="3393405"/>
            <a:chExt cx="5704115" cy="607361"/>
          </a:xfrm>
        </p:grpSpPr>
        <p:sp>
          <p:nvSpPr>
            <p:cNvPr id="13" name="TextBox 12"/>
            <p:cNvSpPr txBox="1"/>
            <p:nvPr/>
          </p:nvSpPr>
          <p:spPr>
            <a:xfrm>
              <a:off x="6379225" y="3477546"/>
              <a:ext cx="4985461" cy="52322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chí tình, chí nghĩa</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14" name="Curved Down Arrow 13"/>
            <p:cNvSpPr/>
            <p:nvPr/>
          </p:nvSpPr>
          <p:spPr>
            <a:xfrm>
              <a:off x="5660571" y="3393405"/>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86429" y="809074"/>
            <a:ext cx="7957455" cy="1611436"/>
            <a:chOff x="976087" y="1951098"/>
            <a:chExt cx="5791200" cy="2255718"/>
          </a:xfrm>
        </p:grpSpPr>
        <p:sp>
          <p:nvSpPr>
            <p:cNvPr id="6" name="Cloud 5"/>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
            <p:cNvSpPr txBox="1">
              <a:spLocks noChangeArrowheads="1"/>
            </p:cNvSpPr>
            <p:nvPr/>
          </p:nvSpPr>
          <p:spPr bwMode="auto">
            <a:xfrm>
              <a:off x="1546679" y="2385539"/>
              <a:ext cx="4650015" cy="15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smtClean="0">
                  <a:latin typeface="Times New Roman" panose="02020603050405020304" pitchFamily="18" charset="0"/>
                  <a:cs typeface="Times New Roman" panose="02020603050405020304" pitchFamily="18" charset="0"/>
                </a:rPr>
                <a:t>Em hãy đặt câu với các từ </a:t>
              </a:r>
              <a:r>
                <a:rPr lang="en-US" altLang="en-US" sz="3200" b="1" i="1" smtClean="0">
                  <a:solidFill>
                    <a:srgbClr val="FF0000"/>
                  </a:solidFill>
                  <a:latin typeface="Times New Roman" panose="02020603050405020304" pitchFamily="18" charset="0"/>
                  <a:cs typeface="Times New Roman" panose="02020603050405020304" pitchFamily="18" charset="0"/>
                </a:rPr>
                <a:t>nghị lực, kiên trì, kiên cố, chí tình</a:t>
              </a:r>
              <a:r>
                <a:rPr lang="en-US" altLang="en-US" sz="3200" b="1" i="1" smtClean="0">
                  <a:latin typeface="Times New Roman" panose="02020603050405020304" pitchFamily="18" charset="0"/>
                  <a:cs typeface="Times New Roman" panose="02020603050405020304" pitchFamily="18" charset="0"/>
                </a:rPr>
                <a:t>.</a:t>
              </a:r>
              <a:endParaRPr lang="en-US" altLang="en-US" sz="3200" b="1">
                <a:latin typeface="Times New Roman" panose="02020603050405020304" pitchFamily="18" charset="0"/>
                <a:cs typeface="Times New Roman" panose="02020603050405020304" pitchFamily="18" charset="0"/>
              </a:endParaRPr>
            </a:p>
          </p:txBody>
        </p:sp>
      </p:grpSp>
      <p:sp>
        <p:nvSpPr>
          <p:cNvPr id="10" name="Rectangle 9"/>
          <p:cNvSpPr/>
          <p:nvPr/>
        </p:nvSpPr>
        <p:spPr>
          <a:xfrm>
            <a:off x="1643211" y="2861393"/>
            <a:ext cx="9953704" cy="2554545"/>
          </a:xfrm>
          <a:prstGeom prst="rect">
            <a:avLst/>
          </a:prstGeom>
        </p:spPr>
        <p:txBody>
          <a:bodyPr wrap="square">
            <a:spAutoFit/>
          </a:bodyPr>
          <a:lstStyle/>
          <a:p>
            <a:pPr algn="just"/>
            <a:r>
              <a:rPr lang="en-US" altLang="en-US" sz="3200" u="sng" smtClean="0">
                <a:latin typeface="Times New Roman" panose="02020603050405020304" pitchFamily="18" charset="0"/>
                <a:cs typeface="Times New Roman" panose="02020603050405020304" pitchFamily="18" charset="0"/>
              </a:rPr>
              <a:t>Ví dụ:</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Nguyễn Ngọc Ký là một người giàu </a:t>
            </a:r>
            <a:r>
              <a:rPr lang="en-US" altLang="en-US" sz="3200" i="1" smtClean="0">
                <a:solidFill>
                  <a:srgbClr val="FF0000"/>
                </a:solidFill>
                <a:latin typeface="Times New Roman" panose="02020603050405020304" pitchFamily="18" charset="0"/>
                <a:cs typeface="Times New Roman" panose="02020603050405020304" pitchFamily="18" charset="0"/>
              </a:rPr>
              <a:t>nghị lực</a:t>
            </a:r>
            <a:r>
              <a:rPr lang="en-US" altLang="en-US" sz="320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en-US" altLang="en-US" sz="3200" i="1" smtClean="0">
                <a:solidFill>
                  <a:srgbClr val="FF0000"/>
                </a:solidFill>
                <a:latin typeface="Times New Roman" panose="02020603050405020304" pitchFamily="18" charset="0"/>
                <a:cs typeface="Times New Roman" panose="02020603050405020304" pitchFamily="18" charset="0"/>
              </a:rPr>
              <a:t>Kiên trì </a:t>
            </a:r>
            <a:r>
              <a:rPr lang="en-US" altLang="en-US" sz="3200" smtClean="0">
                <a:latin typeface="Times New Roman" panose="02020603050405020304" pitchFamily="18" charset="0"/>
                <a:cs typeface="Times New Roman" panose="02020603050405020304" pitchFamily="18" charset="0"/>
              </a:rPr>
              <a:t>thì làm việc gì cũng thành công.</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Lâu đài xây rất </a:t>
            </a:r>
            <a:r>
              <a:rPr lang="en-US" altLang="en-US" sz="3200" i="1" smtClean="0">
                <a:solidFill>
                  <a:srgbClr val="FF0000"/>
                </a:solidFill>
                <a:latin typeface="Times New Roman" panose="02020603050405020304" pitchFamily="18" charset="0"/>
                <a:cs typeface="Times New Roman" panose="02020603050405020304" pitchFamily="18" charset="0"/>
              </a:rPr>
              <a:t>kiên cố</a:t>
            </a:r>
            <a:r>
              <a:rPr lang="en-US" altLang="en-US" sz="320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Cậu nói thật </a:t>
            </a:r>
            <a:r>
              <a:rPr lang="en-US" altLang="en-US" sz="3200" i="1" smtClean="0">
                <a:solidFill>
                  <a:srgbClr val="FF0000"/>
                </a:solidFill>
                <a:latin typeface="Times New Roman" panose="02020603050405020304" pitchFamily="18" charset="0"/>
                <a:cs typeface="Times New Roman" panose="02020603050405020304" pitchFamily="18" charset="0"/>
              </a:rPr>
              <a:t>chí tình</a:t>
            </a:r>
            <a:r>
              <a:rPr lang="en-US" altLang="en-US" sz="3200">
                <a:latin typeface="Times New Roman" panose="02020603050405020304" pitchFamily="18" charset="0"/>
                <a:cs typeface="Times New Roman" panose="02020603050405020304" pitchFamily="18" charset="0"/>
              </a:rPr>
              <a:t>!</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1259</Words>
  <Application>Microsoft Office PowerPoint</Application>
  <PresentationFormat>Widescreen</PresentationFormat>
  <Paragraphs>122</Paragraphs>
  <Slides>26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.VnArial</vt: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Anh Phùng Văn Trường ( Nhân Lý – Năm Phương Tiến – Chương Mỹ – Hà Nội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203</cp:revision>
  <dcterms:created xsi:type="dcterms:W3CDTF">2021-08-04T18:52:00Z</dcterms:created>
  <dcterms:modified xsi:type="dcterms:W3CDTF">2021-11-24T12:15:34Z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28A700D30A024901B0388FA51B14573C</vt:lpwstr>
  </property>
  <property fmtid="{D5CDD505-2E9C-101B-9397-08002B2CF9AE}" pid="3" name="KSOProductBuildVer">
    <vt:lpwstr>1033-11.2.0.10351</vt:lpwstr>
  </property>
</Properties>
</file>