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9" r:id="rId2"/>
    <p:sldId id="274" r:id="rId3"/>
    <p:sldId id="262" r:id="rId4"/>
    <p:sldId id="276" r:id="rId5"/>
    <p:sldId id="260" r:id="rId6"/>
    <p:sldId id="293" r:id="rId7"/>
    <p:sldId id="295" r:id="rId8"/>
    <p:sldId id="296" r:id="rId9"/>
    <p:sldId id="294" r:id="rId10"/>
    <p:sldId id="298" r:id="rId11"/>
    <p:sldId id="297" r:id="rId12"/>
    <p:sldId id="290" r:id="rId13"/>
    <p:sldId id="291" r:id="rId14"/>
    <p:sldId id="317" r:id="rId15"/>
    <p:sldId id="319" r:id="rId16"/>
    <p:sldId id="323" r:id="rId17"/>
    <p:sldId id="318" r:id="rId18"/>
    <p:sldId id="320" r:id="rId19"/>
    <p:sldId id="322" r:id="rId20"/>
    <p:sldId id="321" r:id="rId21"/>
    <p:sldId id="315" r:id="rId22"/>
    <p:sldId id="324" r:id="rId23"/>
    <p:sldId id="273" r:id="rId24"/>
    <p:sldId id="266" r:id="rId25"/>
    <p:sldId id="299" r:id="rId26"/>
    <p:sldId id="267" r:id="rId27"/>
    <p:sldId id="300" r:id="rId28"/>
    <p:sldId id="301" r:id="rId29"/>
    <p:sldId id="302" r:id="rId30"/>
    <p:sldId id="268" r:id="rId31"/>
    <p:sldId id="303" r:id="rId32"/>
    <p:sldId id="304" r:id="rId33"/>
    <p:sldId id="305" r:id="rId34"/>
  </p:sldIdLst>
  <p:sldSz cx="12192000" cy="6858000"/>
  <p:notesSz cx="6858000" cy="9144000"/>
  <p:embeddedFontLst>
    <p:embeddedFont>
      <p:font typeface="Baskerville Old Face" panose="02020602080505020303" pitchFamily="18" charset="0"/>
      <p:regular r:id="rId36"/>
    </p:embeddedFont>
    <p:embeddedFont>
      <p:font typeface="Britannic Bold" panose="020B090306070302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oper Black" panose="0208090404030B0204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884"/>
    <a:srgbClr val="E38012"/>
    <a:srgbClr val="00823B"/>
    <a:srgbClr val="FFFFFF"/>
    <a:srgbClr val="2A4C96"/>
    <a:srgbClr val="3A5EAC"/>
    <a:srgbClr val="1C3A78"/>
    <a:srgbClr val="8B5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1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7299D-5A12-4975-A6AA-8D04BB6A5B9A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C2F27-F1C7-4884-8310-583138F3A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2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7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15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27.pn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2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5.wav"/><Relationship Id="rId9" Type="http://schemas.openxmlformats.org/officeDocument/2006/relationships/audio" Target="../media/audio16.wav"/><Relationship Id="rId1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0.wav"/><Relationship Id="rId7" Type="http://schemas.openxmlformats.org/officeDocument/2006/relationships/image" Target="../media/image35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924799" y="4823715"/>
            <a:ext cx="2589681" cy="66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3200" b="1" kern="2000" dirty="0">
                <a:solidFill>
                  <a:srgbClr val="C00000"/>
                </a:solidFill>
                <a:latin typeface="Arial" panose="020B0604020202020204" pitchFamily="34" charset="0"/>
                <a:ea typeface="方正正准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Lesson 1   </a:t>
            </a:r>
            <a:endParaRPr lang="zh-CN" altLang="en-US" sz="3200" b="1" kern="2000" dirty="0">
              <a:solidFill>
                <a:srgbClr val="C00000"/>
              </a:solidFill>
              <a:latin typeface="Arial" panose="020B0604020202020204" pitchFamily="34" charset="0"/>
              <a:ea typeface="方正正准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789831" y="2274838"/>
            <a:ext cx="86123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0A6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  <a:sym typeface="Arial" panose="020B0604020202020204" pitchFamily="34" charset="0"/>
              </a:rPr>
              <a:t>WHERE’S THE POST OFFICE?</a:t>
            </a:r>
            <a:endParaRPr lang="zh-CN" altLang="en-US" sz="72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60A6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oper Black" panose="0208090404030B020404" pitchFamily="18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/>
        </p:nvSpPr>
        <p:spPr>
          <a:xfrm>
            <a:off x="1916656" y="1505397"/>
            <a:ext cx="1880643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skerville Old Face" panose="02020602080505020303" pitchFamily="18" charset="0"/>
                <a:cs typeface="Arial" panose="020B0604020202020204" pitchFamily="34" charset="0"/>
              </a:rPr>
              <a:t>Unit 16</a:t>
            </a:r>
          </a:p>
        </p:txBody>
      </p:sp>
    </p:spTree>
    <p:extLst>
      <p:ext uri="{BB962C8B-B14F-4D97-AF65-F5344CB8AC3E}">
        <p14:creationId xmlns:p14="http://schemas.microsoft.com/office/powerpoint/2010/main" val="383994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7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8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Theatre </a:t>
              </a:r>
            </a:p>
          </p:txBody>
        </p:sp>
        <p:sp>
          <p:nvSpPr>
            <p:cNvPr id="9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/ˈθ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iːətər/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259779"/>
            <a:ext cx="5550795" cy="41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cinema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/ˈsɪnəmə/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37493" y="1410994"/>
            <a:ext cx="6096729" cy="43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kery1"/>
          <p:cNvSpPr/>
          <p:nvPr/>
        </p:nvSpPr>
        <p:spPr>
          <a:xfrm>
            <a:off x="850061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akery1"/>
          <p:cNvSpPr/>
          <p:nvPr/>
        </p:nvSpPr>
        <p:spPr>
          <a:xfrm>
            <a:off x="3506857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akery1"/>
          <p:cNvSpPr/>
          <p:nvPr/>
        </p:nvSpPr>
        <p:spPr>
          <a:xfrm>
            <a:off x="6163653" y="996080"/>
            <a:ext cx="2521491" cy="2448175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akery1"/>
          <p:cNvSpPr/>
          <p:nvPr/>
        </p:nvSpPr>
        <p:spPr>
          <a:xfrm>
            <a:off x="8820448" y="996080"/>
            <a:ext cx="2521491" cy="2448174"/>
          </a:xfrm>
          <a:prstGeom prst="roundRect">
            <a:avLst>
              <a:gd name="adj" fmla="val 6382"/>
            </a:avLst>
          </a:prstGeom>
          <a:noFill/>
          <a:ln w="38100">
            <a:solidFill>
              <a:srgbClr val="00A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50061" y="3638738"/>
            <a:ext cx="10750751" cy="2448175"/>
            <a:chOff x="813839" y="1019199"/>
            <a:chExt cx="18118874" cy="2492117"/>
          </a:xfrm>
        </p:grpSpPr>
        <p:sp>
          <p:nvSpPr>
            <p:cNvPr id="50" name="bakery1"/>
            <p:cNvSpPr/>
            <p:nvPr/>
          </p:nvSpPr>
          <p:spPr>
            <a:xfrm>
              <a:off x="813839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bakery1"/>
            <p:cNvSpPr/>
            <p:nvPr/>
          </p:nvSpPr>
          <p:spPr>
            <a:xfrm>
              <a:off x="4477437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bakery1"/>
            <p:cNvSpPr/>
            <p:nvPr/>
          </p:nvSpPr>
          <p:spPr>
            <a:xfrm>
              <a:off x="8141035" y="1019199"/>
              <a:ext cx="3464483" cy="2492117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bakery1"/>
            <p:cNvSpPr/>
            <p:nvPr/>
          </p:nvSpPr>
          <p:spPr>
            <a:xfrm>
              <a:off x="11804632" y="1019200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bakery1"/>
            <p:cNvSpPr/>
            <p:nvPr/>
          </p:nvSpPr>
          <p:spPr>
            <a:xfrm>
              <a:off x="15468230" y="1019199"/>
              <a:ext cx="3464483" cy="2492116"/>
            </a:xfrm>
            <a:prstGeom prst="roundRect">
              <a:avLst>
                <a:gd name="adj" fmla="val 6382"/>
              </a:avLst>
            </a:prstGeom>
            <a:noFill/>
            <a:ln w="38100">
              <a:solidFill>
                <a:srgbClr val="00A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185526" y="395584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703" y="3868650"/>
            <a:ext cx="1621909" cy="146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0441"/>
          <a:stretch/>
        </p:blipFill>
        <p:spPr>
          <a:xfrm>
            <a:off x="9267306" y="1190310"/>
            <a:ext cx="1627773" cy="143597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5185" r="3489" b="15185"/>
          <a:stretch/>
        </p:blipFill>
        <p:spPr>
          <a:xfrm>
            <a:off x="7498027" y="3855047"/>
            <a:ext cx="1836456" cy="13117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103" y="3840029"/>
            <a:ext cx="1623781" cy="12887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417" y="1257699"/>
            <a:ext cx="1855171" cy="1241498"/>
          </a:xfrm>
          <a:prstGeom prst="roundRect">
            <a:avLst>
              <a:gd name="adj" fmla="val 6305"/>
            </a:avLst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518" y="1229791"/>
            <a:ext cx="1883322" cy="1269406"/>
          </a:xfrm>
          <a:prstGeom prst="roundRect">
            <a:avLst>
              <a:gd name="adj" fmla="val 7406"/>
            </a:avLst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8"/>
          <a:srcRect t="1458"/>
          <a:stretch/>
        </p:blipFill>
        <p:spPr>
          <a:xfrm>
            <a:off x="3909413" y="1229791"/>
            <a:ext cx="1807380" cy="1231401"/>
          </a:xfrm>
          <a:prstGeom prst="roundRect">
            <a:avLst>
              <a:gd name="adj" fmla="val 7778"/>
            </a:avLst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877" y="3868650"/>
            <a:ext cx="1909192" cy="1252430"/>
          </a:xfrm>
          <a:prstGeom prst="roundRect">
            <a:avLst>
              <a:gd name="adj" fmla="val 5835"/>
            </a:avLst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3761" y="3917489"/>
            <a:ext cx="1771807" cy="1317802"/>
          </a:xfrm>
          <a:prstGeom prst="rect">
            <a:avLst/>
          </a:prstGeom>
        </p:spPr>
      </p:pic>
      <p:sp>
        <p:nvSpPr>
          <p:cNvPr id="68" name="bakery1"/>
          <p:cNvSpPr/>
          <p:nvPr/>
        </p:nvSpPr>
        <p:spPr>
          <a:xfrm>
            <a:off x="850061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</a:p>
        </p:txBody>
      </p:sp>
      <p:sp>
        <p:nvSpPr>
          <p:cNvPr id="69" name="bakery1"/>
          <p:cNvSpPr/>
          <p:nvPr/>
        </p:nvSpPr>
        <p:spPr>
          <a:xfrm>
            <a:off x="3506857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office</a:t>
            </a:r>
          </a:p>
        </p:txBody>
      </p:sp>
      <p:sp>
        <p:nvSpPr>
          <p:cNvPr id="70" name="bakery1"/>
          <p:cNvSpPr/>
          <p:nvPr/>
        </p:nvSpPr>
        <p:spPr>
          <a:xfrm>
            <a:off x="6163653" y="2722811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stop</a:t>
            </a:r>
          </a:p>
        </p:txBody>
      </p:sp>
      <p:sp>
        <p:nvSpPr>
          <p:cNvPr id="71" name="bakery1"/>
          <p:cNvSpPr/>
          <p:nvPr/>
        </p:nvSpPr>
        <p:spPr>
          <a:xfrm>
            <a:off x="8820448" y="2722810"/>
            <a:ext cx="2521491" cy="693838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supermarket</a:t>
            </a:r>
          </a:p>
        </p:txBody>
      </p:sp>
      <p:sp>
        <p:nvSpPr>
          <p:cNvPr id="73" name="bakery1"/>
          <p:cNvSpPr/>
          <p:nvPr/>
        </p:nvSpPr>
        <p:spPr>
          <a:xfrm>
            <a:off x="847913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74" name="bakery1"/>
          <p:cNvSpPr/>
          <p:nvPr/>
        </p:nvSpPr>
        <p:spPr>
          <a:xfrm>
            <a:off x="3021692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75" name="bakery1"/>
          <p:cNvSpPr/>
          <p:nvPr/>
        </p:nvSpPr>
        <p:spPr>
          <a:xfrm>
            <a:off x="5195471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sp>
        <p:nvSpPr>
          <p:cNvPr id="76" name="bakery1"/>
          <p:cNvSpPr/>
          <p:nvPr/>
        </p:nvSpPr>
        <p:spPr>
          <a:xfrm>
            <a:off x="7369250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</a:p>
        </p:txBody>
      </p:sp>
      <p:sp>
        <p:nvSpPr>
          <p:cNvPr id="77" name="bakery1"/>
          <p:cNvSpPr/>
          <p:nvPr/>
        </p:nvSpPr>
        <p:spPr>
          <a:xfrm>
            <a:off x="9543029" y="5418067"/>
            <a:ext cx="2055635" cy="67957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</a:p>
        </p:txBody>
      </p:sp>
    </p:spTree>
    <p:extLst>
      <p:ext uri="{BB962C8B-B14F-4D97-AF65-F5344CB8AC3E}">
        <p14:creationId xmlns:p14="http://schemas.microsoft.com/office/powerpoint/2010/main" val="4382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7" name="1"/>
          <p:cNvSpPr txBox="1"/>
          <p:nvPr/>
        </p:nvSpPr>
        <p:spPr>
          <a:xfrm>
            <a:off x="115503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9" name="1"/>
          <p:cNvSpPr txBox="1"/>
          <p:nvPr/>
        </p:nvSpPr>
        <p:spPr>
          <a:xfrm>
            <a:off x="115503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sp>
        <p:nvSpPr>
          <p:cNvPr id="99" name="1"/>
          <p:cNvSpPr txBox="1"/>
          <p:nvPr/>
        </p:nvSpPr>
        <p:spPr>
          <a:xfrm>
            <a:off x="115503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1" name="1"/>
          <p:cNvSpPr txBox="1"/>
          <p:nvPr/>
        </p:nvSpPr>
        <p:spPr>
          <a:xfrm>
            <a:off x="115503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sp>
        <p:nvSpPr>
          <p:cNvPr id="85" name="1"/>
          <p:cNvSpPr txBox="1"/>
          <p:nvPr/>
        </p:nvSpPr>
        <p:spPr>
          <a:xfrm>
            <a:off x="115503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39" name="1"/>
          <p:cNvSpPr txBox="1"/>
          <p:nvPr/>
        </p:nvSpPr>
        <p:spPr>
          <a:xfrm>
            <a:off x="115503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43" name="1"/>
          <p:cNvSpPr txBox="1"/>
          <p:nvPr/>
        </p:nvSpPr>
        <p:spPr>
          <a:xfrm>
            <a:off x="115503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49" name="1"/>
          <p:cNvSpPr txBox="1"/>
          <p:nvPr/>
        </p:nvSpPr>
        <p:spPr>
          <a:xfrm>
            <a:off x="4947475" y="1832175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/nɪr/</a:t>
            </a:r>
          </a:p>
        </p:txBody>
      </p:sp>
      <p:sp>
        <p:nvSpPr>
          <p:cNvPr id="50" name="1"/>
          <p:cNvSpPr txBox="1"/>
          <p:nvPr/>
        </p:nvSpPr>
        <p:spPr>
          <a:xfrm>
            <a:off x="4947475" y="2560746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/ˈɑːpəzɪt/</a:t>
            </a:r>
          </a:p>
        </p:txBody>
      </p:sp>
      <p:sp>
        <p:nvSpPr>
          <p:cNvPr id="51" name="1"/>
          <p:cNvSpPr txBox="1"/>
          <p:nvPr/>
        </p:nvSpPr>
        <p:spPr>
          <a:xfrm>
            <a:off x="4947475" y="3289318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/bɪˈtwiːn/</a:t>
            </a:r>
          </a:p>
        </p:txBody>
      </p:sp>
      <p:sp>
        <p:nvSpPr>
          <p:cNvPr id="52" name="1"/>
          <p:cNvSpPr txBox="1"/>
          <p:nvPr/>
        </p:nvSpPr>
        <p:spPr>
          <a:xfrm>
            <a:off x="4947475" y="1103604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/ˌəʊvər ˈðer/</a:t>
            </a:r>
          </a:p>
        </p:txBody>
      </p:sp>
      <p:sp>
        <p:nvSpPr>
          <p:cNvPr id="53" name="1"/>
          <p:cNvSpPr txBox="1"/>
          <p:nvPr/>
        </p:nvSpPr>
        <p:spPr>
          <a:xfrm>
            <a:off x="4947475" y="4017890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/ˈnekst tu/</a:t>
            </a:r>
          </a:p>
        </p:txBody>
      </p:sp>
      <p:sp>
        <p:nvSpPr>
          <p:cNvPr id="54" name="1"/>
          <p:cNvSpPr txBox="1"/>
          <p:nvPr/>
        </p:nvSpPr>
        <p:spPr>
          <a:xfrm>
            <a:off x="4947475" y="5475033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/ɒn ðə kɔːrnər əv/</a:t>
            </a:r>
          </a:p>
        </p:txBody>
      </p:sp>
      <p:sp>
        <p:nvSpPr>
          <p:cNvPr id="58" name="1"/>
          <p:cNvSpPr txBox="1"/>
          <p:nvPr/>
        </p:nvSpPr>
        <p:spPr>
          <a:xfrm>
            <a:off x="4947475" y="4746462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ət ði end əv/</a:t>
            </a:r>
          </a:p>
        </p:txBody>
      </p:sp>
      <p:sp>
        <p:nvSpPr>
          <p:cNvPr id="59" name="1"/>
          <p:cNvSpPr txBox="1"/>
          <p:nvPr/>
        </p:nvSpPr>
        <p:spPr>
          <a:xfrm>
            <a:off x="8203094" y="1832175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gần </a:t>
            </a:r>
          </a:p>
        </p:txBody>
      </p:sp>
      <p:sp>
        <p:nvSpPr>
          <p:cNvPr id="60" name="1"/>
          <p:cNvSpPr txBox="1"/>
          <p:nvPr/>
        </p:nvSpPr>
        <p:spPr>
          <a:xfrm>
            <a:off x="8203094" y="256074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Đối diện</a:t>
            </a:r>
          </a:p>
        </p:txBody>
      </p:sp>
      <p:sp>
        <p:nvSpPr>
          <p:cNvPr id="61" name="1"/>
          <p:cNvSpPr txBox="1"/>
          <p:nvPr/>
        </p:nvSpPr>
        <p:spPr>
          <a:xfrm>
            <a:off x="8203094" y="3289318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ữa</a:t>
            </a:r>
            <a:endParaRPr lang="en-US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1"/>
          <p:cNvSpPr txBox="1"/>
          <p:nvPr/>
        </p:nvSpPr>
        <p:spPr>
          <a:xfrm>
            <a:off x="8203094" y="1103604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đằng kia</a:t>
            </a:r>
          </a:p>
        </p:txBody>
      </p:sp>
      <p:sp>
        <p:nvSpPr>
          <p:cNvPr id="63" name="1"/>
          <p:cNvSpPr txBox="1"/>
          <p:nvPr/>
        </p:nvSpPr>
        <p:spPr>
          <a:xfrm>
            <a:off x="8203094" y="4017890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Bên cạnh</a:t>
            </a:r>
          </a:p>
        </p:txBody>
      </p:sp>
      <p:sp>
        <p:nvSpPr>
          <p:cNvPr id="64" name="1"/>
          <p:cNvSpPr txBox="1"/>
          <p:nvPr/>
        </p:nvSpPr>
        <p:spPr>
          <a:xfrm>
            <a:off x="8203094" y="547503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góc</a:t>
            </a:r>
          </a:p>
        </p:txBody>
      </p:sp>
      <p:sp>
        <p:nvSpPr>
          <p:cNvPr id="68" name="1"/>
          <p:cNvSpPr txBox="1"/>
          <p:nvPr/>
        </p:nvSpPr>
        <p:spPr>
          <a:xfrm>
            <a:off x="8203094" y="4746462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Ở</a:t>
            </a:r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cuối </a:t>
            </a:r>
          </a:p>
        </p:txBody>
      </p:sp>
    </p:spTree>
    <p:extLst>
      <p:ext uri="{BB962C8B-B14F-4D97-AF65-F5344CB8AC3E}">
        <p14:creationId xmlns:p14="http://schemas.microsoft.com/office/powerpoint/2010/main" val="368142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9" grpId="0" animBg="1"/>
      <p:bldP spid="99" grpId="0" animBg="1"/>
      <p:bldP spid="81" grpId="0" animBg="1"/>
      <p:bldP spid="85" grpId="0" animBg="1"/>
      <p:bldP spid="39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27" y="1969522"/>
            <a:ext cx="2455610" cy="2465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13" y="132547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763" y="1325479"/>
            <a:ext cx="3044188" cy="310951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996385" y="1514491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22894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964" y="553383"/>
            <a:ext cx="1498535" cy="1504553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1520">
            <a:off x="1700047" y="2215832"/>
            <a:ext cx="2084366" cy="30822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32608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838251" y="2035049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05200" y="3347868"/>
            <a:ext cx="4294951" cy="0"/>
          </a:xfrm>
          <a:prstGeom prst="line">
            <a:avLst/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67100" y="2831052"/>
            <a:ext cx="876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start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05200" y="2659602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4384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58"/>
          <a:stretch/>
        </p:blipFill>
        <p:spPr>
          <a:xfrm>
            <a:off x="6896100" y="977690"/>
            <a:ext cx="2950776" cy="4002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92981" y="982211"/>
            <a:ext cx="2802869" cy="3997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32202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74" y="1857363"/>
            <a:ext cx="2832954" cy="2844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13" y="1592179"/>
            <a:ext cx="3044188" cy="3109514"/>
          </a:xfrm>
          <a:prstGeom prst="rect">
            <a:avLst/>
          </a:prstGeom>
        </p:spPr>
      </p:pic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7132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Elbow Connector 2"/>
          <p:cNvCxnSpPr/>
          <p:nvPr/>
        </p:nvCxnSpPr>
        <p:spPr>
          <a:xfrm>
            <a:off x="3867150" y="1847850"/>
            <a:ext cx="4838700" cy="2724150"/>
          </a:xfrm>
          <a:prstGeom prst="bentConnector3">
            <a:avLst>
              <a:gd name="adj1" fmla="val 50000"/>
            </a:avLst>
          </a:prstGeom>
          <a:ln w="76200">
            <a:solidFill>
              <a:srgbClr val="E380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20424" y="3064584"/>
            <a:ext cx="1371026" cy="1376531"/>
          </a:xfrm>
          <a:prstGeom prst="rect">
            <a:avLst/>
          </a:prstGeom>
        </p:spPr>
      </p:pic>
      <p:sp>
        <p:nvSpPr>
          <p:cNvPr id="8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244059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VOCABULARY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4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398" y="1578714"/>
            <a:ext cx="1819437" cy="1826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130" y="1496929"/>
            <a:ext cx="3044188" cy="31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100" y="687125"/>
            <a:ext cx="1121858" cy="1145933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2638085">
            <a:off x="6751213" y="1427842"/>
            <a:ext cx="523402" cy="81043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"/>
          <p:cNvSpPr txBox="1"/>
          <p:nvPr/>
        </p:nvSpPr>
        <p:spPr>
          <a:xfrm>
            <a:off x="4275901" y="5102026"/>
            <a:ext cx="3657600" cy="707886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0848" y="408837"/>
            <a:ext cx="2149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</p:spTree>
    <p:extLst>
      <p:ext uri="{BB962C8B-B14F-4D97-AF65-F5344CB8AC3E}">
        <p14:creationId xmlns:p14="http://schemas.microsoft.com/office/powerpoint/2010/main" val="12483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1"/>
          <p:cNvSpPr txBox="1"/>
          <p:nvPr/>
        </p:nvSpPr>
        <p:spPr>
          <a:xfrm>
            <a:off x="1189428" y="131941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left</a:t>
            </a:r>
          </a:p>
        </p:txBody>
      </p:sp>
      <p:sp>
        <p:nvSpPr>
          <p:cNvPr id="41" name="1"/>
          <p:cNvSpPr txBox="1"/>
          <p:nvPr/>
        </p:nvSpPr>
        <p:spPr>
          <a:xfrm>
            <a:off x="1189428" y="233794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Turn right</a:t>
            </a:r>
          </a:p>
        </p:txBody>
      </p:sp>
      <p:sp>
        <p:nvSpPr>
          <p:cNvPr id="42" name="1"/>
          <p:cNvSpPr txBox="1"/>
          <p:nvPr/>
        </p:nvSpPr>
        <p:spPr>
          <a:xfrm>
            <a:off x="1189428" y="335647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straight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2105" y="-1506742"/>
            <a:ext cx="3264610" cy="3013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9951" y="5193452"/>
            <a:ext cx="3026764" cy="29223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949231" y="1759060"/>
            <a:ext cx="3026764" cy="2922393"/>
          </a:xfrm>
          <a:prstGeom prst="rect">
            <a:avLst/>
          </a:prstGeom>
        </p:spPr>
      </p:pic>
      <p:sp>
        <p:nvSpPr>
          <p:cNvPr id="55" name="1"/>
          <p:cNvSpPr txBox="1"/>
          <p:nvPr/>
        </p:nvSpPr>
        <p:spPr>
          <a:xfrm>
            <a:off x="4624063" y="131941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left/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6" name="1"/>
          <p:cNvSpPr txBox="1"/>
          <p:nvPr/>
        </p:nvSpPr>
        <p:spPr>
          <a:xfrm>
            <a:off x="4624063" y="233794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/tɜːrn raɪt/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57" name="1"/>
          <p:cNvSpPr txBox="1"/>
          <p:nvPr/>
        </p:nvSpPr>
        <p:spPr>
          <a:xfrm>
            <a:off x="4624063" y="335647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streɪt/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65" name="1"/>
          <p:cNvSpPr txBox="1"/>
          <p:nvPr/>
        </p:nvSpPr>
        <p:spPr>
          <a:xfrm>
            <a:off x="8131472" y="1302873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trái</a:t>
            </a:r>
          </a:p>
        </p:txBody>
      </p:sp>
      <p:sp>
        <p:nvSpPr>
          <p:cNvPr id="66" name="1"/>
          <p:cNvSpPr txBox="1"/>
          <p:nvPr/>
        </p:nvSpPr>
        <p:spPr>
          <a:xfrm>
            <a:off x="8131472" y="2325537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Rẽ ph</a:t>
            </a:r>
            <a:r>
              <a:rPr lang="vi-VN" sz="3000" b="0" dirty="0"/>
              <a:t>ải</a:t>
            </a:r>
            <a:endParaRPr lang="en-US" sz="3000" b="0" dirty="0"/>
          </a:p>
        </p:txBody>
      </p:sp>
      <p:sp>
        <p:nvSpPr>
          <p:cNvPr id="67" name="1"/>
          <p:cNvSpPr txBox="1"/>
          <p:nvPr/>
        </p:nvSpPr>
        <p:spPr>
          <a:xfrm>
            <a:off x="8131472" y="33482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th</a:t>
            </a:r>
            <a:r>
              <a:rPr lang="vi-VN" sz="3000" b="0" dirty="0"/>
              <a:t>ẳng</a:t>
            </a:r>
            <a:endParaRPr lang="en-US" sz="3000" b="0" dirty="0"/>
          </a:p>
        </p:txBody>
      </p:sp>
      <p:sp>
        <p:nvSpPr>
          <p:cNvPr id="18" name="Rectangle 17"/>
          <p:cNvSpPr/>
          <p:nvPr/>
        </p:nvSpPr>
        <p:spPr>
          <a:xfrm>
            <a:off x="1189428" y="5393531"/>
            <a:ext cx="2424062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along </a:t>
            </a:r>
          </a:p>
        </p:txBody>
      </p:sp>
      <p:sp>
        <p:nvSpPr>
          <p:cNvPr id="37" name="1"/>
          <p:cNvSpPr txBox="1"/>
          <p:nvPr/>
        </p:nvSpPr>
        <p:spPr>
          <a:xfrm>
            <a:off x="4624063" y="539353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əˈlɔːŋ/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38" name="1"/>
          <p:cNvSpPr txBox="1"/>
          <p:nvPr/>
        </p:nvSpPr>
        <p:spPr>
          <a:xfrm>
            <a:off x="8131472" y="539353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dọc theo</a:t>
            </a:r>
          </a:p>
        </p:txBody>
      </p:sp>
      <p:sp>
        <p:nvSpPr>
          <p:cNvPr id="44" name="1"/>
          <p:cNvSpPr txBox="1"/>
          <p:nvPr/>
        </p:nvSpPr>
        <p:spPr>
          <a:xfrm>
            <a:off x="1189428" y="4375001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000" dirty="0"/>
              <a:t>Go ahead</a:t>
            </a:r>
          </a:p>
        </p:txBody>
      </p:sp>
      <p:sp>
        <p:nvSpPr>
          <p:cNvPr id="45" name="1"/>
          <p:cNvSpPr txBox="1"/>
          <p:nvPr/>
        </p:nvSpPr>
        <p:spPr>
          <a:xfrm>
            <a:off x="4624063" y="4375001"/>
            <a:ext cx="3657600" cy="52322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rgbClr val="C00000"/>
                </a:solidFill>
              </a:rPr>
              <a:t>/ɡəʊ əˈhed/</a:t>
            </a:r>
            <a:endParaRPr lang="en-US" sz="3000" b="0" dirty="0">
              <a:solidFill>
                <a:srgbClr val="C00000"/>
              </a:solidFill>
            </a:endParaRPr>
          </a:p>
        </p:txBody>
      </p:sp>
      <p:sp>
        <p:nvSpPr>
          <p:cNvPr id="46" name="1"/>
          <p:cNvSpPr txBox="1"/>
          <p:nvPr/>
        </p:nvSpPr>
        <p:spPr>
          <a:xfrm>
            <a:off x="8131472" y="4370866"/>
            <a:ext cx="3657600" cy="553998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000" dirty="0"/>
              <a:t>: </a:t>
            </a:r>
            <a:r>
              <a:rPr lang="en-US" sz="3000" b="0" dirty="0"/>
              <a:t>Đi về phía tr</a:t>
            </a:r>
            <a:r>
              <a:rPr lang="vi-VN" sz="3000" b="0" dirty="0"/>
              <a:t>ước</a:t>
            </a:r>
            <a:endParaRPr lang="en-US" sz="3000" b="0" dirty="0"/>
          </a:p>
        </p:txBody>
      </p:sp>
      <p:sp>
        <p:nvSpPr>
          <p:cNvPr id="47" name="TextBox 46"/>
          <p:cNvSpPr txBox="1"/>
          <p:nvPr/>
        </p:nvSpPr>
        <p:spPr>
          <a:xfrm>
            <a:off x="1050848" y="408837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2213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7" grpId="0" animBg="1"/>
      <p:bldP spid="18" grpId="0" animBg="1"/>
      <p:bldP spid="37" grpId="0" animBg="1"/>
      <p:bldP spid="38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1360877" y="124321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right</a:t>
            </a:r>
          </a:p>
        </p:txBody>
      </p:sp>
      <p:sp>
        <p:nvSpPr>
          <p:cNvPr id="3" name="1"/>
          <p:cNvSpPr txBox="1"/>
          <p:nvPr/>
        </p:nvSpPr>
        <p:spPr>
          <a:xfrm>
            <a:off x="1360877" y="226174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ahead</a:t>
            </a:r>
          </a:p>
        </p:txBody>
      </p:sp>
      <p:sp>
        <p:nvSpPr>
          <p:cNvPr id="4" name="1"/>
          <p:cNvSpPr txBox="1"/>
          <p:nvPr/>
        </p:nvSpPr>
        <p:spPr>
          <a:xfrm>
            <a:off x="1360877" y="328027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Go along</a:t>
            </a:r>
          </a:p>
        </p:txBody>
      </p:sp>
      <p:sp>
        <p:nvSpPr>
          <p:cNvPr id="5" name="1"/>
          <p:cNvSpPr txBox="1"/>
          <p:nvPr/>
        </p:nvSpPr>
        <p:spPr>
          <a:xfrm>
            <a:off x="7486650" y="1226673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về phía tr</a:t>
            </a:r>
            <a:r>
              <a:rPr lang="vi-VN" sz="3000">
                <a:solidFill>
                  <a:srgbClr val="C00000"/>
                </a:solidFill>
              </a:rPr>
              <a:t>ước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6" name="1"/>
          <p:cNvSpPr txBox="1"/>
          <p:nvPr/>
        </p:nvSpPr>
        <p:spPr>
          <a:xfrm>
            <a:off x="7486650" y="2249337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trái</a:t>
            </a:r>
          </a:p>
        </p:txBody>
      </p:sp>
      <p:sp>
        <p:nvSpPr>
          <p:cNvPr id="7" name="1"/>
          <p:cNvSpPr txBox="1"/>
          <p:nvPr/>
        </p:nvSpPr>
        <p:spPr>
          <a:xfrm>
            <a:off x="7486650" y="327200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Rẽ ph</a:t>
            </a:r>
            <a:r>
              <a:rPr lang="vi-VN" sz="3000" dirty="0">
                <a:solidFill>
                  <a:srgbClr val="C00000"/>
                </a:solidFill>
              </a:rPr>
              <a:t>ải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360878" y="531733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straight </a:t>
            </a:r>
          </a:p>
        </p:txBody>
      </p:sp>
      <p:sp>
        <p:nvSpPr>
          <p:cNvPr id="9" name="1"/>
          <p:cNvSpPr txBox="1"/>
          <p:nvPr/>
        </p:nvSpPr>
        <p:spPr>
          <a:xfrm>
            <a:off x="7486650" y="5317331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rgbClr val="C00000"/>
                </a:solidFill>
              </a:rPr>
              <a:t>Đi dọc theo</a:t>
            </a:r>
          </a:p>
        </p:txBody>
      </p:sp>
      <p:sp>
        <p:nvSpPr>
          <p:cNvPr id="10" name="1"/>
          <p:cNvSpPr txBox="1"/>
          <p:nvPr/>
        </p:nvSpPr>
        <p:spPr>
          <a:xfrm>
            <a:off x="1360877" y="4298801"/>
            <a:ext cx="2560320" cy="61293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/>
              <a:t>Turn left</a:t>
            </a:r>
          </a:p>
        </p:txBody>
      </p:sp>
      <p:sp>
        <p:nvSpPr>
          <p:cNvPr id="11" name="1"/>
          <p:cNvSpPr txBox="1"/>
          <p:nvPr/>
        </p:nvSpPr>
        <p:spPr>
          <a:xfrm>
            <a:off x="7486650" y="4294666"/>
            <a:ext cx="3376591" cy="6129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>
                <a:solidFill>
                  <a:srgbClr val="C00000"/>
                </a:solidFill>
              </a:rPr>
              <a:t>Đi th</a:t>
            </a:r>
            <a:r>
              <a:rPr lang="vi-VN" sz="3000">
                <a:solidFill>
                  <a:srgbClr val="C00000"/>
                </a:solidFill>
              </a:rPr>
              <a:t>ẳng</a:t>
            </a:r>
            <a:endParaRPr lang="en-US" sz="30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>
            <a:stCxn id="2" idx="3"/>
            <a:endCxn id="7" idx="1"/>
          </p:cNvCxnSpPr>
          <p:nvPr/>
        </p:nvCxnSpPr>
        <p:spPr>
          <a:xfrm>
            <a:off x="3921197" y="1549678"/>
            <a:ext cx="3565453" cy="202879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" idx="3"/>
            <a:endCxn id="5" idx="1"/>
          </p:cNvCxnSpPr>
          <p:nvPr/>
        </p:nvCxnSpPr>
        <p:spPr>
          <a:xfrm flipV="1">
            <a:off x="3921197" y="1533140"/>
            <a:ext cx="3565453" cy="1035068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3"/>
            <a:endCxn id="9" idx="1"/>
          </p:cNvCxnSpPr>
          <p:nvPr/>
        </p:nvCxnSpPr>
        <p:spPr>
          <a:xfrm>
            <a:off x="3921197" y="3586738"/>
            <a:ext cx="3565453" cy="20370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3"/>
            <a:endCxn id="6" idx="1"/>
          </p:cNvCxnSpPr>
          <p:nvPr/>
        </p:nvCxnSpPr>
        <p:spPr>
          <a:xfrm flipV="1">
            <a:off x="3921197" y="2555804"/>
            <a:ext cx="3565453" cy="204946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  <a:endCxn id="11" idx="1"/>
          </p:cNvCxnSpPr>
          <p:nvPr/>
        </p:nvCxnSpPr>
        <p:spPr>
          <a:xfrm flipV="1">
            <a:off x="3921198" y="4601133"/>
            <a:ext cx="3565452" cy="1022665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50848" y="408837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</a:t>
            </a:r>
          </a:p>
        </p:txBody>
      </p:sp>
    </p:spTree>
    <p:extLst>
      <p:ext uri="{BB962C8B-B14F-4D97-AF65-F5344CB8AC3E}">
        <p14:creationId xmlns:p14="http://schemas.microsoft.com/office/powerpoint/2010/main" val="305550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746288" y="2434495"/>
            <a:ext cx="861233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GRAMMAR</a:t>
            </a:r>
            <a:endParaRPr lang="zh-CN" altLang="en-US" sz="8800" b="1" kern="2000" dirty="0">
              <a:ln w="9525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  <a:ea typeface="方正正准黑简体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43796" y="1192697"/>
            <a:ext cx="11490395" cy="4582812"/>
            <a:chOff x="155575" y="-3032125"/>
            <a:chExt cx="18011775" cy="6324600"/>
          </a:xfrm>
        </p:grpSpPr>
        <p:pic>
          <p:nvPicPr>
            <p:cNvPr id="1026" name="Picture 2" descr="https://s.sachmem.vn/public/images/v2/TA5T2SHS/U16-L1-1-a_43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-3032125"/>
              <a:ext cx="7677150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https://s.sachmem.vn/public/images/v2/TA5T2SHS/U16-L1-1-b_57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2725" y="-3032125"/>
              <a:ext cx="10334625" cy="632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460438" y="1719324"/>
            <a:ext cx="2880189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 straight ahead. It's at the end of the street.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7049" y="1403578"/>
            <a:ext cx="2103390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 where's the park, please?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4123" y="1247553"/>
            <a:ext cx="6096000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toilet, please?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880809" y="4392263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64912" y="1978334"/>
            <a:ext cx="2554514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over there, near the lake.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85003" y="5169442"/>
            <a:ext cx="28102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2692795" y="848411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8691030" y="764548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822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5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1314" y="1126760"/>
            <a:ext cx="11655886" cy="4654608"/>
            <a:chOff x="-903825" y="-2024612"/>
            <a:chExt cx="17916525" cy="5524500"/>
          </a:xfrm>
        </p:grpSpPr>
        <p:pic>
          <p:nvPicPr>
            <p:cNvPr id="1030" name="Picture 6" descr="https://s.sachmem.vn/public/images/v2/TA5T2SHS/U16-L1-1-c_49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03825" y="-2024612"/>
              <a:ext cx="8734425" cy="55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https://s.sachmem.vn/public/images/v2/TA5T2SHS/U16-L1-1-d_51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0600" y="-2015088"/>
              <a:ext cx="9182100" cy="5514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61645" y="3142623"/>
            <a:ext cx="2260156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1051" y="37306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1. Look, listen and repeat.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3676" y="1088655"/>
            <a:ext cx="5226928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is the museum near here?</a:t>
            </a:r>
            <a:endParaRPr lang="en-US" sz="25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44668" y="1244004"/>
            <a:ext cx="5509621" cy="47705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 me, where's the post office?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52147" y="1907228"/>
            <a:ext cx="4501216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 right. It's between the supermarket and the cinema.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74272" y="5144401"/>
            <a:ext cx="27088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3332875" y="736845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14"/>
          <a:srcRect l="14414" t="15022" r="14612" b="15187"/>
          <a:stretch/>
        </p:blipFill>
        <p:spPr>
          <a:xfrm>
            <a:off x="8900418" y="736845"/>
            <a:ext cx="365759" cy="365760"/>
          </a:xfrm>
          <a:prstGeom prst="ellipse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39733" y="1955609"/>
            <a:ext cx="4180262" cy="12926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it isn't. Turn left. It's on the corner of the street, next to the theatre.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4668" y="2426856"/>
            <a:ext cx="1298088" cy="86177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 a lot.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56844" y="5181466"/>
            <a:ext cx="2040835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you.</a:t>
            </a:r>
          </a:p>
        </p:txBody>
      </p:sp>
    </p:spTree>
    <p:extLst>
      <p:ext uri="{BB962C8B-B14F-4D97-AF65-F5344CB8AC3E}">
        <p14:creationId xmlns:p14="http://schemas.microsoft.com/office/powerpoint/2010/main" val="38969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6 Where’s the post office- - Lesson 1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2 - Unit 16 Where’s the post office- - Lesson 1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2 - Unit 16 Where’s the post office- - Lesson 1 - 1 Look, listen and repeat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2 - Unit 16 Where’s the post office- - Lesson 1 - 1 Look, listen and repeat (mp3cut.net) (1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2 - Unit 16 Where’s the post office- - Lesson 1 - 1 Look, listen and repeat (mp3cut.net) (1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5" grpId="0" animBg="1"/>
      <p:bldP spid="16" grpId="0" animBg="1"/>
      <p:bldP spid="17" grpId="0"/>
      <p:bldP spid="5" grpId="0" animBg="1"/>
      <p:bldP spid="18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2362319"/>
            <a:ext cx="6415088" cy="3870905"/>
          </a:xfrm>
          <a:prstGeom prst="rect">
            <a:avLst/>
          </a:prstGeom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931213" y="1889998"/>
            <a:ext cx="4760104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7378" y="1935404"/>
            <a:ext cx="1463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next to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6090" y="1917829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stadium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2323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 stop</a:t>
            </a:r>
          </a:p>
        </p:txBody>
      </p:sp>
    </p:spTree>
    <p:extLst>
      <p:ext uri="{BB962C8B-B14F-4D97-AF65-F5344CB8AC3E}">
        <p14:creationId xmlns:p14="http://schemas.microsoft.com/office/powerpoint/2010/main" val="393111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1543050" y="1889998"/>
            <a:ext cx="7148267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33719" y="1929332"/>
            <a:ext cx="162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5313" y="1912695"/>
            <a:ext cx="4421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 and supermarket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64868" y="880319"/>
            <a:ext cx="13853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</a:p>
        </p:txBody>
      </p:sp>
      <p:pic>
        <p:nvPicPr>
          <p:cNvPr id="6146" name="Picture 2" descr="https://s.sachmem.vn/public/images/TA5T2SHS/U16-L1-2-3-5a9f094519051cdcec6dacba3f22b1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256" y="2842617"/>
            <a:ext cx="5347335" cy="30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7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3500392" y="1889998"/>
            <a:ext cx="5190925" cy="578882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69795" y="1947316"/>
            <a:ext cx="1683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opposite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7540" y="1917829"/>
            <a:ext cx="1364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883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5D28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2761214"/>
            <a:ext cx="5621745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9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https://s.sachmem.vn/public/images/TA5T2SHS/U16-L1-2-4-0ac6fabeb86aa5103a03c4e9b81fc2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067" y="2508953"/>
            <a:ext cx="5141468" cy="353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190" y="1074539"/>
            <a:ext cx="731520" cy="7391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8770" y="1668899"/>
            <a:ext cx="731520" cy="7315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212453125" y="641191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80937" rIns="0" bIns="8093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Excuse me, where's the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bus stop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?</a:t>
            </a: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133011038" y="8081963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69714" rIns="0" bIns="66971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It's 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Helvetica Neue"/>
              </a:rPr>
              <a:t>next to the stadium</a:t>
            </a:r>
            <a:r>
              <a:rPr kumimoji="0" lang="en-US" altLang="en-US" sz="15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.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811" y="460950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 Point and say.</a:t>
            </a:r>
            <a:endParaRPr lang="en-US" sz="20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3208020" y="861417"/>
            <a:ext cx="7288530" cy="578882"/>
          </a:xfrm>
          <a:prstGeom prst="wedgeRoundRectCallout">
            <a:avLst>
              <a:gd name="adj1" fmla="val -54858"/>
              <a:gd name="adj2" fmla="val -989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Excuse me, where's the 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585252" y="1651635"/>
            <a:ext cx="4106065" cy="1055608"/>
          </a:xfrm>
          <a:prstGeom prst="wedgeRoundRectCallout">
            <a:avLst>
              <a:gd name="adj1" fmla="val 58769"/>
              <a:gd name="adj2" fmla="val 131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 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7787" y="1715780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corner of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02554" y="2144209"/>
            <a:ext cx="18053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2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street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617218" y="880319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98" y="997433"/>
            <a:ext cx="5122748" cy="46150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8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9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pharmacy</a:t>
              </a:r>
            </a:p>
          </p:txBody>
        </p:sp>
        <p:sp>
          <p:nvSpPr>
            <p:cNvPr id="10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/ˈfɑːməsi/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028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41" y="423861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talk.</a:t>
            </a:r>
            <a:endParaRPr lang="en-US" dirty="0"/>
          </a:p>
        </p:txBody>
      </p:sp>
      <p:pic>
        <p:nvPicPr>
          <p:cNvPr id="7169" name="Picture 1" descr="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1" y="1365478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96338" y="3498850"/>
            <a:ext cx="1645920" cy="164592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41334" y="1903968"/>
            <a:ext cx="35285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the 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93710" y="3241514"/>
            <a:ext cx="580262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next to/opposite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between _____and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on the corner of  _____.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right/left  _____.</a:t>
            </a:r>
          </a:p>
        </p:txBody>
      </p:sp>
    </p:spTree>
    <p:extLst>
      <p:ext uri="{BB962C8B-B14F-4D97-AF65-F5344CB8AC3E}">
        <p14:creationId xmlns:p14="http://schemas.microsoft.com/office/powerpoint/2010/main" val="17849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713" y="463034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tick.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227" y="1385217"/>
            <a:ext cx="10771082" cy="4389120"/>
          </a:xfrm>
          <a:prstGeom prst="rect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3285403" y="463034"/>
            <a:ext cx="365759" cy="36576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8621486" y="2721768"/>
            <a:ext cx="621961" cy="6219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10406743" y="3479027"/>
            <a:ext cx="621961" cy="6219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4194629" y="4299386"/>
            <a:ext cx="621961" cy="6219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l="23725" t="23282" r="24182" b="28467"/>
          <a:stretch/>
        </p:blipFill>
        <p:spPr>
          <a:xfrm>
            <a:off x="6618515" y="5075078"/>
            <a:ext cx="621961" cy="621961"/>
          </a:xfrm>
          <a:prstGeom prst="rect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2849868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3607127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601468" y="4427486"/>
            <a:ext cx="365759" cy="365760"/>
          </a:xfrm>
          <a:prstGeom prst="ellipse">
            <a:avLst/>
          </a:prstGeom>
        </p:spPr>
      </p:pic>
      <p:pic>
        <p:nvPicPr>
          <p:cNvPr id="2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586954" y="5202352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02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6 Where’s the post offic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6 Where’s the post offic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6 Where’s the post offic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6 Where’s the post office- - Lesson 1 - 4 Listen and tick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5" y="2491135"/>
            <a:ext cx="5805715" cy="42392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9886" y="657646"/>
            <a:ext cx="5994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theatre is _____________ the stadium.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cinema is  __________ the theatre and the supermarket.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stadium is  ___________ of the street.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Bus stop 1 is  _____________ Bus stop 2.</a:t>
            </a:r>
          </a:p>
          <a:p>
            <a:pPr font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5. </a:t>
            </a:r>
            <a:r>
              <a:rPr lang="en-US" sz="2800" dirty="0">
                <a:solidFill>
                  <a:srgbClr val="002060"/>
                </a:solidFill>
                <a:latin typeface="Helvetica Neue"/>
              </a:rPr>
              <a:t>The post office is  __________ Bus stop 1.</a:t>
            </a:r>
            <a:endParaRPr lang="en-US" sz="280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4594" y="399535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Look, read and complete.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77086" y="876919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opposite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086" y="1959194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between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17001" y="3092910"/>
            <a:ext cx="2685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on the corner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9114" y="4182132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opposite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66514" y="5298442"/>
            <a:ext cx="1959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next to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3148" y="1796030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opposite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37240" y="1802131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between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72878" y="1033086"/>
            <a:ext cx="1939268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on the corner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69554" y="1015807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opposite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83066" y="1815020"/>
            <a:ext cx="1415142" cy="4426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 Neue"/>
              </a:rPr>
              <a:t>next to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0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1888" t="24553" r="22446" b="16716"/>
          <a:stretch/>
        </p:blipFill>
        <p:spPr>
          <a:xfrm>
            <a:off x="1538515" y="595085"/>
            <a:ext cx="9231086" cy="5475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5229" y="395030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sing.</a:t>
            </a:r>
            <a:endParaRPr lang="en-US" sz="2000" dirty="0"/>
          </a:p>
        </p:txBody>
      </p:sp>
      <p:pic>
        <p:nvPicPr>
          <p:cNvPr id="4" name="Tiếng Anh 5 Tập 2 - Unit 16 Where’s the post office- - Lesson 1 - 6 Let’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377" y="5539860"/>
            <a:ext cx="365260" cy="36576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229" y="970264"/>
            <a:ext cx="3657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6 Where’s the post office- - Lesson 1 - 6 Let’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3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supermarket</a:t>
              </a:r>
            </a:p>
          </p:txBody>
        </p:sp>
        <p:sp>
          <p:nvSpPr>
            <p:cNvPr id="4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/ˈsuːpəmɑːkɪt/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09424" y="902081"/>
            <a:ext cx="5150340" cy="5063683"/>
            <a:chOff x="1366574" y="779410"/>
            <a:chExt cx="5150340" cy="50636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574" y="779410"/>
              <a:ext cx="5150340" cy="41264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7659" y="3968562"/>
              <a:ext cx="1756228" cy="18745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t="28996" b="20637"/>
            <a:stretch/>
          </p:blipFill>
          <p:spPr>
            <a:xfrm>
              <a:off x="3076391" y="2586036"/>
              <a:ext cx="884690" cy="4810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707314" y="2326520"/>
              <a:ext cx="560026" cy="800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127049" y="2312665"/>
              <a:ext cx="560026" cy="800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4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/ˈmɑːrkɪt/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601367"/>
            <a:ext cx="5981204" cy="3923670"/>
          </a:xfrm>
          <a:prstGeom prst="roundRect">
            <a:avLst>
              <a:gd name="adj" fmla="val 5835"/>
            </a:avLst>
          </a:prstGeom>
        </p:spPr>
      </p:pic>
    </p:spTree>
    <p:extLst>
      <p:ext uri="{BB962C8B-B14F-4D97-AF65-F5344CB8AC3E}">
        <p14:creationId xmlns:p14="http://schemas.microsoft.com/office/powerpoint/2010/main" val="350683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office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/ˈpəʊst ɑːfɪs/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58"/>
          <a:stretch/>
        </p:blipFill>
        <p:spPr>
          <a:xfrm>
            <a:off x="877194" y="1766639"/>
            <a:ext cx="5662238" cy="3857787"/>
          </a:xfrm>
          <a:prstGeom prst="roundRect">
            <a:avLst>
              <a:gd name="adj" fmla="val 7778"/>
            </a:avLst>
          </a:prstGeom>
        </p:spPr>
      </p:pic>
    </p:spTree>
    <p:extLst>
      <p:ext uri="{BB962C8B-B14F-4D97-AF65-F5344CB8AC3E}">
        <p14:creationId xmlns:p14="http://schemas.microsoft.com/office/powerpoint/2010/main" val="189590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Museum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/mjuˈziːəm/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794" y="1445497"/>
            <a:ext cx="5900154" cy="3976852"/>
          </a:xfrm>
          <a:prstGeom prst="roundRect">
            <a:avLst>
              <a:gd name="adj" fmla="val 7406"/>
            </a:avLst>
          </a:prstGeom>
        </p:spPr>
      </p:pic>
    </p:spTree>
    <p:extLst>
      <p:ext uri="{BB962C8B-B14F-4D97-AF65-F5344CB8AC3E}">
        <p14:creationId xmlns:p14="http://schemas.microsoft.com/office/powerpoint/2010/main" val="16952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9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10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Bus stop</a:t>
              </a:r>
            </a:p>
          </p:txBody>
        </p:sp>
        <p:sp>
          <p:nvSpPr>
            <p:cNvPr id="11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/ˈbʌs stɑːp/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79" y="1326215"/>
            <a:ext cx="6356029" cy="4253515"/>
          </a:xfrm>
          <a:prstGeom prst="roundRect">
            <a:avLst>
              <a:gd name="adj" fmla="val 6305"/>
            </a:avLst>
          </a:prstGeom>
        </p:spPr>
      </p:pic>
    </p:spTree>
    <p:extLst>
      <p:ext uri="{BB962C8B-B14F-4D97-AF65-F5344CB8AC3E}">
        <p14:creationId xmlns:p14="http://schemas.microsoft.com/office/powerpoint/2010/main" val="6288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8794" y="399245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pSp>
        <p:nvGrpSpPr>
          <p:cNvPr id="3" name="MsPham"/>
          <p:cNvGrpSpPr/>
          <p:nvPr/>
        </p:nvGrpSpPr>
        <p:grpSpPr>
          <a:xfrm>
            <a:off x="7300982" y="2745087"/>
            <a:ext cx="3923494" cy="1212056"/>
            <a:chOff x="7573924" y="2745087"/>
            <a:chExt cx="2676414" cy="1212056"/>
          </a:xfrm>
          <a:solidFill>
            <a:schemeClr val="accent2">
              <a:alpha val="0"/>
            </a:schemeClr>
          </a:solidFill>
        </p:grpSpPr>
        <p:sp>
          <p:nvSpPr>
            <p:cNvPr id="4" name="1"/>
            <p:cNvSpPr txBox="1"/>
            <p:nvPr/>
          </p:nvSpPr>
          <p:spPr>
            <a:xfrm>
              <a:off x="7649880" y="2745087"/>
              <a:ext cx="2600458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Stadium </a:t>
              </a:r>
            </a:p>
          </p:txBody>
        </p:sp>
        <p:sp>
          <p:nvSpPr>
            <p:cNvPr id="5" name="1"/>
            <p:cNvSpPr txBox="1"/>
            <p:nvPr/>
          </p:nvSpPr>
          <p:spPr>
            <a:xfrm>
              <a:off x="7573924" y="3433923"/>
              <a:ext cx="2600458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/ˈsteɪdiəm/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847" y="1434262"/>
            <a:ext cx="5087053" cy="403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657</Words>
  <Application>Microsoft Office PowerPoint</Application>
  <PresentationFormat>Widescreen</PresentationFormat>
  <Paragraphs>178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Baskerville Old Face</vt:lpstr>
      <vt:lpstr>Helvetica Neue</vt:lpstr>
      <vt:lpstr>Arial</vt:lpstr>
      <vt:lpstr>Cooper Black</vt:lpstr>
      <vt:lpstr>Wingdings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211</cp:revision>
  <dcterms:created xsi:type="dcterms:W3CDTF">2021-01-18T08:34:35Z</dcterms:created>
  <dcterms:modified xsi:type="dcterms:W3CDTF">2023-04-21T00:00:03Z</dcterms:modified>
</cp:coreProperties>
</file>