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6.xml" ContentType="application/vnd.openxmlformats-officedocument.presentationml.notesSlide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4.wav" ContentType="audio/x-wav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98" r:id="rId4"/>
    <p:sldId id="299" r:id="rId5"/>
    <p:sldId id="300" r:id="rId6"/>
    <p:sldId id="306" r:id="rId7"/>
    <p:sldId id="307" r:id="rId8"/>
    <p:sldId id="308" r:id="rId9"/>
    <p:sldId id="310" r:id="rId10"/>
    <p:sldId id="311" r:id="rId11"/>
    <p:sldId id="313" r:id="rId12"/>
    <p:sldId id="312" r:id="rId13"/>
    <p:sldId id="314" r:id="rId14"/>
    <p:sldId id="315" r:id="rId15"/>
    <p:sldId id="291" r:id="rId16"/>
    <p:sldId id="286" r:id="rId17"/>
    <p:sldId id="287" r:id="rId18"/>
    <p:sldId id="288" r:id="rId19"/>
    <p:sldId id="289" r:id="rId20"/>
    <p:sldId id="290" r:id="rId21"/>
    <p:sldId id="3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0C1226-79E8-4CEC-97CA-EB4BD28091F0}">
          <p14:sldIdLst>
            <p14:sldId id="298"/>
            <p14:sldId id="299"/>
            <p14:sldId id="300"/>
            <p14:sldId id="306"/>
            <p14:sldId id="307"/>
            <p14:sldId id="308"/>
            <p14:sldId id="310"/>
            <p14:sldId id="311"/>
            <p14:sldId id="313"/>
            <p14:sldId id="312"/>
          </p14:sldIdLst>
        </p14:section>
        <p14:section name="Untitled Section" id="{85294405-4BB3-47FD-99BF-E33AE79C9E4F}">
          <p14:sldIdLst>
            <p14:sldId id="314"/>
            <p14:sldId id="315"/>
            <p14:sldId id="291"/>
            <p14:sldId id="286"/>
            <p14:sldId id="287"/>
            <p14:sldId id="288"/>
            <p14:sldId id="289"/>
            <p14:sldId id="290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2F3"/>
    <a:srgbClr val="000099"/>
    <a:srgbClr val="65A6EB"/>
    <a:srgbClr val="FBD75A"/>
    <a:srgbClr val="C6CAA2"/>
    <a:srgbClr val="33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79201" autoAdjust="0"/>
  </p:normalViewPr>
  <p:slideViewPr>
    <p:cSldViewPr snapToGrid="0">
      <p:cViewPr varScale="1">
        <p:scale>
          <a:sx n="58" d="100"/>
          <a:sy n="58" d="100"/>
        </p:scale>
        <p:origin x="167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607D-8C6A-479D-9E6F-9D359973C701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AC54-6E2D-4C2A-8EE7-5D3712BE8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1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19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Bài</a:t>
            </a:r>
            <a:r>
              <a:rPr lang="en-US" baseline="0"/>
              <a:t> toán thuộc dạng toán gì? (Áp dụng so sánh 2 phân số)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Qua BT 4, con đã đạt được mục tiêu nào của bài học?</a:t>
            </a:r>
          </a:p>
          <a:p>
            <a:pPr marL="0" indent="0">
              <a:buFontTx/>
              <a:buNone/>
            </a:pPr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46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Bài</a:t>
            </a:r>
            <a:r>
              <a:rPr lang="en-US" baseline="0"/>
              <a:t> toán thuộc dạng toán gì? (Áp dụng so sánh 2 phân số)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Qua BT 4, con đã đạt được mục tiêu nào của bài học?</a:t>
            </a:r>
          </a:p>
          <a:p>
            <a:pPr marL="0" indent="0">
              <a:buFontTx/>
              <a:buNone/>
            </a:pPr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1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/>
              <a:t>Nếu còn thời gian thì cho Hs chơi trò chơi củng cố bài học.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95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Có</a:t>
            </a:r>
            <a:r>
              <a:rPr lang="en-US" baseline="0" dirty="0"/>
              <a:t> 3 câu hỏi, nếu trả lời đúng mỗi câu sẽ được đi đến trả lời câu tiếp theo. Người chơi trả lời hết 3 câu là về đến đích sẽ nhận được 1 phần thưởng.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20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bấm vào start để xe đi. Rồi bấm vào số 1 để hiện câu hỏi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55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Nếu HS trả lời đúng thì xe vượt chướng ngại vật đi tiếp để câu 2. bấm vào Số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28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chọn đáp án đúng thì xe đi tiếp. GV bấm câu hỏi 3 vào số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74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42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2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3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1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更多模版：</a:t>
            </a:r>
            <a:r>
              <a:rPr lang="en-US" altLang="zh-CN"/>
              <a:t>123</a:t>
            </a:r>
            <a:r>
              <a:rPr lang="zh-CN" altLang="en-US"/>
              <a:t>图文旗舰店</a:t>
            </a:r>
            <a:r>
              <a:rPr lang="en-US" altLang="zh-CN"/>
              <a:t>666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9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9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-Dựa vào đâu để biết</a:t>
            </a:r>
            <a:r>
              <a:rPr lang="en-US" baseline="0"/>
              <a:t> phân số đó lớn hơn1, bé hơn 1 hay bằng 1</a:t>
            </a:r>
            <a:r>
              <a:rPr lang="en-US"/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C00000"/>
                </a:solidFill>
                <a:latin typeface="Times New Roman" pitchFamily="18" charset="0"/>
              </a:rPr>
              <a:t>- Nếu phân số có tử số bé h</a:t>
            </a:r>
            <a:r>
              <a:rPr lang="vi-VN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</a:rPr>
              <a:t>n mẫu số thì phân số </a:t>
            </a:r>
            <a:r>
              <a:rPr lang="vi-VN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</a:rPr>
              <a:t>ó bé h</a:t>
            </a:r>
            <a:r>
              <a:rPr lang="vi-VN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</a:rPr>
              <a:t>n 1.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C00000"/>
                </a:solidFill>
                <a:latin typeface="Times New Roman" pitchFamily="18" charset="0"/>
              </a:rPr>
              <a:t>- Nếu phân số có tử số lớn h</a:t>
            </a:r>
            <a:r>
              <a:rPr lang="vi-VN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</a:rPr>
              <a:t>n mẫu số thì phân số </a:t>
            </a:r>
            <a:r>
              <a:rPr lang="vi-VN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</a:rPr>
              <a:t>ó lớn h</a:t>
            </a:r>
            <a:r>
              <a:rPr lang="vi-VN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</a:rPr>
              <a:t>n 1.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C00000"/>
                </a:solidFill>
                <a:latin typeface="Times New Roman" pitchFamily="18" charset="0"/>
              </a:rPr>
              <a:t>- Nếu phân số có tử số và mẫu số bằng nhau thì phân số </a:t>
            </a:r>
            <a:r>
              <a:rPr lang="vi-VN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</a:rPr>
              <a:t>ó bằng 1.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Qua BT 1, con đã đạt được yccđ nào của bài học?</a:t>
            </a:r>
          </a:p>
          <a:p>
            <a:pPr marL="0" indent="0">
              <a:buFontTx/>
              <a:buNone/>
            </a:pPr>
            <a:endParaRPr lang="en-US"/>
          </a:p>
          <a:p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23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4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Khi so sánh</a:t>
            </a:r>
            <a:r>
              <a:rPr lang="en-US" baseline="0"/>
              <a:t> 2 phân số cùng tử số, cần chú ý gì?</a:t>
            </a:r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Qua BT 2, con đã đạt được mục tiêu nào của bài học?</a:t>
            </a:r>
          </a:p>
          <a:p>
            <a:pPr marL="0" indent="0">
              <a:buFontTx/>
              <a:buNone/>
            </a:pPr>
            <a:r>
              <a:rPr lang="en-US"/>
              <a:t>BT 2 và BT 1 có điểm gì giống nhau và khác nhau?</a:t>
            </a:r>
          </a:p>
          <a:p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59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Nêu</a:t>
            </a:r>
            <a:r>
              <a:rPr lang="en-US" baseline="0"/>
              <a:t> các cách so sánh 2 phân số khác mẫu số?</a:t>
            </a:r>
          </a:p>
          <a:p>
            <a:pPr marL="0" indent="0">
              <a:buFontTx/>
              <a:buNone/>
            </a:pPr>
            <a:r>
              <a:rPr lang="en-US" baseline="0"/>
              <a:t>GV lưu ý: Câu b có thể sử dụng cách so sánh QĐTS để gọn hơn, cho HS trình bày cách QĐTS.</a:t>
            </a:r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Qua BT 3, con đã đạt được mục tiêu nào của bài học?</a:t>
            </a:r>
          </a:p>
          <a:p>
            <a:pPr marL="0" indent="0">
              <a:buFontTx/>
              <a:buNone/>
            </a:pPr>
            <a:endParaRPr lang="en-US"/>
          </a:p>
          <a:p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46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Nêu</a:t>
            </a:r>
            <a:r>
              <a:rPr lang="en-US" baseline="0"/>
              <a:t> các cách so sánh 2 phân số khác mẫu số?</a:t>
            </a:r>
          </a:p>
          <a:p>
            <a:pPr marL="0" indent="0">
              <a:buFontTx/>
              <a:buNone/>
            </a:pPr>
            <a:r>
              <a:rPr lang="en-US" baseline="0"/>
              <a:t>GV lưu ý: Câu b có thể sử dụng cách so sánh QĐTS để gọn hơn, cho HS trình bày cách QĐTS.</a:t>
            </a:r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Qua BT 3, con đã đạt được mục tiêu nào của bài học?</a:t>
            </a:r>
          </a:p>
          <a:p>
            <a:pPr marL="0" indent="0">
              <a:buFontTx/>
              <a:buNone/>
            </a:pPr>
            <a:endParaRPr lang="en-US"/>
          </a:p>
          <a:p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1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91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47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6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1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6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2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22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6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2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86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4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74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35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0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23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08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3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3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8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68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57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0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0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956202A-812F-EB8A-2797-4345B7CAA49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4546-BBB7-4C99-A854-314C28C058B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ABE5AEC-9256-0507-39B2-D1E03AC0AD3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5/29/2019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2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微软雅黑" charset="0"/>
          <a:cs typeface="微软雅黑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9F5B446-CEFD-D067-E815-1E6C43F741C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5/29/2019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0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微软雅黑" charset="0"/>
          <a:cs typeface="微软雅黑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0.png"/><Relationship Id="rId10" Type="http://schemas.openxmlformats.org/officeDocument/2006/relationships/image" Target="../media/image440.png"/><Relationship Id="rId4" Type="http://schemas.openxmlformats.org/officeDocument/2006/relationships/audio" Target="../media/audio3.wav"/><Relationship Id="rId9" Type="http://schemas.openxmlformats.org/officeDocument/2006/relationships/image" Target="../media/image430.png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4.png"/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slide" Target="slide17.xml"/><Relationship Id="rId10" Type="http://schemas.openxmlformats.org/officeDocument/2006/relationships/image" Target="../media/image520.png"/><Relationship Id="rId4" Type="http://schemas.openxmlformats.org/officeDocument/2006/relationships/audio" Target="../media/audio3.wav"/><Relationship Id="rId9" Type="http://schemas.openxmlformats.org/officeDocument/2006/relationships/image" Target="../media/image510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560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59.png"/><Relationship Id="rId4" Type="http://schemas.openxmlformats.org/officeDocument/2006/relationships/audio" Target="../media/audio3.wav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control" Target="../activeX/activeX3.xml"/><Relationship Id="rId12" Type="http://schemas.openxmlformats.org/officeDocument/2006/relationships/image" Target="../media/image14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30.png"/><Relationship Id="rId4" Type="http://schemas.openxmlformats.org/officeDocument/2006/relationships/control" Target="../activeX/activeX4.xml"/><Relationship Id="rId9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wmf"/><Relationship Id="rId3" Type="http://schemas.openxmlformats.org/officeDocument/2006/relationships/control" Target="../activeX/activeX7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control" Target="../activeX/activeX6.xml"/><Relationship Id="rId1" Type="http://schemas.openxmlformats.org/officeDocument/2006/relationships/control" Target="../activeX/activeX5.xml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7.png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5" Type="http://schemas.openxmlformats.org/officeDocument/2006/relationships/image" Target="../media/image380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482601"/>
            <a:ext cx="10192016" cy="4803367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3114" y="1600201"/>
            <a:ext cx="6365773" cy="3670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3712" y="3074095"/>
            <a:ext cx="5240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tập: So sánh hai phân số</a:t>
            </a:r>
          </a:p>
          <a:p>
            <a:pPr algn="ctr"/>
            <a:r>
              <a:rPr lang="en-US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theo)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7722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1934817" y="2190492"/>
            <a:ext cx="8009588" cy="3051651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4826134" y="2343301"/>
            <a:ext cx="1398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</a:p>
        </p:txBody>
      </p:sp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2209123" y="3254653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Chị: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247595" y="3956702"/>
            <a:ext cx="716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3949342" y="3190607"/>
            <a:ext cx="1776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số quả quýt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3949341" y="4022939"/>
            <a:ext cx="1776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số quả quýt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053340" y="3376015"/>
            <a:ext cx="351367" cy="974725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6649654" y="3498272"/>
            <a:ext cx="276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 nhiều quýt hơn?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18764" y="3869534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764" y="3869534"/>
                <a:ext cx="453970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0843082-D494-4302-AFF7-32695F3BC264}"/>
              </a:ext>
            </a:extLst>
          </p:cNvPr>
          <p:cNvGrpSpPr/>
          <p:nvPr/>
        </p:nvGrpSpPr>
        <p:grpSpPr>
          <a:xfrm>
            <a:off x="996322" y="231146"/>
            <a:ext cx="10816769" cy="2031325"/>
            <a:chOff x="996322" y="231146"/>
            <a:chExt cx="10816769" cy="2031325"/>
          </a:xfrm>
        </p:grpSpPr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996322" y="231146"/>
              <a:ext cx="10816769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28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en-US" altLang="en-US" sz="2800" b="1" u="sng">
                  <a:latin typeface="Arial" panose="020B0604020202020204" pitchFamily="34" charset="0"/>
                  <a:cs typeface="Arial" panose="020B0604020202020204" pitchFamily="34" charset="0"/>
                </a:rPr>
                <a:t>4:</a:t>
              </a:r>
              <a:r>
                <a:rPr lang="en-US" alt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    Mẹ 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có một số quả quýt. Mẹ cho chị      số quả quýt đó, cho em      số quả quýt đó. Hỏi ai được mẹ cho nhiều quýt hơn?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8413770" y="231146"/>
                  <a:ext cx="453970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3770" y="231146"/>
                  <a:ext cx="453970" cy="7861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737473" y="853719"/>
                  <a:ext cx="453970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7473" y="853719"/>
                  <a:ext cx="453970" cy="7861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28911" y="3091546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11" y="3091546"/>
                <a:ext cx="453970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279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2320503" y="1615321"/>
            <a:ext cx="8110331" cy="48580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5224932" y="3952389"/>
            <a:ext cx="1285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3333FF"/>
                </a:solidFill>
                <a:latin typeface="Times New Roman" pitchFamily="18" charset="0"/>
              </a:rPr>
              <a:t>Bài giải:</a:t>
            </a:r>
          </a:p>
        </p:txBody>
      </p:sp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5198483" y="1734317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3333FF"/>
                </a:solidFill>
                <a:latin typeface="Times New Roman" pitchFamily="18" charset="0"/>
              </a:rPr>
              <a:t>Tóm tắt: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888514" y="2351771"/>
            <a:ext cx="713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Chị:</a:t>
            </a: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926986" y="3053820"/>
            <a:ext cx="696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Em</a:t>
            </a:r>
            <a:r>
              <a:rPr lang="en-US" altLang="en-US" sz="2000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4628733" y="2287725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số quả quýt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628732" y="3120057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số quả quýt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732731" y="2473133"/>
            <a:ext cx="351367" cy="974725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7329045" y="2595390"/>
            <a:ext cx="2560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Ai nhiều quýt hơn?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098155" y="3106134"/>
                <a:ext cx="385041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55" y="3106134"/>
                <a:ext cx="385041" cy="670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3082-D494-4302-AFF7-32695F3BC264}"/>
              </a:ext>
            </a:extLst>
          </p:cNvPr>
          <p:cNvGrpSpPr/>
          <p:nvPr/>
        </p:nvGrpSpPr>
        <p:grpSpPr>
          <a:xfrm>
            <a:off x="1034351" y="230326"/>
            <a:ext cx="10816769" cy="1458423"/>
            <a:chOff x="953908" y="325979"/>
            <a:chExt cx="10816769" cy="1458423"/>
          </a:xfrm>
        </p:grpSpPr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953908" y="325979"/>
              <a:ext cx="10816769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2800" b="1" u="sng" dirty="0">
                  <a:latin typeface="Times New Roman" pitchFamily="18" charset="0"/>
                </a:rPr>
                <a:t>Bài 4</a:t>
              </a:r>
              <a:r>
                <a:rPr lang="en-US" altLang="en-US" sz="2800" b="1" u="sng">
                  <a:latin typeface="Times New Roman" pitchFamily="18" charset="0"/>
                </a:rPr>
                <a:t>:</a:t>
              </a:r>
              <a:r>
                <a:rPr lang="en-US" altLang="en-US" sz="2800" b="1">
                  <a:latin typeface="Times New Roman" pitchFamily="18" charset="0"/>
                </a:rPr>
                <a:t>     Mẹ </a:t>
              </a:r>
              <a:r>
                <a:rPr lang="en-US" altLang="en-US" sz="2800" b="1" dirty="0">
                  <a:latin typeface="Times New Roman" pitchFamily="18" charset="0"/>
                </a:rPr>
                <a:t>có 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một số quả quýt. Mẹ cho chị      số quả quýt đó, </a:t>
              </a:r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cho    em      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số quả quýt đó. Hỏi </a:t>
              </a:r>
              <a:r>
                <a:rPr lang="en-US" altLang="en-US" sz="2800" b="1" dirty="0">
                  <a:latin typeface="Times New Roman" pitchFamily="18" charset="0"/>
                </a:rPr>
                <a:t>ai được mẹ cho nhiều quýt hơn?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7685886" y="343626"/>
                  <a:ext cx="385775" cy="7810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5886" y="343626"/>
                  <a:ext cx="385775" cy="7810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978187" y="998225"/>
                  <a:ext cx="437940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8187" y="998225"/>
                  <a:ext cx="437940" cy="7861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108302" y="2297150"/>
                <a:ext cx="38504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302" y="2297150"/>
                <a:ext cx="385041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47"/>
              <p:cNvSpPr txBox="1">
                <a:spLocks noChangeArrowheads="1"/>
              </p:cNvSpPr>
              <p:nvPr/>
            </p:nvSpPr>
            <p:spPr bwMode="auto">
              <a:xfrm>
                <a:off x="2885283" y="4395182"/>
                <a:ext cx="5965229" cy="2078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>
                    <a:srgbClr val="E549C7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buClr>
                    <a:srgbClr val="E549C7"/>
                  </a:buClr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E549C7"/>
                  </a:buClr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mẹ cho em nhiều quýt hơn.</a:t>
                </a:r>
              </a:p>
            </p:txBody>
          </p:sp>
        </mc:Choice>
        <mc:Fallback>
          <p:sp>
            <p:nvSpPr>
              <p:cNvPr id="16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5283" y="4395182"/>
                <a:ext cx="5965229" cy="2078198"/>
              </a:xfrm>
              <a:prstGeom prst="rect">
                <a:avLst/>
              </a:prstGeom>
              <a:blipFill>
                <a:blip r:embed="rId7"/>
                <a:stretch>
                  <a:fillRect l="-2043" b="-43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735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5" grpId="0"/>
      <p:bldP spid="16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4400" y="2700021"/>
            <a:ext cx="7823200" cy="2569831"/>
          </a:xfrm>
          <a:prstGeom prst="rect">
            <a:avLst/>
          </a:prstGeom>
        </p:spPr>
      </p:pic>
      <p:pic>
        <p:nvPicPr>
          <p:cNvPr id="5" name="Picture 4" descr="work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6535" y="2323451"/>
            <a:ext cx="2938931" cy="2844800"/>
          </a:xfrm>
          <a:prstGeom prst="rect">
            <a:avLst/>
          </a:prstGeom>
        </p:spPr>
      </p:pic>
      <p:pic>
        <p:nvPicPr>
          <p:cNvPr id="6" name="Picture 5" descr="cloudand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1201" y="2200080"/>
            <a:ext cx="6618255" cy="10615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508000" y="3441051"/>
            <a:ext cx="1930400" cy="193040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椭圆 2"/>
          <p:cNvSpPr/>
          <p:nvPr/>
        </p:nvSpPr>
        <p:spPr>
          <a:xfrm>
            <a:off x="812800" y="3745851"/>
            <a:ext cx="1358053" cy="133604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/>
        </p:nvSpPr>
        <p:spPr>
          <a:xfrm>
            <a:off x="9652000" y="3542651"/>
            <a:ext cx="1930400" cy="193040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/>
        </p:nvSpPr>
        <p:spPr>
          <a:xfrm>
            <a:off x="9956800" y="3847451"/>
            <a:ext cx="1358053" cy="133604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2438400" y="1180668"/>
            <a:ext cx="6816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32520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ngdu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432176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0451" y="1541463"/>
            <a:ext cx="10847916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1200" y="1868489"/>
            <a:ext cx="1148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 chướng ngại vật</a:t>
            </a:r>
            <a:endParaRPr lang="en-US" sz="7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68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1843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ngd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4891" y="2225994"/>
            <a:ext cx="2082219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85" y="4752975"/>
            <a:ext cx="35242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44">
            <a:off x="19712517" y="5037139"/>
            <a:ext cx="102446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05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19471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2" y="4308475"/>
            <a:ext cx="3041649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18" y="4884738"/>
            <a:ext cx="35242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9667" y="552450"/>
            <a:ext cx="10500784" cy="20145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78985" y="4424362"/>
                <a:ext cx="4627033" cy="92233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B.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85" y="4424362"/>
                <a:ext cx="4627033" cy="9223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55185" y="5764213"/>
                <a:ext cx="4713815" cy="78263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85" y="5764213"/>
                <a:ext cx="4713815" cy="782638"/>
              </a:xfrm>
              <a:prstGeom prst="rect">
                <a:avLst/>
              </a:prstGeom>
              <a:blipFill rotWithShape="1">
                <a:blip r:embed="rId9"/>
                <a:stretch>
                  <a:fillRect b="-38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00151" y="3094037"/>
                <a:ext cx="4682067" cy="8048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1" y="3094037"/>
                <a:ext cx="4682067" cy="804863"/>
              </a:xfrm>
              <a:prstGeom prst="rect">
                <a:avLst/>
              </a:prstGeom>
              <a:blipFill rotWithShape="1">
                <a:blip r:embed="rId10"/>
                <a:stretch>
                  <a:fillRect b="-895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81651" y="2792414"/>
            <a:ext cx="109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422900" y="5438776"/>
            <a:ext cx="1092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446184" y="4051301"/>
            <a:ext cx="133773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19667" y="633414"/>
            <a:ext cx="1050078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Trong các phân số sau, phân số lớn hơn 1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034" y="3589339"/>
            <a:ext cx="4004733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600" y="4683126"/>
            <a:ext cx="128693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51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20495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34" y="3640138"/>
            <a:ext cx="400896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9941" y="707878"/>
            <a:ext cx="6946053" cy="22319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8650" y="3432175"/>
                <a:ext cx="4684184" cy="79533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32175"/>
                <a:ext cx="4684184" cy="795338"/>
              </a:xfrm>
              <a:prstGeom prst="rect">
                <a:avLst/>
              </a:prstGeom>
              <a:blipFill rotWithShape="1">
                <a:blip r:embed="rId8"/>
                <a:stretch>
                  <a:fillRect b="-984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0400" y="5709180"/>
                <a:ext cx="4684184" cy="78845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5709180"/>
                <a:ext cx="4684184" cy="788457"/>
              </a:xfrm>
              <a:prstGeom prst="rect">
                <a:avLst/>
              </a:prstGeom>
              <a:blipFill rotWithShape="1">
                <a:blip r:embed="rId9"/>
                <a:stretch>
                  <a:fillRect b="-30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9667" y="4618038"/>
                <a:ext cx="4759325" cy="72866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7" y="4618038"/>
                <a:ext cx="4759325" cy="728662"/>
              </a:xfrm>
              <a:prstGeom prst="rect">
                <a:avLst/>
              </a:prstGeom>
              <a:blipFill rotWithShape="1">
                <a:blip r:embed="rId10"/>
                <a:stretch>
                  <a:fillRect t="-1653" b="-148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893733" y="4284664"/>
            <a:ext cx="109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908551" y="5391150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4718052" y="3154364"/>
            <a:ext cx="1339849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1220257" y="1120892"/>
                <a:ext cx="6445463" cy="1445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Câu 2:</a:t>
                </a:r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Phân số </a:t>
                </a:r>
                <a:r>
                  <a:rPr lang="en-US" sz="3600" b="1">
                    <a:latin typeface="Times New Roman" pitchFamily="18" charset="0"/>
                    <a:cs typeface="Times New Roman" pitchFamily="18" charset="0"/>
                  </a:rPr>
                  <a:t>lớn nhất trong </a:t>
                </a:r>
              </a:p>
              <a:p>
                <a:pPr eaLnBrk="1" hangingPunct="1"/>
                <a:r>
                  <a:rPr lang="en-US" sz="3600" b="1">
                    <a:latin typeface="Times New Roman" pitchFamily="18" charset="0"/>
                    <a:cs typeface="Times New Roman" pitchFamily="18" charset="0"/>
                  </a:rPr>
                  <a:t>ba 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phân </a:t>
                </a:r>
                <a:r>
                  <a:rPr lang="en-US" sz="3600" b="1">
                    <a:latin typeface="Times New Roman" pitchFamily="18" charset="0"/>
                    <a:cs typeface="Times New Roman" pitchFamily="18" charset="0"/>
                  </a:rPr>
                  <a:t>số </a:t>
                </a:r>
                <a:r>
                  <a:rPr lang="en-US" sz="3600" b="1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 </m:t>
                    </m:r>
                    <m:r>
                      <a:rPr lang="en-US" sz="3600" b="1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 </m:t>
                    </m:r>
                    <m:r>
                      <a:rPr lang="en-US" sz="3600" b="1" i="0" smtClean="0">
                        <a:latin typeface="Cambria Math"/>
                      </a:rPr>
                      <m:t>𝐯</m:t>
                    </m:r>
                    <m:r>
                      <a:rPr lang="en-US" sz="3600" b="1" i="0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0257" y="1120892"/>
                <a:ext cx="6445463" cy="1445076"/>
              </a:xfrm>
              <a:prstGeom prst="rect">
                <a:avLst/>
              </a:prstGeom>
              <a:blipFill>
                <a:blip r:embed="rId13"/>
                <a:stretch>
                  <a:fillRect l="-2836" t="-7173" b="-6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AUD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585" y="3794125"/>
            <a:ext cx="216111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300" y="4913314"/>
            <a:ext cx="128693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335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21519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00488"/>
            <a:ext cx="216111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1200" y="552450"/>
            <a:ext cx="11023600" cy="1581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93751" y="5597526"/>
                <a:ext cx="4682067" cy="7873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𝟏𝟏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1" y="5597526"/>
                <a:ext cx="4682067" cy="787399"/>
              </a:xfrm>
              <a:prstGeom prst="rect">
                <a:avLst/>
              </a:prstGeom>
              <a:blipFill rotWithShape="1">
                <a:blip r:embed="rId8"/>
                <a:stretch>
                  <a:fillRect b="-114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66232" y="4403726"/>
                <a:ext cx="4766734" cy="84296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2" y="4403726"/>
                <a:ext cx="4766734" cy="84296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66232" y="3221037"/>
                <a:ext cx="4711701" cy="79057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𝟏𝟏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2" y="3221037"/>
                <a:ext cx="4711701" cy="790575"/>
              </a:xfrm>
              <a:prstGeom prst="rect">
                <a:avLst/>
              </a:prstGeom>
              <a:blipFill rotWithShape="1">
                <a:blip r:embed="rId10"/>
                <a:stretch>
                  <a:fillRect b="-1060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213351" y="2905125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181600" y="4140200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082118" y="5318126"/>
            <a:ext cx="1339849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986366" y="633414"/>
                <a:ext cx="10780183" cy="1296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Câu 3: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Các phân số: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0" smtClean="0">
                        <a:latin typeface="Cambria Math"/>
                      </a:rPr>
                      <m:t> </m:t>
                    </m:r>
                    <m:r>
                      <a:rPr lang="en-US" sz="3200" b="1" i="0" smtClean="0">
                        <a:latin typeface="Cambria Math"/>
                      </a:rPr>
                      <m:t>𝐯</m:t>
                    </m:r>
                    <m:r>
                      <a:rPr lang="en-US" sz="3200" b="1" i="0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𝟏𝟏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vi-VN" sz="3200" b="1" noProof="1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3200" b="1" dirty="0" err="1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theo thứ tự từ bé đến lớn là: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366" y="633414"/>
                <a:ext cx="10780183" cy="1296252"/>
              </a:xfrm>
              <a:prstGeom prst="rect">
                <a:avLst/>
              </a:prstGeom>
              <a:blipFill>
                <a:blip r:embed="rId13"/>
                <a:stretch>
                  <a:fillRect l="-1471" b="-140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332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gd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8717" y="3716339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8764" y="2562878"/>
            <a:ext cx="2082219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9042400" y="2679700"/>
            <a:ext cx="2508251" cy="182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55818" y="4619626"/>
            <a:ext cx="112183" cy="11715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9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6.35838E-7 L 0.89869 0.01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48654" y="3129910"/>
            <a:ext cx="878205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nb-N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so sánh hai phân số bằng cách khác.</a:t>
            </a:r>
            <a:endParaRPr lang="en-US" alt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222655-76DA-46DC-9784-0AA52BFF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654" y="4446538"/>
            <a:ext cx="100110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Phân số thập phân</a:t>
            </a:r>
          </a:p>
        </p:txBody>
      </p:sp>
      <p:sp>
        <p:nvSpPr>
          <p:cNvPr id="14" name="Arrow: Chevron 1">
            <a:extLst>
              <a:ext uri="{FF2B5EF4-FFF2-40B4-BE49-F238E27FC236}">
                <a16:creationId xmlns:a16="http://schemas.microsoft.com/office/drawing/2014/main" id="{AF096C16-4BDB-4886-B9B7-9D53B299A3C5}"/>
              </a:ext>
            </a:extLst>
          </p:cNvPr>
          <p:cNvSpPr/>
          <p:nvPr/>
        </p:nvSpPr>
        <p:spPr>
          <a:xfrm>
            <a:off x="1241151" y="3292609"/>
            <a:ext cx="264213" cy="228600"/>
          </a:xfrm>
          <a:prstGeom prst="chevron">
            <a:avLst/>
          </a:prstGeom>
          <a:solidFill>
            <a:srgbClr val="65A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5" name="Arrow: Chevron 7">
            <a:extLst>
              <a:ext uri="{FF2B5EF4-FFF2-40B4-BE49-F238E27FC236}">
                <a16:creationId xmlns:a16="http://schemas.microsoft.com/office/drawing/2014/main" id="{271CC798-EDD3-4BC6-A389-DDBEE902C8EF}"/>
              </a:ext>
            </a:extLst>
          </p:cNvPr>
          <p:cNvSpPr/>
          <p:nvPr/>
        </p:nvSpPr>
        <p:spPr>
          <a:xfrm>
            <a:off x="1241151" y="4609237"/>
            <a:ext cx="264213" cy="228600"/>
          </a:xfrm>
          <a:prstGeom prst="chevron">
            <a:avLst/>
          </a:prstGeom>
          <a:solidFill>
            <a:srgbClr val="65A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solidFill>
                <a:schemeClr val="tx1"/>
              </a:solidFill>
            </a:endParaRPr>
          </a:p>
        </p:txBody>
      </p:sp>
      <p:pic>
        <p:nvPicPr>
          <p:cNvPr id="16" name="Picture 2" descr="House free icon">
            <a:extLst>
              <a:ext uri="{FF2B5EF4-FFF2-40B4-BE49-F238E27FC236}">
                <a16:creationId xmlns:a16="http://schemas.microsoft.com/office/drawing/2014/main" id="{06E895B6-0C17-4308-A621-CD545D67F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57" y="999124"/>
            <a:ext cx="1586772" cy="15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11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64C179B-04CF-0A51-7B47-64C35498A253}"/>
              </a:ext>
            </a:extLst>
          </p:cNvPr>
          <p:cNvGrpSpPr/>
          <p:nvPr/>
        </p:nvGrpSpPr>
        <p:grpSpPr>
          <a:xfrm>
            <a:off x="0" y="168965"/>
            <a:ext cx="12192000" cy="5088835"/>
            <a:chOff x="0" y="168965"/>
            <a:chExt cx="12192000" cy="5088835"/>
          </a:xfrm>
        </p:grpSpPr>
        <p:pic>
          <p:nvPicPr>
            <p:cNvPr id="4" name="Picture 3" descr="sh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965"/>
              <a:ext cx="12192000" cy="508883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9E1A88-DEDE-B675-D853-19CE285640C2}"/>
                </a:ext>
              </a:extLst>
            </p:cNvPr>
            <p:cNvSpPr/>
            <p:nvPr/>
          </p:nvSpPr>
          <p:spPr>
            <a:xfrm>
              <a:off x="3576320" y="1249680"/>
              <a:ext cx="4897120" cy="203200"/>
            </a:xfrm>
            <a:prstGeom prst="rect">
              <a:avLst/>
            </a:prstGeom>
            <a:solidFill>
              <a:srgbClr val="F6F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695985" y="2836190"/>
            <a:ext cx="2882685" cy="1332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532771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615440" y="956987"/>
            <a:ext cx="8869680" cy="4734195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85065" y="353283"/>
            <a:ext cx="555201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 các phân số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3768" y="1166818"/>
                <a:ext cx="48122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68" y="1166818"/>
                <a:ext cx="481221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76425" y="1166818"/>
                <a:ext cx="48282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25" y="1166818"/>
                <a:ext cx="482824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279571" y="1297137"/>
            <a:ext cx="81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4469" y="1292558"/>
            <a:ext cx="56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15260" y="2527215"/>
                <a:ext cx="4828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260" y="2527215"/>
                <a:ext cx="482824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976425" y="2523301"/>
                <a:ext cx="681597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25" y="2523301"/>
                <a:ext cx="681597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654469" y="2523301"/>
            <a:ext cx="56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79571" y="2689214"/>
            <a:ext cx="81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6C45C3-0CCE-452C-A08D-9899322B0E29}"/>
              </a:ext>
            </a:extLst>
          </p:cNvPr>
          <p:cNvSpPr txBox="1"/>
          <p:nvPr/>
        </p:nvSpPr>
        <p:spPr>
          <a:xfrm>
            <a:off x="5279571" y="1276672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7A0BEE2-EFEC-45F3-ADA8-F58C97B55D02}"/>
                  </a:ext>
                </a:extLst>
              </p:cNvPr>
              <p:cNvSpPr txBox="1"/>
              <p:nvPr/>
            </p:nvSpPr>
            <p:spPr>
              <a:xfrm>
                <a:off x="3412609" y="3469453"/>
                <a:ext cx="235795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A0BEE2-EFEC-45F3-ADA8-F58C97B55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609" y="3469453"/>
                <a:ext cx="2357953" cy="8094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E560B8-619F-42E4-8D68-729F29C41A98}"/>
                  </a:ext>
                </a:extLst>
              </p:cNvPr>
              <p:cNvSpPr txBox="1"/>
              <p:nvPr/>
            </p:nvSpPr>
            <p:spPr>
              <a:xfrm>
                <a:off x="7066890" y="3469453"/>
                <a:ext cx="2340384" cy="696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Giữ nguyên</a:t>
                </a:r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6E560B8-619F-42E4-8D68-729F29C41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890" y="3469453"/>
                <a:ext cx="2340384" cy="696729"/>
              </a:xfrm>
              <a:prstGeom prst="rect">
                <a:avLst/>
              </a:prstGeom>
              <a:blipFill rotWithShape="0">
                <a:blip r:embed="rId8"/>
                <a:stretch>
                  <a:fillRect l="-9115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810F50D-B05A-4023-8107-46BA6650C353}"/>
              </a:ext>
            </a:extLst>
          </p:cNvPr>
          <p:cNvSpPr txBox="1"/>
          <p:nvPr/>
        </p:nvSpPr>
        <p:spPr>
          <a:xfrm>
            <a:off x="2070335" y="3398537"/>
            <a:ext cx="124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086B60-0296-42B1-B829-5A3A8CDD67C5}"/>
                  </a:ext>
                </a:extLst>
              </p:cNvPr>
              <p:cNvSpPr txBox="1"/>
              <p:nvPr/>
            </p:nvSpPr>
            <p:spPr>
              <a:xfrm>
                <a:off x="3405306" y="4648213"/>
                <a:ext cx="429726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&lt; 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086B60-0296-42B1-B829-5A3A8CDD6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306" y="4648213"/>
                <a:ext cx="4297267" cy="8094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98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nclu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441468">
            <a:off x="929968" y="1853599"/>
            <a:ext cx="1561236" cy="1580046"/>
          </a:xfrm>
          <a:prstGeom prst="rect">
            <a:avLst/>
          </a:prstGeom>
        </p:spPr>
      </p:pic>
      <p:grpSp>
        <p:nvGrpSpPr>
          <p:cNvPr id="125971" name="组合 125970"/>
          <p:cNvGrpSpPr/>
          <p:nvPr/>
        </p:nvGrpSpPr>
        <p:grpSpPr>
          <a:xfrm>
            <a:off x="3290807" y="1556624"/>
            <a:ext cx="1272117" cy="594784"/>
            <a:chOff x="4843465" y="1335870"/>
            <a:chExt cx="954088" cy="446088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4843465" y="1335870"/>
              <a:ext cx="954088" cy="446088"/>
            </a:xfrm>
            <a:prstGeom prst="rect">
              <a:avLst/>
            </a:prstGeom>
            <a:solidFill>
              <a:srgbClr val="F83003"/>
            </a:solidFill>
            <a:ln>
              <a:noFill/>
            </a:ln>
          </p:spPr>
          <p:txBody>
            <a:bodyPr/>
            <a:lstStyle/>
            <a:p>
              <a:endParaRPr lang="zh-CN" altLang="en-US" sz="2133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5386390" y="1454932"/>
              <a:ext cx="107950" cy="214313"/>
            </a:xfrm>
            <a:custGeom>
              <a:avLst/>
              <a:gdLst>
                <a:gd name="T0" fmla="*/ 68 w 68"/>
                <a:gd name="T1" fmla="*/ 135 h 135"/>
                <a:gd name="T2" fmla="*/ 68 w 68"/>
                <a:gd name="T3" fmla="*/ 0 h 135"/>
                <a:gd name="T4" fmla="*/ 0 w 68"/>
                <a:gd name="T5" fmla="*/ 69 h 135"/>
                <a:gd name="T6" fmla="*/ 68 w 68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35">
                  <a:moveTo>
                    <a:pt x="68" y="135"/>
                  </a:moveTo>
                  <a:lnTo>
                    <a:pt x="68" y="0"/>
                  </a:lnTo>
                  <a:lnTo>
                    <a:pt x="0" y="69"/>
                  </a:lnTo>
                  <a:lnTo>
                    <a:pt x="68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5157790" y="1572407"/>
              <a:ext cx="330200" cy="107950"/>
            </a:xfrm>
            <a:custGeom>
              <a:avLst/>
              <a:gdLst>
                <a:gd name="T0" fmla="*/ 69 w 208"/>
                <a:gd name="T1" fmla="*/ 0 h 68"/>
                <a:gd name="T2" fmla="*/ 0 w 208"/>
                <a:gd name="T3" fmla="*/ 68 h 68"/>
                <a:gd name="T4" fmla="*/ 208 w 208"/>
                <a:gd name="T5" fmla="*/ 68 h 68"/>
                <a:gd name="T6" fmla="*/ 137 w 208"/>
                <a:gd name="T7" fmla="*/ 1 h 68"/>
                <a:gd name="T8" fmla="*/ 103 w 208"/>
                <a:gd name="T9" fmla="*/ 36 h 68"/>
                <a:gd name="T10" fmla="*/ 69 w 208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68">
                  <a:moveTo>
                    <a:pt x="69" y="0"/>
                  </a:moveTo>
                  <a:lnTo>
                    <a:pt x="0" y="68"/>
                  </a:lnTo>
                  <a:lnTo>
                    <a:pt x="208" y="68"/>
                  </a:lnTo>
                  <a:lnTo>
                    <a:pt x="137" y="1"/>
                  </a:lnTo>
                  <a:lnTo>
                    <a:pt x="103" y="3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5154615" y="1437470"/>
              <a:ext cx="334963" cy="171450"/>
            </a:xfrm>
            <a:custGeom>
              <a:avLst/>
              <a:gdLst>
                <a:gd name="T0" fmla="*/ 105 w 211"/>
                <a:gd name="T1" fmla="*/ 108 h 108"/>
                <a:gd name="T2" fmla="*/ 211 w 211"/>
                <a:gd name="T3" fmla="*/ 0 h 108"/>
                <a:gd name="T4" fmla="*/ 0 w 211"/>
                <a:gd name="T5" fmla="*/ 0 h 108"/>
                <a:gd name="T6" fmla="*/ 105 w 2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08">
                  <a:moveTo>
                    <a:pt x="105" y="108"/>
                  </a:moveTo>
                  <a:lnTo>
                    <a:pt x="211" y="0"/>
                  </a:lnTo>
                  <a:lnTo>
                    <a:pt x="0" y="0"/>
                  </a:lnTo>
                  <a:lnTo>
                    <a:pt x="105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5148265" y="1450170"/>
              <a:ext cx="106363" cy="223838"/>
            </a:xfrm>
            <a:custGeom>
              <a:avLst/>
              <a:gdLst>
                <a:gd name="T0" fmla="*/ 67 w 67"/>
                <a:gd name="T1" fmla="*/ 70 h 141"/>
                <a:gd name="T2" fmla="*/ 0 w 67"/>
                <a:gd name="T3" fmla="*/ 0 h 141"/>
                <a:gd name="T4" fmla="*/ 0 w 67"/>
                <a:gd name="T5" fmla="*/ 141 h 141"/>
                <a:gd name="T6" fmla="*/ 67 w 67"/>
                <a:gd name="T7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41">
                  <a:moveTo>
                    <a:pt x="67" y="7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67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25972" name="组合 125971"/>
          <p:cNvGrpSpPr/>
          <p:nvPr/>
        </p:nvGrpSpPr>
        <p:grpSpPr>
          <a:xfrm>
            <a:off x="3290807" y="2786355"/>
            <a:ext cx="1272117" cy="594784"/>
            <a:chOff x="4841878" y="2021206"/>
            <a:chExt cx="954088" cy="446088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4841878" y="2021206"/>
              <a:ext cx="954088" cy="446088"/>
            </a:xfrm>
            <a:prstGeom prst="rect">
              <a:avLst/>
            </a:pr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endParaRPr lang="zh-CN" altLang="en-US" sz="2133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55" name="Freeform 25"/>
            <p:cNvSpPr>
              <a:spLocks noEditPoints="1"/>
            </p:cNvSpPr>
            <p:nvPr/>
          </p:nvSpPr>
          <p:spPr bwMode="auto">
            <a:xfrm>
              <a:off x="5168903" y="2059306"/>
              <a:ext cx="273050" cy="371475"/>
            </a:xfrm>
            <a:custGeom>
              <a:avLst/>
              <a:gdLst>
                <a:gd name="T0" fmla="*/ 97 w 110"/>
                <a:gd name="T1" fmla="*/ 56 h 150"/>
                <a:gd name="T2" fmla="*/ 30 w 110"/>
                <a:gd name="T3" fmla="*/ 57 h 150"/>
                <a:gd name="T4" fmla="*/ 30 w 110"/>
                <a:gd name="T5" fmla="*/ 42 h 150"/>
                <a:gd name="T6" fmla="*/ 55 w 110"/>
                <a:gd name="T7" fmla="*/ 17 h 150"/>
                <a:gd name="T8" fmla="*/ 79 w 110"/>
                <a:gd name="T9" fmla="*/ 37 h 150"/>
                <a:gd name="T10" fmla="*/ 88 w 110"/>
                <a:gd name="T11" fmla="*/ 37 h 150"/>
                <a:gd name="T12" fmla="*/ 88 w 110"/>
                <a:gd name="T13" fmla="*/ 43 h 150"/>
                <a:gd name="T14" fmla="*/ 78 w 110"/>
                <a:gd name="T15" fmla="*/ 43 h 150"/>
                <a:gd name="T16" fmla="*/ 78 w 110"/>
                <a:gd name="T17" fmla="*/ 50 h 150"/>
                <a:gd name="T18" fmla="*/ 97 w 110"/>
                <a:gd name="T19" fmla="*/ 50 h 150"/>
                <a:gd name="T20" fmla="*/ 97 w 110"/>
                <a:gd name="T21" fmla="*/ 42 h 150"/>
                <a:gd name="T22" fmla="*/ 55 w 110"/>
                <a:gd name="T23" fmla="*/ 0 h 150"/>
                <a:gd name="T24" fmla="*/ 13 w 110"/>
                <a:gd name="T25" fmla="*/ 42 h 150"/>
                <a:gd name="T26" fmla="*/ 13 w 110"/>
                <a:gd name="T27" fmla="*/ 57 h 150"/>
                <a:gd name="T28" fmla="*/ 0 w 110"/>
                <a:gd name="T29" fmla="*/ 75 h 150"/>
                <a:gd name="T30" fmla="*/ 0 w 110"/>
                <a:gd name="T31" fmla="*/ 131 h 150"/>
                <a:gd name="T32" fmla="*/ 19 w 110"/>
                <a:gd name="T33" fmla="*/ 150 h 150"/>
                <a:gd name="T34" fmla="*/ 92 w 110"/>
                <a:gd name="T35" fmla="*/ 150 h 150"/>
                <a:gd name="T36" fmla="*/ 110 w 110"/>
                <a:gd name="T37" fmla="*/ 131 h 150"/>
                <a:gd name="T38" fmla="*/ 110 w 110"/>
                <a:gd name="T39" fmla="*/ 75 h 150"/>
                <a:gd name="T40" fmla="*/ 97 w 110"/>
                <a:gd name="T41" fmla="*/ 56 h 150"/>
                <a:gd name="T42" fmla="*/ 61 w 110"/>
                <a:gd name="T43" fmla="*/ 102 h 150"/>
                <a:gd name="T44" fmla="*/ 61 w 110"/>
                <a:gd name="T45" fmla="*/ 119 h 150"/>
                <a:gd name="T46" fmla="*/ 50 w 110"/>
                <a:gd name="T47" fmla="*/ 119 h 150"/>
                <a:gd name="T48" fmla="*/ 50 w 110"/>
                <a:gd name="T49" fmla="*/ 102 h 150"/>
                <a:gd name="T50" fmla="*/ 41 w 110"/>
                <a:gd name="T51" fmla="*/ 89 h 150"/>
                <a:gd name="T52" fmla="*/ 55 w 110"/>
                <a:gd name="T53" fmla="*/ 75 h 150"/>
                <a:gd name="T54" fmla="*/ 69 w 110"/>
                <a:gd name="T55" fmla="*/ 89 h 150"/>
                <a:gd name="T56" fmla="*/ 61 w 110"/>
                <a:gd name="T57" fmla="*/ 10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50">
                  <a:moveTo>
                    <a:pt x="97" y="56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29"/>
                    <a:pt x="41" y="17"/>
                    <a:pt x="55" y="17"/>
                  </a:cubicBezTo>
                  <a:cubicBezTo>
                    <a:pt x="67" y="17"/>
                    <a:pt x="77" y="26"/>
                    <a:pt x="79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19"/>
                    <a:pt x="78" y="0"/>
                    <a:pt x="55" y="0"/>
                  </a:cubicBezTo>
                  <a:cubicBezTo>
                    <a:pt x="32" y="0"/>
                    <a:pt x="13" y="19"/>
                    <a:pt x="13" y="42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60"/>
                    <a:pt x="0" y="67"/>
                    <a:pt x="0" y="75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1"/>
                    <a:pt x="9" y="150"/>
                    <a:pt x="19" y="150"/>
                  </a:cubicBezTo>
                  <a:cubicBezTo>
                    <a:pt x="92" y="150"/>
                    <a:pt x="92" y="150"/>
                    <a:pt x="92" y="150"/>
                  </a:cubicBezTo>
                  <a:cubicBezTo>
                    <a:pt x="102" y="150"/>
                    <a:pt x="110" y="141"/>
                    <a:pt x="110" y="131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0" y="67"/>
                    <a:pt x="105" y="59"/>
                    <a:pt x="97" y="56"/>
                  </a:cubicBezTo>
                  <a:close/>
                  <a:moveTo>
                    <a:pt x="61" y="102"/>
                  </a:moveTo>
                  <a:cubicBezTo>
                    <a:pt x="61" y="119"/>
                    <a:pt x="61" y="119"/>
                    <a:pt x="61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5" y="100"/>
                    <a:pt x="41" y="95"/>
                    <a:pt x="41" y="89"/>
                  </a:cubicBezTo>
                  <a:cubicBezTo>
                    <a:pt x="41" y="82"/>
                    <a:pt x="47" y="75"/>
                    <a:pt x="55" y="75"/>
                  </a:cubicBezTo>
                  <a:cubicBezTo>
                    <a:pt x="63" y="75"/>
                    <a:pt x="69" y="82"/>
                    <a:pt x="69" y="89"/>
                  </a:cubicBezTo>
                  <a:cubicBezTo>
                    <a:pt x="69" y="95"/>
                    <a:pt x="66" y="100"/>
                    <a:pt x="61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25973" name="组合 125972"/>
          <p:cNvGrpSpPr/>
          <p:nvPr/>
        </p:nvGrpSpPr>
        <p:grpSpPr>
          <a:xfrm>
            <a:off x="3290807" y="3870522"/>
            <a:ext cx="1272117" cy="594784"/>
            <a:chOff x="4843465" y="2759859"/>
            <a:chExt cx="954088" cy="446088"/>
          </a:xfrm>
        </p:grpSpPr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4843465" y="2759859"/>
              <a:ext cx="954088" cy="446088"/>
            </a:xfrm>
            <a:prstGeom prst="rect">
              <a:avLst/>
            </a:prstGeom>
            <a:solidFill>
              <a:srgbClr val="A2B932"/>
            </a:solidFill>
            <a:ln>
              <a:noFill/>
            </a:ln>
          </p:spPr>
          <p:txBody>
            <a:bodyPr/>
            <a:lstStyle/>
            <a:p>
              <a:endParaRPr lang="zh-CN" altLang="en-US" sz="2133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5114928" y="2810659"/>
              <a:ext cx="334963" cy="346075"/>
            </a:xfrm>
            <a:custGeom>
              <a:avLst/>
              <a:gdLst>
                <a:gd name="T0" fmla="*/ 135 w 135"/>
                <a:gd name="T1" fmla="*/ 80 h 140"/>
                <a:gd name="T2" fmla="*/ 135 w 135"/>
                <a:gd name="T3" fmla="*/ 77 h 140"/>
                <a:gd name="T4" fmla="*/ 69 w 135"/>
                <a:gd name="T5" fmla="*/ 8 h 140"/>
                <a:gd name="T6" fmla="*/ 68 w 135"/>
                <a:gd name="T7" fmla="*/ 0 h 140"/>
                <a:gd name="T8" fmla="*/ 67 w 135"/>
                <a:gd name="T9" fmla="*/ 0 h 140"/>
                <a:gd name="T10" fmla="*/ 66 w 135"/>
                <a:gd name="T11" fmla="*/ 8 h 140"/>
                <a:gd name="T12" fmla="*/ 0 w 135"/>
                <a:gd name="T13" fmla="*/ 77 h 140"/>
                <a:gd name="T14" fmla="*/ 0 w 135"/>
                <a:gd name="T15" fmla="*/ 80 h 140"/>
                <a:gd name="T16" fmla="*/ 66 w 135"/>
                <a:gd name="T17" fmla="*/ 80 h 140"/>
                <a:gd name="T18" fmla="*/ 66 w 135"/>
                <a:gd name="T19" fmla="*/ 129 h 140"/>
                <a:gd name="T20" fmla="*/ 81 w 135"/>
                <a:gd name="T21" fmla="*/ 140 h 140"/>
                <a:gd name="T22" fmla="*/ 82 w 135"/>
                <a:gd name="T23" fmla="*/ 140 h 140"/>
                <a:gd name="T24" fmla="*/ 97 w 135"/>
                <a:gd name="T25" fmla="*/ 129 h 140"/>
                <a:gd name="T26" fmla="*/ 98 w 135"/>
                <a:gd name="T27" fmla="*/ 112 h 140"/>
                <a:gd name="T28" fmla="*/ 95 w 135"/>
                <a:gd name="T29" fmla="*/ 110 h 140"/>
                <a:gd name="T30" fmla="*/ 92 w 135"/>
                <a:gd name="T31" fmla="*/ 112 h 140"/>
                <a:gd name="T32" fmla="*/ 92 w 135"/>
                <a:gd name="T33" fmla="*/ 128 h 140"/>
                <a:gd name="T34" fmla="*/ 82 w 135"/>
                <a:gd name="T35" fmla="*/ 134 h 140"/>
                <a:gd name="T36" fmla="*/ 72 w 135"/>
                <a:gd name="T37" fmla="*/ 128 h 140"/>
                <a:gd name="T38" fmla="*/ 72 w 135"/>
                <a:gd name="T39" fmla="*/ 80 h 140"/>
                <a:gd name="T40" fmla="*/ 135 w 135"/>
                <a:gd name="T41" fmla="*/ 8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" h="140">
                  <a:moveTo>
                    <a:pt x="135" y="80"/>
                  </a:moveTo>
                  <a:cubicBezTo>
                    <a:pt x="135" y="78"/>
                    <a:pt x="135" y="78"/>
                    <a:pt x="135" y="77"/>
                  </a:cubicBezTo>
                  <a:cubicBezTo>
                    <a:pt x="135" y="40"/>
                    <a:pt x="106" y="9"/>
                    <a:pt x="69" y="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29" y="9"/>
                    <a:pt x="0" y="40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67" y="135"/>
                    <a:pt x="73" y="139"/>
                    <a:pt x="81" y="140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90" y="139"/>
                    <a:pt x="97" y="135"/>
                    <a:pt x="97" y="129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1"/>
                    <a:pt x="96" y="110"/>
                    <a:pt x="95" y="110"/>
                  </a:cubicBezTo>
                  <a:cubicBezTo>
                    <a:pt x="93" y="110"/>
                    <a:pt x="92" y="111"/>
                    <a:pt x="92" y="112"/>
                  </a:cubicBezTo>
                  <a:cubicBezTo>
                    <a:pt x="92" y="112"/>
                    <a:pt x="92" y="128"/>
                    <a:pt x="92" y="128"/>
                  </a:cubicBezTo>
                  <a:cubicBezTo>
                    <a:pt x="92" y="131"/>
                    <a:pt x="87" y="134"/>
                    <a:pt x="82" y="134"/>
                  </a:cubicBezTo>
                  <a:cubicBezTo>
                    <a:pt x="76" y="134"/>
                    <a:pt x="72" y="131"/>
                    <a:pt x="72" y="128"/>
                  </a:cubicBezTo>
                  <a:cubicBezTo>
                    <a:pt x="72" y="80"/>
                    <a:pt x="72" y="80"/>
                    <a:pt x="72" y="80"/>
                  </a:cubicBezTo>
                  <a:lnTo>
                    <a:pt x="13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786231" y="1497056"/>
            <a:ext cx="7038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Biết so sánh phân số với đơn vị, so sánh hai phân số cùng tử số, khác mẫu số.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6231" y="2919474"/>
            <a:ext cx="3890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Biết so sánh hai phân số.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6231" y="3870522"/>
            <a:ext cx="595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Vận dụng giải toán về so sánh phân số.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95FD04-D77F-4AE4-9522-4AD050BD911A}"/>
              </a:ext>
            </a:extLst>
          </p:cNvPr>
          <p:cNvSpPr txBox="1"/>
          <p:nvPr/>
        </p:nvSpPr>
        <p:spPr>
          <a:xfrm>
            <a:off x="4548319" y="410141"/>
            <a:ext cx="5086350" cy="76944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2647876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78644" y="1803400"/>
            <a:ext cx="9234712" cy="812800"/>
            <a:chOff x="1270908" y="1208314"/>
            <a:chExt cx="6926034" cy="609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yell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280919" y="950412"/>
            <a:ext cx="5383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5DA156"/>
                </a:solidFill>
                <a:latin typeface="Arial" panose="020B0604020202020204" pitchFamily="34" charset="0"/>
                <a:ea typeface="微软雅黑" charset="0"/>
                <a:cs typeface="Arial" panose="020B0604020202020204" pitchFamily="34" charset="0"/>
              </a:rPr>
              <a:t>THỰC HÀNH</a:t>
            </a:r>
            <a:endParaRPr lang="en-US" sz="4400" b="1" dirty="0">
              <a:solidFill>
                <a:srgbClr val="E5AC3C"/>
              </a:solidFill>
              <a:latin typeface="Arial" panose="020B0604020202020204" pitchFamily="34" charset="0"/>
              <a:ea typeface="微软雅黑" charset="0"/>
              <a:cs typeface="Arial" panose="020B0604020202020204" pitchFamily="34" charset="0"/>
            </a:endParaRPr>
          </a:p>
        </p:txBody>
      </p:sp>
      <p:pic>
        <p:nvPicPr>
          <p:cNvPr id="11" name="Picture 10" descr="share-and-va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1774" y="2717800"/>
            <a:ext cx="4368453" cy="18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609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800600" y="-7620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06103" y="349387"/>
            <a:ext cx="82349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u="sng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Điền dấu &lt;, &gt;, = vào chỗ chấm: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021172" y="1894864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551125" y="1863639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7106702" y="1782705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8517933" y="1809211"/>
            <a:ext cx="297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72656" y="3337882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b) Nêu </a:t>
            </a:r>
            <a:r>
              <a:rPr lang="vi-VN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ặc </a:t>
            </a:r>
            <a:r>
              <a:rPr lang="vi-VN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iểm của phân số lớn h</a:t>
            </a:r>
            <a:r>
              <a:rPr lang="vi-VN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1, bé h</a:t>
            </a:r>
            <a:r>
              <a:rPr lang="vi-VN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1, bằng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19147" y="1650707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147" y="1650707"/>
                <a:ext cx="481222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677225" y="1650705"/>
                <a:ext cx="48282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225" y="1650705"/>
                <a:ext cx="482824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55084" y="1659412"/>
                <a:ext cx="48282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84" y="1659412"/>
                <a:ext cx="482824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26674" y="1705136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74" y="1705136"/>
                <a:ext cx="481222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426277" y="2030278"/>
            <a:ext cx="613276" cy="4493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985743" y="1931347"/>
            <a:ext cx="613276" cy="4493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26410" y="1884213"/>
            <a:ext cx="613276" cy="4493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93579" y="1894920"/>
            <a:ext cx="613276" cy="4493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518040" imgH="380880"/>
        </mc:Choice>
        <mc:Fallback>
          <p:control name="TextBox1" r:id="rId1" imgW="518040" imgH="380880">
            <p:pic>
              <p:nvPicPr>
                <p:cNvPr id="22" name="Text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79805" y="2065270"/>
                  <a:ext cx="519782" cy="37937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518040" imgH="380880"/>
        </mc:Choice>
        <mc:Fallback>
          <p:control name="TextBox2" r:id="rId2" imgW="518040" imgH="380880">
            <p:pic>
              <p:nvPicPr>
                <p:cNvPr id="23" name="TextBox2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44166" y="1926323"/>
                  <a:ext cx="519782" cy="37937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518040" imgH="380880"/>
        </mc:Choice>
        <mc:Fallback>
          <p:control name="TextBox3" r:id="rId3" imgW="518040" imgH="380880">
            <p:pic>
              <p:nvPicPr>
                <p:cNvPr id="24" name="Text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71741" y="1941156"/>
                  <a:ext cx="519782" cy="37937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518040" imgH="380880"/>
        </mc:Choice>
        <mc:Fallback>
          <p:control name="TextBox4" r:id="rId4" imgW="518040" imgH="380880">
            <p:pic>
              <p:nvPicPr>
                <p:cNvPr id="25" name="TextBox4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38545" y="1972606"/>
                  <a:ext cx="519782" cy="37937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54999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59949" y="313974"/>
            <a:ext cx="102065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altLang="en-US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So sánh các </a:t>
            </a:r>
            <a:r>
              <a:rPr lang="en-US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 Box 67"/>
          <p:cNvSpPr txBox="1">
            <a:spLocks noChangeArrowheads="1"/>
          </p:cNvSpPr>
          <p:nvPr/>
        </p:nvSpPr>
        <p:spPr bwMode="auto">
          <a:xfrm>
            <a:off x="257026" y="3529110"/>
            <a:ext cx="10478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b) Nêu cách so sánh hai phân số có cùng tử số.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91152" y="1763871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152" y="1763871"/>
                <a:ext cx="481222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13061" y="1763871"/>
                <a:ext cx="481221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061" y="1763871"/>
                <a:ext cx="481221" cy="8995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75656" y="1711948"/>
                <a:ext cx="481222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656" y="1711948"/>
                <a:ext cx="481222" cy="91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80904" y="1728493"/>
                <a:ext cx="48122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4" y="1728493"/>
                <a:ext cx="481221" cy="910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08084" y="1742178"/>
                <a:ext cx="681597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084" y="1742178"/>
                <a:ext cx="681597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525718" y="1742178"/>
                <a:ext cx="68159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718" y="1742178"/>
                <a:ext cx="681597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E40C82D-6D27-4984-A569-979DF690AFF1}"/>
              </a:ext>
            </a:extLst>
          </p:cNvPr>
          <p:cNvSpPr/>
          <p:nvPr/>
        </p:nvSpPr>
        <p:spPr>
          <a:xfrm>
            <a:off x="2122094" y="1844418"/>
            <a:ext cx="741035" cy="670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65166-B8CC-4957-8516-C58E032328DB}"/>
              </a:ext>
            </a:extLst>
          </p:cNvPr>
          <p:cNvSpPr/>
          <p:nvPr/>
        </p:nvSpPr>
        <p:spPr>
          <a:xfrm>
            <a:off x="6157785" y="1933054"/>
            <a:ext cx="741035" cy="670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3F07E-6BBB-40C4-ADC4-A0BF5006AFA5}"/>
              </a:ext>
            </a:extLst>
          </p:cNvPr>
          <p:cNvSpPr/>
          <p:nvPr/>
        </p:nvSpPr>
        <p:spPr>
          <a:xfrm>
            <a:off x="9699388" y="1856207"/>
            <a:ext cx="741035" cy="670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670680" imgH="579240"/>
        </mc:Choice>
        <mc:Fallback>
          <p:control name="TextBox1" r:id="rId1" imgW="670680" imgH="579240">
            <p:pic>
              <p:nvPicPr>
                <p:cNvPr id="13" name="TextBox1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6523" y="1888736"/>
                  <a:ext cx="672388" cy="58227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670680" imgH="579240"/>
        </mc:Choice>
        <mc:Fallback>
          <p:control name="TextBox2" r:id="rId2" imgW="670680" imgH="579240">
            <p:pic>
              <p:nvPicPr>
                <p:cNvPr id="14" name="TextBox2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49886" y="1888736"/>
                  <a:ext cx="672388" cy="58227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670680" imgH="579240"/>
        </mc:Choice>
        <mc:Fallback>
          <p:control name="TextBox3" r:id="rId3" imgW="670680" imgH="579240">
            <p:pic>
              <p:nvPicPr>
                <p:cNvPr id="15" name="TextBox3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98809" y="1977372"/>
                  <a:ext cx="672388" cy="58227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07167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id="{83F3852D-6A94-44C7-B6A0-F3318116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45" y="358179"/>
            <a:ext cx="8323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 </a:t>
            </a:r>
            <a:r>
              <a:rPr lang="en-US" altLang="en-US" sz="2800" b="1" u="sng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khoanh vào 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số nào lớn hơn?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0FBEC3-4E79-E6FB-EC2E-48CC73A0C88E}"/>
              </a:ext>
            </a:extLst>
          </p:cNvPr>
          <p:cNvGrpSpPr/>
          <p:nvPr/>
        </p:nvGrpSpPr>
        <p:grpSpPr>
          <a:xfrm>
            <a:off x="1269466" y="2137834"/>
            <a:ext cx="2043030" cy="791755"/>
            <a:chOff x="4264457" y="1278463"/>
            <a:chExt cx="2043030" cy="791755"/>
          </a:xfrm>
        </p:grpSpPr>
        <p:sp>
          <p:nvSpPr>
            <p:cNvPr id="3" name="Text Box 58">
              <a:extLst>
                <a:ext uri="{FF2B5EF4-FFF2-40B4-BE49-F238E27FC236}">
                  <a16:creationId xmlns:a16="http://schemas.microsoft.com/office/drawing/2014/main" id="{AA7AEE8B-DB8A-4272-BFB8-035275EF8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8281" y="1397460"/>
              <a:ext cx="5645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F58BCE0-15C0-46F4-8831-4B37A728CD5E}"/>
                    </a:ext>
                  </a:extLst>
                </p:cNvPr>
                <p:cNvSpPr/>
                <p:nvPr/>
              </p:nvSpPr>
              <p:spPr>
                <a:xfrm>
                  <a:off x="5853517" y="1278463"/>
                  <a:ext cx="453970" cy="791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400" b="1" i="0" smtClean="0">
                                <a:latin typeface="Cambria Math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F58BCE0-15C0-46F4-8831-4B37A728CD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517" y="1278463"/>
                  <a:ext cx="453970" cy="7917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993E736-A6F2-48B5-90AB-8E8D2E6C60FD}"/>
                    </a:ext>
                  </a:extLst>
                </p:cNvPr>
                <p:cNvSpPr/>
                <p:nvPr/>
              </p:nvSpPr>
              <p:spPr>
                <a:xfrm>
                  <a:off x="4742692" y="1282318"/>
                  <a:ext cx="453970" cy="783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0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993E736-A6F2-48B5-90AB-8E8D2E6C60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692" y="1282318"/>
                  <a:ext cx="453970" cy="7838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F71EA-AAE3-4C70-9AED-260BDBC736A1}"/>
                </a:ext>
              </a:extLst>
            </p:cNvPr>
            <p:cNvSpPr txBox="1"/>
            <p:nvPr/>
          </p:nvSpPr>
          <p:spPr>
            <a:xfrm>
              <a:off x="4264457" y="1428236"/>
              <a:ext cx="505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6BFF97-EF73-670E-6D5E-EB7EC50C11EC}"/>
              </a:ext>
            </a:extLst>
          </p:cNvPr>
          <p:cNvGrpSpPr/>
          <p:nvPr/>
        </p:nvGrpSpPr>
        <p:grpSpPr>
          <a:xfrm>
            <a:off x="8630039" y="2204311"/>
            <a:ext cx="2101239" cy="802507"/>
            <a:chOff x="4269298" y="4482937"/>
            <a:chExt cx="2101239" cy="802507"/>
          </a:xfrm>
        </p:grpSpPr>
        <p:sp>
          <p:nvSpPr>
            <p:cNvPr id="5" name="Text Box 58">
              <a:extLst>
                <a:ext uri="{FF2B5EF4-FFF2-40B4-BE49-F238E27FC236}">
                  <a16:creationId xmlns:a16="http://schemas.microsoft.com/office/drawing/2014/main" id="{BA0A940B-45A5-4215-BF8A-DF9664FB5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3326" y="4567302"/>
              <a:ext cx="5645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A10FB90-0743-4692-B568-66886B0B0B03}"/>
                    </a:ext>
                  </a:extLst>
                </p:cNvPr>
                <p:cNvSpPr/>
                <p:nvPr/>
              </p:nvSpPr>
              <p:spPr>
                <a:xfrm>
                  <a:off x="4774311" y="4482937"/>
                  <a:ext cx="453970" cy="7938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A10FB90-0743-4692-B568-66886B0B0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4311" y="4482937"/>
                  <a:ext cx="453970" cy="7938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6F45E13-BE90-4042-A7A8-7909B2FB3F93}"/>
                    </a:ext>
                  </a:extLst>
                </p:cNvPr>
                <p:cNvSpPr/>
                <p:nvPr/>
              </p:nvSpPr>
              <p:spPr>
                <a:xfrm>
                  <a:off x="5916567" y="4499267"/>
                  <a:ext cx="453970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6F45E13-BE90-4042-A7A8-7909B2FB3F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567" y="4499267"/>
                  <a:ext cx="453970" cy="7861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C72CB5-3BF2-4802-942D-A87954783138}"/>
                </a:ext>
              </a:extLst>
            </p:cNvPr>
            <p:cNvSpPr txBox="1"/>
            <p:nvPr/>
          </p:nvSpPr>
          <p:spPr>
            <a:xfrm>
              <a:off x="4269298" y="4618264"/>
              <a:ext cx="505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7C2477-2F09-D4BF-C1D9-C565D1958C83}"/>
              </a:ext>
            </a:extLst>
          </p:cNvPr>
          <p:cNvGrpSpPr/>
          <p:nvPr/>
        </p:nvGrpSpPr>
        <p:grpSpPr>
          <a:xfrm>
            <a:off x="4919974" y="2255734"/>
            <a:ext cx="2352051" cy="834764"/>
            <a:chOff x="4237679" y="2876462"/>
            <a:chExt cx="2352051" cy="834764"/>
          </a:xfrm>
        </p:grpSpPr>
        <p:sp>
          <p:nvSpPr>
            <p:cNvPr id="4" name="Text Box 58">
              <a:extLst>
                <a:ext uri="{FF2B5EF4-FFF2-40B4-BE49-F238E27FC236}">
                  <a16:creationId xmlns:a16="http://schemas.microsoft.com/office/drawing/2014/main" id="{AC8E4FDA-F701-40EA-A0C0-77563D493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3192" y="2964683"/>
              <a:ext cx="5645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CDA5959-56FE-48D9-9459-A861F280C7BE}"/>
                    </a:ext>
                  </a:extLst>
                </p:cNvPr>
                <p:cNvSpPr/>
                <p:nvPr/>
              </p:nvSpPr>
              <p:spPr>
                <a:xfrm>
                  <a:off x="4862118" y="2926972"/>
                  <a:ext cx="453970" cy="78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0" smtClean="0">
                                <a:latin typeface="Cambria Math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CDA5959-56FE-48D9-9459-A861F280C7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118" y="2926972"/>
                  <a:ext cx="453970" cy="7842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E78CAA9-C9E2-453E-B316-05BA4BE7C627}"/>
                    </a:ext>
                  </a:extLst>
                </p:cNvPr>
                <p:cNvSpPr/>
                <p:nvPr/>
              </p:nvSpPr>
              <p:spPr>
                <a:xfrm>
                  <a:off x="6135760" y="2876462"/>
                  <a:ext cx="453970" cy="784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E78CAA9-C9E2-453E-B316-05BA4BE7C6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5760" y="2876462"/>
                  <a:ext cx="453970" cy="7848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16EDD3-DE98-4759-A1C0-D2CC1361DB52}"/>
                </a:ext>
              </a:extLst>
            </p:cNvPr>
            <p:cNvSpPr txBox="1"/>
            <p:nvPr/>
          </p:nvSpPr>
          <p:spPr>
            <a:xfrm>
              <a:off x="4237679" y="2995460"/>
              <a:ext cx="505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9804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/>
          <p:cNvSpPr/>
          <p:nvPr/>
        </p:nvSpPr>
        <p:spPr>
          <a:xfrm>
            <a:off x="380652" y="1131376"/>
            <a:ext cx="11546310" cy="5134323"/>
          </a:xfrm>
          <a:prstGeom prst="roundRect">
            <a:avLst>
              <a:gd name="adj" fmla="val 1202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AA7AEE8B-DB8A-4272-BFB8-035275EF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90" y="1469906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AC8E4FDA-F701-40EA-A0C0-77563D49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607" y="1439128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BA0A940B-45A5-4215-BF8A-DF9664FB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584" y="1418943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6" name="Text Box 146">
            <a:extLst>
              <a:ext uri="{FF2B5EF4-FFF2-40B4-BE49-F238E27FC236}">
                <a16:creationId xmlns:a16="http://schemas.microsoft.com/office/drawing/2014/main" id="{97139E11-2B18-4C05-BB10-C23534516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342" y="1408350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;</a:t>
            </a:r>
          </a:p>
        </p:txBody>
      </p:sp>
      <p:sp>
        <p:nvSpPr>
          <p:cNvPr id="7" name="Text Box 146">
            <a:extLst>
              <a:ext uri="{FF2B5EF4-FFF2-40B4-BE49-F238E27FC236}">
                <a16:creationId xmlns:a16="http://schemas.microsoft.com/office/drawing/2014/main" id="{401D31DA-DA52-469A-B28B-68EE9825C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431" y="1418942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F58BCE0-15C0-46F4-8831-4B37A728CD5E}"/>
                  </a:ext>
                </a:extLst>
              </p:cNvPr>
              <p:cNvSpPr/>
              <p:nvPr/>
            </p:nvSpPr>
            <p:spPr>
              <a:xfrm>
                <a:off x="2692326" y="1350909"/>
                <a:ext cx="437940" cy="791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58BCE0-15C0-46F4-8831-4B37A728C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26" y="1350909"/>
                <a:ext cx="437940" cy="791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93E736-A6F2-48B5-90AB-8E8D2E6C60FD}"/>
                  </a:ext>
                </a:extLst>
              </p:cNvPr>
              <p:cNvSpPr/>
              <p:nvPr/>
            </p:nvSpPr>
            <p:spPr>
              <a:xfrm>
                <a:off x="1581501" y="1354764"/>
                <a:ext cx="45397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93E736-A6F2-48B5-90AB-8E8D2E6C6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501" y="1354764"/>
                <a:ext cx="45397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DA5959-56FE-48D9-9459-A861F280C7BE}"/>
                  </a:ext>
                </a:extLst>
              </p:cNvPr>
              <p:cNvSpPr/>
              <p:nvPr/>
            </p:nvSpPr>
            <p:spPr>
              <a:xfrm>
                <a:off x="5363533" y="1401417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DA5959-56FE-48D9-9459-A861F280C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33" y="1401417"/>
                <a:ext cx="437940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78CAA9-C9E2-453E-B316-05BA4BE7C627}"/>
                  </a:ext>
                </a:extLst>
              </p:cNvPr>
              <p:cNvSpPr/>
              <p:nvPr/>
            </p:nvSpPr>
            <p:spPr>
              <a:xfrm>
                <a:off x="6637175" y="1350907"/>
                <a:ext cx="437940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78CAA9-C9E2-453E-B316-05BA4BE7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175" y="1350907"/>
                <a:ext cx="437940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10FB90-0743-4692-B568-66886B0B0B03}"/>
                  </a:ext>
                </a:extLst>
              </p:cNvPr>
              <p:cNvSpPr/>
              <p:nvPr/>
            </p:nvSpPr>
            <p:spPr>
              <a:xfrm>
                <a:off x="9212569" y="1334578"/>
                <a:ext cx="437940" cy="79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10FB90-0743-4692-B568-66886B0B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569" y="1334578"/>
                <a:ext cx="437940" cy="7938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6F45E13-BE90-4042-A7A8-7909B2FB3F93}"/>
                  </a:ext>
                </a:extLst>
              </p:cNvPr>
              <p:cNvSpPr/>
              <p:nvPr/>
            </p:nvSpPr>
            <p:spPr>
              <a:xfrm>
                <a:off x="10354825" y="1350908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F45E13-BE90-4042-A7A8-7909B2FB3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825" y="1350908"/>
                <a:ext cx="437940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2BF71EA-AAE3-4C70-9AED-260BDBC736A1}"/>
              </a:ext>
            </a:extLst>
          </p:cNvPr>
          <p:cNvSpPr txBox="1"/>
          <p:nvPr/>
        </p:nvSpPr>
        <p:spPr>
          <a:xfrm>
            <a:off x="1103266" y="1500682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C72CB5-3BF2-4802-942D-A87954783138}"/>
              </a:ext>
            </a:extLst>
          </p:cNvPr>
          <p:cNvSpPr txBox="1"/>
          <p:nvPr/>
        </p:nvSpPr>
        <p:spPr>
          <a:xfrm>
            <a:off x="8707556" y="1469905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6EDD3-DE98-4759-A1C0-D2CC1361DB52}"/>
              </a:ext>
            </a:extLst>
          </p:cNvPr>
          <p:cNvSpPr txBox="1"/>
          <p:nvPr/>
        </p:nvSpPr>
        <p:spPr>
          <a:xfrm>
            <a:off x="4739094" y="1469905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F8B4F9-AFD4-4226-8B24-81E55ED3CD26}"/>
              </a:ext>
            </a:extLst>
          </p:cNvPr>
          <p:cNvCxnSpPr/>
          <p:nvPr/>
        </p:nvCxnSpPr>
        <p:spPr>
          <a:xfrm>
            <a:off x="4239778" y="2347363"/>
            <a:ext cx="32657" cy="3939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80DB1F-3134-4D1E-B946-3DD9DA88D5BD}"/>
              </a:ext>
            </a:extLst>
          </p:cNvPr>
          <p:cNvCxnSpPr/>
          <p:nvPr/>
        </p:nvCxnSpPr>
        <p:spPr>
          <a:xfrm>
            <a:off x="8115092" y="2326562"/>
            <a:ext cx="32657" cy="3939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A924F-4244-4A4C-86A7-235F968FB836}"/>
                  </a:ext>
                </a:extLst>
              </p:cNvPr>
              <p:cNvSpPr txBox="1"/>
              <p:nvPr/>
            </p:nvSpPr>
            <p:spPr>
              <a:xfrm>
                <a:off x="1470295" y="2763963"/>
                <a:ext cx="20186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DA924F-4244-4A4C-86A7-235F968FB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95" y="2763963"/>
                <a:ext cx="2018630" cy="693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BA625D-C73B-4581-AAAD-172A9E208962}"/>
                  </a:ext>
                </a:extLst>
              </p:cNvPr>
              <p:cNvSpPr txBox="1"/>
              <p:nvPr/>
            </p:nvSpPr>
            <p:spPr>
              <a:xfrm>
                <a:off x="1525152" y="3912205"/>
                <a:ext cx="2018630" cy="725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BA625D-C73B-4581-AAAD-172A9E208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52" y="3912205"/>
                <a:ext cx="2018630" cy="7257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90685C-2DB2-48D1-80B8-ED28F993853F}"/>
                  </a:ext>
                </a:extLst>
              </p:cNvPr>
              <p:cNvSpPr txBox="1"/>
              <p:nvPr/>
            </p:nvSpPr>
            <p:spPr>
              <a:xfrm>
                <a:off x="380652" y="4986374"/>
                <a:ext cx="3779213" cy="725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90685C-2DB2-48D1-80B8-ED28F9938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2" y="4986374"/>
                <a:ext cx="3779213" cy="725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55C18B8-4CC3-4925-AEF1-4AE301ADE21A}"/>
              </a:ext>
            </a:extLst>
          </p:cNvPr>
          <p:cNvSpPr txBox="1"/>
          <p:nvPr/>
        </p:nvSpPr>
        <p:spPr>
          <a:xfrm>
            <a:off x="443058" y="2787134"/>
            <a:ext cx="108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1A6E40-3A2F-4D29-AAD7-E8CFBC65AE03}"/>
                  </a:ext>
                </a:extLst>
              </p:cNvPr>
              <p:cNvSpPr txBox="1"/>
              <p:nvPr/>
            </p:nvSpPr>
            <p:spPr>
              <a:xfrm>
                <a:off x="5407945" y="2784314"/>
                <a:ext cx="20186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1A6E40-3A2F-4D29-AAD7-E8CFBC65A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945" y="2784314"/>
                <a:ext cx="2018630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13889F-2A8C-4CD1-BF49-A043F3BAF09D}"/>
                  </a:ext>
                </a:extLst>
              </p:cNvPr>
              <p:cNvSpPr txBox="1"/>
              <p:nvPr/>
            </p:nvSpPr>
            <p:spPr>
              <a:xfrm>
                <a:off x="5492997" y="3912204"/>
                <a:ext cx="20186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13889F-2A8C-4CD1-BF49-A043F3BAF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97" y="3912204"/>
                <a:ext cx="2018630" cy="6938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6CE251-DC7E-4435-AEEA-5670E8B31621}"/>
                  </a:ext>
                </a:extLst>
              </p:cNvPr>
              <p:cNvSpPr txBox="1"/>
              <p:nvPr/>
            </p:nvSpPr>
            <p:spPr>
              <a:xfrm>
                <a:off x="4335879" y="4996160"/>
                <a:ext cx="3779213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6CE251-DC7E-4435-AEEA-5670E8B3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879" y="4996160"/>
                <a:ext cx="3779213" cy="6938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ED4D475-8167-4742-AF01-2EDE2DAA528B}"/>
              </a:ext>
            </a:extLst>
          </p:cNvPr>
          <p:cNvSpPr txBox="1"/>
          <p:nvPr/>
        </p:nvSpPr>
        <p:spPr>
          <a:xfrm>
            <a:off x="4367968" y="2898418"/>
            <a:ext cx="108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D3994D-FE97-4206-8B9C-483FF206AADE}"/>
                  </a:ext>
                </a:extLst>
              </p:cNvPr>
              <p:cNvSpPr txBox="1"/>
              <p:nvPr/>
            </p:nvSpPr>
            <p:spPr>
              <a:xfrm>
                <a:off x="8147749" y="2784314"/>
                <a:ext cx="3779213" cy="725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CC"/>
                          </a:solidFill>
                          <a:latin typeface="Cambria Math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ó: 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à 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D3994D-FE97-4206-8B9C-483FF206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49" y="2784314"/>
                <a:ext cx="3779213" cy="7257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E8DDD46-7A13-44C1-9D78-8A495C4FE38B}"/>
                  </a:ext>
                </a:extLst>
              </p:cNvPr>
              <p:cNvSpPr txBox="1"/>
              <p:nvPr/>
            </p:nvSpPr>
            <p:spPr>
              <a:xfrm>
                <a:off x="8147749" y="3912204"/>
                <a:ext cx="3779213" cy="725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&lt;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8DDD46-7A13-44C1-9D78-8A495C4F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49" y="3912204"/>
                <a:ext cx="3779213" cy="7257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20">
            <a:extLst>
              <a:ext uri="{FF2B5EF4-FFF2-40B4-BE49-F238E27FC236}">
                <a16:creationId xmlns:a16="http://schemas.microsoft.com/office/drawing/2014/main" id="{83F3852D-6A94-44C7-B6A0-F3318116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90" y="424440"/>
            <a:ext cx="8323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 </a:t>
            </a:r>
            <a:r>
              <a:rPr lang="en-US" altLang="en-US" sz="2800" b="1" u="sng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khoanh vào 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số nào lớn hơn?</a:t>
            </a:r>
          </a:p>
        </p:txBody>
      </p:sp>
    </p:spTree>
    <p:extLst>
      <p:ext uri="{BB962C8B-B14F-4D97-AF65-F5344CB8AC3E}">
        <p14:creationId xmlns:p14="http://schemas.microsoft.com/office/powerpoint/2010/main" val="13869306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830</TotalTime>
  <Words>1025</Words>
  <Application>Microsoft Office PowerPoint</Application>
  <PresentationFormat>Widescreen</PresentationFormat>
  <Paragraphs>171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subject>9Slide.vn</dc:subject>
  <dc:creator>MinhThangPC.VN</dc:creator>
  <dc:description>9Slide.vn</dc:description>
  <cp:lastModifiedBy>Kim</cp:lastModifiedBy>
  <cp:revision>63</cp:revision>
  <dcterms:created xsi:type="dcterms:W3CDTF">2021-08-20T13:24:13Z</dcterms:created>
  <dcterms:modified xsi:type="dcterms:W3CDTF">2022-08-19T13:49:36Z</dcterms:modified>
  <cp:category>9Slide.vn</cp:category>
</cp:coreProperties>
</file>