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535" r:id="rId3"/>
    <p:sldId id="496" r:id="rId4"/>
    <p:sldId id="533" r:id="rId5"/>
    <p:sldId id="534" r:id="rId6"/>
    <p:sldId id="497" r:id="rId7"/>
    <p:sldId id="299" r:id="rId8"/>
    <p:sldId id="498" r:id="rId9"/>
    <p:sldId id="499" r:id="rId10"/>
    <p:sldId id="503" r:id="rId11"/>
    <p:sldId id="532" r:id="rId12"/>
    <p:sldId id="504" r:id="rId13"/>
    <p:sldId id="517" r:id="rId14"/>
    <p:sldId id="506" r:id="rId15"/>
    <p:sldId id="508" r:id="rId16"/>
    <p:sldId id="518" r:id="rId17"/>
    <p:sldId id="521" r:id="rId18"/>
    <p:sldId id="522" r:id="rId19"/>
    <p:sldId id="523" r:id="rId20"/>
    <p:sldId id="524" r:id="rId21"/>
    <p:sldId id="514" r:id="rId22"/>
    <p:sldId id="526" r:id="rId23"/>
    <p:sldId id="515" r:id="rId24"/>
    <p:sldId id="52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4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p:transition spd="med" advClick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p:transition spd="med" advClick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p:transition spd="med" advClick="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p:transition spd="med" advClick="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p:transition spd="med" advClick="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p:transition spd="med" advClick="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p:transition spd="med" advClick="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p:transition spd="med" advClick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p:transition spd="med" advClick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p:transition spd="med" advClick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p:transition spd="med" advClick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67" y="2214501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2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5306291" y="2344891"/>
            <a:ext cx="6774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nét cong kín, phần cuối nét lượn vào trong thân chữ .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" t="12161" r="70206" b="-1446"/>
          <a:stretch/>
        </p:blipFill>
        <p:spPr>
          <a:xfrm>
            <a:off x="1041152" y="1486673"/>
            <a:ext cx="3865116" cy="431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9372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sp>
        <p:nvSpPr>
          <p:cNvPr id="6" name="Cloud 5"/>
          <p:cNvSpPr/>
          <p:nvPr/>
        </p:nvSpPr>
        <p:spPr>
          <a:xfrm>
            <a:off x="124690" y="0"/>
            <a:ext cx="3893130" cy="371301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Em hãy quan sát và lắng nghe hướng dẫn viết chữ hoa O cỡ vừa.</a:t>
            </a:r>
          </a:p>
        </p:txBody>
      </p:sp>
      <p:pic>
        <p:nvPicPr>
          <p:cNvPr id="7" name="O">
            <a:hlinkClick r:id="" action="ppaction://media"/>
            <a:extLst>
              <a:ext uri="{FF2B5EF4-FFF2-40B4-BE49-F238E27FC236}">
                <a16:creationId xmlns:a16="http://schemas.microsoft.com/office/drawing/2014/main" id="{23A409A8-8E3B-4D15-B919-8EBF23025F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2729" y="846138"/>
            <a:ext cx="7315197" cy="49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3911" y="429491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2 dòng chữ hoa O cỡ vừa ( theo mẫu).</a:t>
            </a:r>
          </a:p>
          <a:p>
            <a:r>
              <a:rPr lang="en-US" sz="3200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"/>
          <a:stretch/>
        </p:blipFill>
        <p:spPr>
          <a:xfrm>
            <a:off x="1295400" y="2147455"/>
            <a:ext cx="9601200" cy="31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1165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>
            <a:off x="6317673" y="6594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04098" y="4041395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O hoa cỡ nhỏ cao mấy ô li? Rộng mấy ô li?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61285" y="4626170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O hoa cỡ nhỏ cao 2,5 ô li,  rộng 2 ô li.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66735" y="298336"/>
            <a:ext cx="5710667" cy="3587402"/>
            <a:chOff x="2966735" y="298336"/>
            <a:chExt cx="5710667" cy="35874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0552B0-631B-48A9-9C6C-28372E874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39" t="12161" r="70206" b="-1446"/>
            <a:stretch/>
          </p:blipFill>
          <p:spPr>
            <a:xfrm>
              <a:off x="2966735" y="298336"/>
              <a:ext cx="3120487" cy="35319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9F7F94-C0C2-416E-B1B1-7EE4DCBD3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137" t="22826" r="13603" b="22963"/>
            <a:stretch/>
          </p:blipFill>
          <p:spPr>
            <a:xfrm>
              <a:off x="6752729" y="2008907"/>
              <a:ext cx="1924673" cy="1876831"/>
            </a:xfrm>
            <a:prstGeom prst="rect">
              <a:avLst/>
            </a:prstGeom>
          </p:spPr>
        </p:pic>
      </p:grpSp>
      <p:cxnSp>
        <p:nvCxnSpPr>
          <p:cNvPr id="13" name="Straight Connector 12"/>
          <p:cNvCxnSpPr/>
          <p:nvPr/>
        </p:nvCxnSpPr>
        <p:spPr>
          <a:xfrm>
            <a:off x="2966735" y="2330822"/>
            <a:ext cx="5710667" cy="7717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85257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693"/>
          </a:xfr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13267" y="163107"/>
            <a:ext cx="9066428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Em hãy quan sát video hướng dẫn viết chữ hoa O cỡ nhỏ.</a:t>
            </a:r>
          </a:p>
        </p:txBody>
      </p:sp>
      <p:pic>
        <p:nvPicPr>
          <p:cNvPr id="7" name="y2mate.com - HƯỚNG DẪN VIẾT CHỮ HOA CỠ NHỎ 25 LI LỚP 1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582" y="1064878"/>
            <a:ext cx="10016836" cy="598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4434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0" y="1274619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2 dòng chữ hoa O cỡ nhỏ (theo mẫu).</a:t>
            </a:r>
          </a:p>
          <a:p>
            <a:r>
              <a:rPr lang="en-US" sz="3200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67" y="2986460"/>
            <a:ext cx="9962790" cy="15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447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11158" y="28783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601773" y="3346062"/>
            <a:ext cx="81597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nào cao 2,5 ô li?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c. Những chữ cái nào cao 1,5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d. Những chữ cái nào cao 1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4681396"/>
            <a:ext cx="166433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5973545" y="3412766"/>
            <a:ext cx="2685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5973545" y="4000999"/>
            <a:ext cx="268554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O, g, h, l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5335524"/>
            <a:ext cx="4408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n, c, ă, m, i, o, a, â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15700"/>
              </p:ext>
            </p:extLst>
          </p:nvPr>
        </p:nvGraphicFramePr>
        <p:xfrm>
          <a:off x="1678637" y="1400105"/>
          <a:ext cx="8703590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299">
                  <a:extLst>
                    <a:ext uri="{9D8B030D-6E8A-4147-A177-3AD203B41FA5}">
                      <a16:colId xmlns:a16="http://schemas.microsoft.com/office/drawing/2014/main" val="2286927830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40283864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611870102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913790501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112383938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596779116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109400071"/>
                    </a:ext>
                  </a:extLst>
                </a:gridCol>
                <a:gridCol w="755523">
                  <a:extLst>
                    <a:ext uri="{9D8B030D-6E8A-4147-A177-3AD203B41FA5}">
                      <a16:colId xmlns:a16="http://schemas.microsoft.com/office/drawing/2014/main" val="2803052759"/>
                    </a:ext>
                  </a:extLst>
                </a:gridCol>
                <a:gridCol w="695077">
                  <a:extLst>
                    <a:ext uri="{9D8B030D-6E8A-4147-A177-3AD203B41FA5}">
                      <a16:colId xmlns:a16="http://schemas.microsoft.com/office/drawing/2014/main" val="357485804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788627206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27190289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019298611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64167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0255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370556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920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908194"/>
              </p:ext>
            </p:extLst>
          </p:nvPr>
        </p:nvGraphicFramePr>
        <p:xfrm>
          <a:off x="1678637" y="2405946"/>
          <a:ext cx="8703590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299">
                  <a:extLst>
                    <a:ext uri="{9D8B030D-6E8A-4147-A177-3AD203B41FA5}">
                      <a16:colId xmlns:a16="http://schemas.microsoft.com/office/drawing/2014/main" val="2305900539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629840859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35705263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49661704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20003876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032888867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633073116"/>
                    </a:ext>
                  </a:extLst>
                </a:gridCol>
                <a:gridCol w="755523">
                  <a:extLst>
                    <a:ext uri="{9D8B030D-6E8A-4147-A177-3AD203B41FA5}">
                      <a16:colId xmlns:a16="http://schemas.microsoft.com/office/drawing/2014/main" val="71747160"/>
                    </a:ext>
                  </a:extLst>
                </a:gridCol>
                <a:gridCol w="695077">
                  <a:extLst>
                    <a:ext uri="{9D8B030D-6E8A-4147-A177-3AD203B41FA5}">
                      <a16:colId xmlns:a16="http://schemas.microsoft.com/office/drawing/2014/main" val="3389527867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691932261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211797768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73041619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39861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631434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33591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609723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781" y="1759402"/>
            <a:ext cx="9578873" cy="127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029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/>
      <p:bldP spid="15" grpId="0"/>
      <p:bldP spid="16" grpId="0" uiExpand="1"/>
      <p:bldP spid="17" grpId="0" uiExpan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68307" y="207010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22691" y="5085293"/>
            <a:ext cx="6292195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221797" y="5560753"/>
            <a:ext cx="9284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238656" y="3510601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222691" y="4255013"/>
            <a:ext cx="9969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46097"/>
          <a:stretch/>
        </p:blipFill>
        <p:spPr>
          <a:xfrm>
            <a:off x="1928832" y="1406622"/>
            <a:ext cx="9577646" cy="15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41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82375" y="16036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942046" y="3745415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 i="1">
                <a:solidFill>
                  <a:srgbClr val="0000FF"/>
                </a:solidFill>
                <a:latin typeface="Times New Roman" panose="02020603050405020304" pitchFamily="18" charset="0"/>
              </a:rPr>
              <a:t>Câu ứng dụng khuyên chúng ta điều gì?</a:t>
            </a:r>
          </a:p>
        </p:txBody>
      </p:sp>
      <p:sp>
        <p:nvSpPr>
          <p:cNvPr id="10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46" y="4488777"/>
            <a:ext cx="104186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 nên chăm chỉ làm việc như những chú ong.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46097"/>
          <a:stretch/>
        </p:blipFill>
        <p:spPr>
          <a:xfrm>
            <a:off x="1570414" y="1243532"/>
            <a:ext cx="9577646" cy="15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4224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641835" y="42081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4800" dirty="0">
              <a:solidFill>
                <a:srgbClr val="FFFF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7" y="1741246"/>
            <a:ext cx="9644743" cy="44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244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8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1111"/>
          <a:stretch/>
        </p:blipFill>
        <p:spPr>
          <a:xfrm>
            <a:off x="2147454" y="1027906"/>
            <a:ext cx="8326581" cy="426453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2221" r="4445" b="17776"/>
          <a:stretch>
            <a:fillRect/>
          </a:stretch>
        </p:blipFill>
        <p:spPr bwMode="auto">
          <a:xfrm>
            <a:off x="4527460" y="4613565"/>
            <a:ext cx="3209745" cy="24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>
            <a:fillRect/>
          </a:stretch>
        </p:blipFill>
        <p:spPr bwMode="auto">
          <a:xfrm>
            <a:off x="6208636" y="5015685"/>
            <a:ext cx="1387466" cy="14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49157" y="1816498"/>
            <a:ext cx="369368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9673" y="173976"/>
            <a:ext cx="446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27: Mẹ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74772" y="6433909"/>
            <a:ext cx="3588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GV: Trần Thị Nga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327" y="3099305"/>
            <a:ext cx="4392617" cy="171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8015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3236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E5CD76"/>
            </a:gs>
            <a:gs pos="50000">
              <a:srgbClr val="FFC000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162000" y="163261"/>
            <a:ext cx="10218056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Em luyện viết câu ứng dụng vào vở tập viết và hoàn thành trang 32, 33 (theo mẫu) nhé.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"/>
          <a:stretch/>
        </p:blipFill>
        <p:spPr>
          <a:xfrm>
            <a:off x="780738" y="928255"/>
            <a:ext cx="10630524" cy="56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2688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40" y="3678382"/>
            <a:ext cx="940894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Em hãy luyện viết chữ hoa O cho thật đẹp và đúng mẫu nhé.</a:t>
            </a: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04541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altLang="en-US" sz="360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Rèn</a:t>
            </a:r>
            <a:r>
              <a:rPr lang="en-US" altLang="en-US" sz="360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tính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kiên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cẩn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69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262" y="271796"/>
            <a:ext cx="5773412" cy="127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7123" y="1726650"/>
            <a:ext cx="956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HP001 5H" panose="020B0603050302020204" pitchFamily="34" charset="0"/>
                <a:cs typeface="HP001 5H" panose="020B0603050302020204" pitchFamily="34" charset="0"/>
              </a:rPr>
              <a:t>-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 mẫu chữ hoa O cỡ vừa và cỡ nhỏ.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91813" y="2973699"/>
            <a:ext cx="956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 mẫu câu ứng dụng: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655" y="3725940"/>
            <a:ext cx="8650974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3615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55027" y="1969477"/>
            <a:ext cx="5588389" cy="24795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Up">
              <a:avLst/>
            </a:prstTxWarp>
            <a:spAutoFit/>
          </a:bodyPr>
          <a:lstStyle/>
          <a:p>
            <a:pPr algn="ctr"/>
            <a:r>
              <a:rPr lang="en-US" sz="7200" b="1" cap="none" spc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6059344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2667" y="0"/>
            <a:ext cx="6571589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Thể dục buổi sáng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3659" y="299062"/>
            <a:ext cx="26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Hát:</a:t>
            </a:r>
            <a:endParaRPr lang="en-US" sz="36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14" y="126295"/>
            <a:ext cx="2429021" cy="1344168"/>
          </a:xfrm>
          <a:prstGeom prst="rect">
            <a:avLst/>
          </a:prstGeom>
        </p:spPr>
      </p:pic>
      <p:pic>
        <p:nvPicPr>
          <p:cNvPr id="4" name="khởi động đầu giờ. h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500" y="1528253"/>
            <a:ext cx="10668000" cy="527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28" y="2595344"/>
            <a:ext cx="7572375" cy="166731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33649" y="0"/>
            <a:ext cx="1458351" cy="1659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4863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130240" y="2930296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60696" y="3850099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10" name="Oval 9"/>
          <p:cNvSpPr/>
          <p:nvPr/>
        </p:nvSpPr>
        <p:spPr>
          <a:xfrm>
            <a:off x="4088270" y="2994741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8259587" y="2299784"/>
            <a:ext cx="215700" cy="2910845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7568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277" y="3265324"/>
            <a:ext cx="12561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9" t="12161" r="70206" b="-1446"/>
          <a:stretch/>
        </p:blipFill>
        <p:spPr>
          <a:xfrm>
            <a:off x="8659717" y="1759448"/>
            <a:ext cx="3120487" cy="353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0292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9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2710" y="340847"/>
            <a:ext cx="77380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059707" y="4249075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6 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0240" y="3145103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ô li</a:t>
            </a:r>
          </a:p>
        </p:txBody>
      </p:sp>
      <p:sp>
        <p:nvSpPr>
          <p:cNvPr id="10" name="Oval 9"/>
          <p:cNvSpPr/>
          <p:nvPr/>
        </p:nvSpPr>
        <p:spPr>
          <a:xfrm>
            <a:off x="4130240" y="2105576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8494897" y="1362323"/>
            <a:ext cx="2519467" cy="352720"/>
            <a:chOff x="5440680" y="1322832"/>
            <a:chExt cx="3017520" cy="19507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492" y="999462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altLang="en-US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li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7" t="12161" r="70206" b="-1446"/>
          <a:stretch/>
        </p:blipFill>
        <p:spPr>
          <a:xfrm>
            <a:off x="8494897" y="1818209"/>
            <a:ext cx="3161262" cy="353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3438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191" y="818093"/>
            <a:ext cx="59907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2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02213" y="2171135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7" t="12161" r="70206" b="-1446"/>
          <a:stretch/>
        </p:blipFill>
        <p:spPr>
          <a:xfrm>
            <a:off x="8494897" y="1818209"/>
            <a:ext cx="3161262" cy="353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8823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500</Words>
  <Application>Microsoft Office PowerPoint</Application>
  <PresentationFormat>Widescreen</PresentationFormat>
  <Paragraphs>64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SimSun</vt:lpstr>
      <vt:lpstr>Arial</vt:lpstr>
      <vt:lpstr>Arial-Rounded</vt:lpstr>
      <vt:lpstr>Calibri</vt:lpstr>
      <vt:lpstr>等线</vt:lpstr>
      <vt:lpstr>等线 Light</vt:lpstr>
      <vt:lpstr>Gadugi</vt:lpstr>
      <vt:lpstr>HP001</vt:lpstr>
      <vt:lpstr>HP001 5H</vt:lpstr>
      <vt:lpstr>Times New Roman</vt:lpstr>
      <vt:lpstr>UTM Avo</vt:lpstr>
      <vt:lpstr>Wingdings</vt:lpstr>
      <vt:lpstr>字魂17号-萌趣果冻体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125</cp:revision>
  <dcterms:created xsi:type="dcterms:W3CDTF">2021-06-19T03:09:12Z</dcterms:created>
  <dcterms:modified xsi:type="dcterms:W3CDTF">2021-12-15T00:42:11Z</dcterms:modified>
</cp:coreProperties>
</file>