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63" r:id="rId3"/>
    <p:sldId id="362" r:id="rId4"/>
    <p:sldId id="356" r:id="rId5"/>
    <p:sldId id="357" r:id="rId6"/>
    <p:sldId id="358" r:id="rId7"/>
    <p:sldId id="359" r:id="rId8"/>
    <p:sldId id="360" r:id="rId9"/>
    <p:sldId id="361" r:id="rId10"/>
    <p:sldId id="370" r:id="rId11"/>
    <p:sldId id="371" r:id="rId12"/>
    <p:sldId id="372" r:id="rId13"/>
    <p:sldId id="373" r:id="rId14"/>
    <p:sldId id="36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2" d="100"/>
          <a:sy n="92" d="100"/>
        </p:scale>
        <p:origin x="-216" y="-10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1.xml"/><Relationship Id="rId18" Type="http://schemas.openxmlformats.org/officeDocument/2006/relationships/image" Target="../media/image27.png"/><Relationship Id="rId3" Type="http://schemas.openxmlformats.org/officeDocument/2006/relationships/image" Target="../media/image15.jpe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slide" Target="slide12.xml"/><Relationship Id="rId23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2133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- </a:t>
            </a:r>
            <a:r>
              <a:rPr lang="en-US" altLang="en-US" dirty="0" err="1">
                <a:latin typeface="Calibri" pitchFamily="34" charset="0"/>
              </a:rPr>
              <a:t>Kể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tên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các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đơn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vị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đo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độ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dài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từ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lớn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đến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bé</a:t>
            </a:r>
            <a:r>
              <a:rPr lang="en-US" altLang="en-US" dirty="0">
                <a:latin typeface="Calibr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400" y="228599"/>
            <a:ext cx="43434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0834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Calibri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89452" name="Nhac-chuong-bao-thuc-nhe-nha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455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" y="267891"/>
            <a:ext cx="7200900" cy="455652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9m 50cm ........ 905cm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5hm 50m.........1 km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56cm ........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556cm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582" y="506017"/>
            <a:ext cx="246413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&gt;, &lt;,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86E434-33CF-4D19-B842-45A13CC59474}"/>
              </a:ext>
            </a:extLst>
          </p:cNvPr>
          <p:cNvSpPr txBox="1"/>
          <p:nvPr/>
        </p:nvSpPr>
        <p:spPr>
          <a:xfrm>
            <a:off x="4139803" y="1828800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121389-F178-4898-A416-D24325C6FFED}"/>
              </a:ext>
            </a:extLst>
          </p:cNvPr>
          <p:cNvSpPr txBox="1"/>
          <p:nvPr/>
        </p:nvSpPr>
        <p:spPr>
          <a:xfrm>
            <a:off x="4202906" y="2253764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B03AE2-5A31-4BE4-AE10-2B8E5C1EF4DD}"/>
              </a:ext>
            </a:extLst>
          </p:cNvPr>
          <p:cNvSpPr txBox="1"/>
          <p:nvPr/>
        </p:nvSpPr>
        <p:spPr>
          <a:xfrm>
            <a:off x="4139802" y="2714445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562166" y="1605200"/>
            <a:ext cx="238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3127cm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=...... m ......cm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31m</a:t>
            </a:r>
            <a:r>
              <a:rPr lang="en-US" sz="1800" dirty="0"/>
              <a:t> 27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3m</a:t>
            </a:r>
            <a:r>
              <a:rPr lang="en-US" sz="1800" dirty="0"/>
              <a:t> 127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312 m 7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469" y="821531"/>
            <a:ext cx="6331744" cy="40005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pic>
        <p:nvPicPr>
          <p:cNvPr id="12" name="Picture 47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2455711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3219472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>
            <a:extLst>
              <a:ext uri="{FF2B5EF4-FFF2-40B4-BE49-F238E27FC236}">
                <a16:creationId xmlns="" xmlns:a16="http://schemas.microsoft.com/office/drawing/2014/main" id="{8D8E6A53-4372-4C0B-8170-9C4499C0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62B591-1EE9-4011-B4A1-CD3F3C749901}"/>
              </a:ext>
            </a:extLst>
          </p:cNvPr>
          <p:cNvSpPr txBox="1"/>
          <p:nvPr/>
        </p:nvSpPr>
        <p:spPr>
          <a:xfrm>
            <a:off x="2921614" y="1664821"/>
            <a:ext cx="298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 hm = ...... km</a:t>
            </a:r>
            <a:endParaRPr lang="vi-VN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6D0F204-66AF-48AC-8DB3-E5AA92C7781F}"/>
              </a:ext>
            </a:extLst>
          </p:cNvPr>
          <p:cNvSpPr txBox="1"/>
          <p:nvPr/>
        </p:nvSpPr>
        <p:spPr>
          <a:xfrm>
            <a:off x="3961503" y="3205928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360km</a:t>
            </a:r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82B5109-D728-4AC2-A254-5A376F9B3765}"/>
              </a:ext>
            </a:extLst>
          </p:cNvPr>
          <p:cNvSpPr txBox="1"/>
          <p:nvPr/>
        </p:nvSpPr>
        <p:spPr>
          <a:xfrm>
            <a:off x="3961503" y="2390477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36km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228600"/>
            <a:ext cx="3505200" cy="1447800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19100" y="5370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…m.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 (hay … km … m).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CB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902611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955" y="1524000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1466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380583"/>
            <a:ext cx="5257800" cy="1139398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800100" y="53478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ĐẠT</a:t>
            </a:r>
            <a:endParaRPr lang="en-US" alt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4" name="Text Box 20"/>
          <p:cNvSpPr txBox="1">
            <a:spLocks noChangeArrowheads="1"/>
          </p:cNvSpPr>
          <p:nvPr/>
        </p:nvSpPr>
        <p:spPr bwMode="auto">
          <a:xfrm>
            <a:off x="762000" y="2194560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5800" y="2194560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tên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theo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tự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từ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lớn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đến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bé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và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ngược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lại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mối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quan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hệ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giữa</a:t>
            </a:r>
            <a:r>
              <a:rPr lang="en-US" altLang="en-US" sz="2800" dirty="0">
                <a:latin typeface="Calibri" pitchFamily="34" charset="0"/>
              </a:rPr>
              <a:t> 2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liền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nhau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graphicFrame>
        <p:nvGraphicFramePr>
          <p:cNvPr id="210950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8304760"/>
              </p:ext>
            </p:extLst>
          </p:nvPr>
        </p:nvGraphicFramePr>
        <p:xfrm>
          <a:off x="479425" y="1296670"/>
          <a:ext cx="8229600" cy="2412492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6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4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371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9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0" name="Text Box 95"/>
          <p:cNvSpPr txBox="1">
            <a:spLocks noChangeArrowheads="1"/>
          </p:cNvSpPr>
          <p:nvPr/>
        </p:nvSpPr>
        <p:spPr bwMode="auto">
          <a:xfrm>
            <a:off x="228600" y="838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u="sng">
                <a:latin typeface="Calibri" pitchFamily="34" charset="0"/>
              </a:rPr>
              <a:t>Bài 1:</a:t>
            </a:r>
            <a:r>
              <a:rPr lang="en-US" altLang="en-US" sz="2800" b="1">
                <a:latin typeface="Calibri" pitchFamily="34" charset="0"/>
              </a:rPr>
              <a:t> a) Viết cho đầy đủ bảng đơn vị đo độ dài sau:</a:t>
            </a:r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3810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Km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17526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hm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2971800" y="167640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dam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4267200" y="1676400"/>
            <a:ext cx="68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646738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7696200" y="1676400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mm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7818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cm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4419600" y="2068830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</a:t>
            </a:r>
            <a:endParaRPr lang="en-US" altLang="en-US" sz="2100" dirty="0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4114800" y="245872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=….  dm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3017838" y="2068830"/>
            <a:ext cx="10207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1dam</a:t>
            </a:r>
            <a:endParaRPr lang="en-US" altLang="en-US" sz="2100" dirty="0"/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1874838" y="2118360"/>
            <a:ext cx="86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1hm</a:t>
            </a:r>
            <a:endParaRPr lang="en-US" altLang="en-US" sz="2100" dirty="0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762000" y="206883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1km</a:t>
            </a:r>
            <a:endParaRPr lang="en-US" altLang="en-US" sz="2100" dirty="0"/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54864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 </a:t>
            </a:r>
            <a:r>
              <a:rPr lang="en-US" altLang="en-US" sz="2100" dirty="0" err="1"/>
              <a:t>1dm</a:t>
            </a:r>
            <a:endParaRPr lang="en-US" altLang="en-US" sz="2100" dirty="0"/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6858000" y="2057400"/>
            <a:ext cx="838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1cm</a:t>
            </a:r>
            <a:endParaRPr lang="en-US" altLang="en-US" sz="2100" dirty="0"/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78486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1mm</a:t>
            </a:r>
            <a:endParaRPr lang="en-US" altLang="en-US" sz="2100" dirty="0"/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4343400" y="2484120"/>
            <a:ext cx="5016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chemeClr val="accent2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7988700-5A09-4321-8F8E-419A82320357}"/>
              </a:ext>
            </a:extLst>
          </p:cNvPr>
          <p:cNvGrpSpPr/>
          <p:nvPr/>
        </p:nvGrpSpPr>
        <p:grpSpPr>
          <a:xfrm>
            <a:off x="533400" y="2484120"/>
            <a:ext cx="1447800" cy="415498"/>
            <a:chOff x="533400" y="2484120"/>
            <a:chExt cx="1447800" cy="415498"/>
          </a:xfrm>
        </p:grpSpPr>
        <p:sp>
          <p:nvSpPr>
            <p:cNvPr id="47246" name="Text Box 142"/>
            <p:cNvSpPr txBox="1">
              <a:spLocks noChangeArrowheads="1"/>
            </p:cNvSpPr>
            <p:nvPr/>
          </p:nvSpPr>
          <p:spPr bwMode="auto">
            <a:xfrm>
              <a:off x="533400" y="248412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   hm</a:t>
              </a:r>
            </a:p>
          </p:txBody>
        </p:sp>
        <p:sp>
          <p:nvSpPr>
            <p:cNvPr id="47249" name="Text Box 145"/>
            <p:cNvSpPr txBox="1">
              <a:spLocks noChangeArrowheads="1"/>
            </p:cNvSpPr>
            <p:nvPr/>
          </p:nvSpPr>
          <p:spPr bwMode="auto">
            <a:xfrm>
              <a:off x="7620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3720A71-F24F-4F01-8EBD-F1444303EB97}"/>
              </a:ext>
            </a:extLst>
          </p:cNvPr>
          <p:cNvGrpSpPr/>
          <p:nvPr/>
        </p:nvGrpSpPr>
        <p:grpSpPr>
          <a:xfrm>
            <a:off x="1676400" y="2484120"/>
            <a:ext cx="1600200" cy="439629"/>
            <a:chOff x="1676400" y="2484120"/>
            <a:chExt cx="1600200" cy="439629"/>
          </a:xfrm>
        </p:grpSpPr>
        <p:sp>
          <p:nvSpPr>
            <p:cNvPr id="47257" name="Text Box 153"/>
            <p:cNvSpPr txBox="1">
              <a:spLocks noChangeArrowheads="1"/>
            </p:cNvSpPr>
            <p:nvPr/>
          </p:nvSpPr>
          <p:spPr bwMode="auto">
            <a:xfrm>
              <a:off x="1676400" y="2484120"/>
              <a:ext cx="1600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=…. dam</a:t>
              </a:r>
            </a:p>
          </p:txBody>
        </p:sp>
        <p:sp>
          <p:nvSpPr>
            <p:cNvPr id="47261" name="Text Box 157"/>
            <p:cNvSpPr txBox="1">
              <a:spLocks noChangeArrowheads="1"/>
            </p:cNvSpPr>
            <p:nvPr/>
          </p:nvSpPr>
          <p:spPr bwMode="auto">
            <a:xfrm>
              <a:off x="1828800" y="2508251"/>
              <a:ext cx="50165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FB2E45D-FF69-468B-8A71-2D61FE802926}"/>
              </a:ext>
            </a:extLst>
          </p:cNvPr>
          <p:cNvGrpSpPr/>
          <p:nvPr/>
        </p:nvGrpSpPr>
        <p:grpSpPr>
          <a:xfrm>
            <a:off x="2895600" y="2484120"/>
            <a:ext cx="1219200" cy="415498"/>
            <a:chOff x="2895600" y="2484120"/>
            <a:chExt cx="1219200" cy="415498"/>
          </a:xfrm>
        </p:grpSpPr>
        <p:sp>
          <p:nvSpPr>
            <p:cNvPr id="47256" name="Text Box 152"/>
            <p:cNvSpPr txBox="1">
              <a:spLocks noChangeArrowheads="1"/>
            </p:cNvSpPr>
            <p:nvPr/>
          </p:nvSpPr>
          <p:spPr bwMode="auto">
            <a:xfrm>
              <a:off x="2895600" y="2484120"/>
              <a:ext cx="1219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….   m</a:t>
              </a:r>
            </a:p>
          </p:txBody>
        </p:sp>
        <p:sp>
          <p:nvSpPr>
            <p:cNvPr id="47262" name="Text Box 158"/>
            <p:cNvSpPr txBox="1">
              <a:spLocks noChangeArrowheads="1"/>
            </p:cNvSpPr>
            <p:nvPr/>
          </p:nvSpPr>
          <p:spPr bwMode="auto">
            <a:xfrm>
              <a:off x="3124200" y="2484120"/>
              <a:ext cx="6096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45E26DF-67FB-42E8-B0F7-941E02A8433F}"/>
              </a:ext>
            </a:extLst>
          </p:cNvPr>
          <p:cNvGrpSpPr/>
          <p:nvPr/>
        </p:nvGrpSpPr>
        <p:grpSpPr>
          <a:xfrm>
            <a:off x="5410200" y="2463800"/>
            <a:ext cx="1371600" cy="435818"/>
            <a:chOff x="5410200" y="2463800"/>
            <a:chExt cx="1371600" cy="435818"/>
          </a:xfrm>
        </p:grpSpPr>
        <p:sp>
          <p:nvSpPr>
            <p:cNvPr id="47255" name="Text Box 151"/>
            <p:cNvSpPr txBox="1">
              <a:spLocks noChangeArrowheads="1"/>
            </p:cNvSpPr>
            <p:nvPr/>
          </p:nvSpPr>
          <p:spPr bwMode="auto">
            <a:xfrm>
              <a:off x="5410200" y="248412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…. cm</a:t>
              </a:r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auto">
            <a:xfrm>
              <a:off x="5607050" y="246380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1E31C16-D5B2-4C40-9DBB-EDCDEBF93B60}"/>
              </a:ext>
            </a:extLst>
          </p:cNvPr>
          <p:cNvGrpSpPr/>
          <p:nvPr/>
        </p:nvGrpSpPr>
        <p:grpSpPr>
          <a:xfrm>
            <a:off x="6629400" y="2474422"/>
            <a:ext cx="1797627" cy="425196"/>
            <a:chOff x="6705600" y="2474422"/>
            <a:chExt cx="1797627" cy="425196"/>
          </a:xfrm>
        </p:grpSpPr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6826827" y="2474422"/>
              <a:ext cx="16764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m m</a:t>
              </a:r>
            </a:p>
          </p:txBody>
        </p:sp>
        <p:sp>
          <p:nvSpPr>
            <p:cNvPr id="47264" name="Text Box 160"/>
            <p:cNvSpPr txBox="1">
              <a:spLocks noChangeArrowheads="1"/>
            </p:cNvSpPr>
            <p:nvPr/>
          </p:nvSpPr>
          <p:spPr bwMode="auto">
            <a:xfrm>
              <a:off x="67056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7D94D7-DCCA-473D-839D-6022C3FAE0ED}"/>
              </a:ext>
            </a:extLst>
          </p:cNvPr>
          <p:cNvGrpSpPr/>
          <p:nvPr/>
        </p:nvGrpSpPr>
        <p:grpSpPr>
          <a:xfrm>
            <a:off x="1752600" y="2788920"/>
            <a:ext cx="1447800" cy="589280"/>
            <a:chOff x="1752600" y="2788920"/>
            <a:chExt cx="1447800" cy="589280"/>
          </a:xfrm>
        </p:grpSpPr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1752600" y="291084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 km</a:t>
              </a:r>
            </a:p>
          </p:txBody>
        </p:sp>
        <p:graphicFrame>
          <p:nvGraphicFramePr>
            <p:cNvPr id="4728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848778"/>
                </p:ext>
              </p:extLst>
            </p:nvPr>
          </p:nvGraphicFramePr>
          <p:xfrm>
            <a:off x="2012950" y="278892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4" imgW="457200" imgH="965200" progId="Equation.DSMT4">
                    <p:embed/>
                  </p:oleObj>
                </mc:Choice>
                <mc:Fallback>
                  <p:oleObj name="Equation" r:id="rId4" imgW="457200" imgH="965200" progId="Equation.DSMT4">
                    <p:embed/>
                    <p:pic>
                      <p:nvPicPr>
                        <p:cNvPr id="4728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278892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290" name="Text Box 186"/>
          <p:cNvSpPr txBox="1">
            <a:spLocks noChangeArrowheads="1"/>
          </p:cNvSpPr>
          <p:nvPr/>
        </p:nvSpPr>
        <p:spPr bwMode="auto">
          <a:xfrm>
            <a:off x="4191000" y="2971800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dam</a:t>
            </a:r>
          </a:p>
        </p:txBody>
      </p:sp>
      <p:sp>
        <p:nvSpPr>
          <p:cNvPr id="47291" name="Text Box 187"/>
          <p:cNvSpPr txBox="1">
            <a:spLocks noChangeArrowheads="1"/>
          </p:cNvSpPr>
          <p:nvPr/>
        </p:nvSpPr>
        <p:spPr bwMode="auto">
          <a:xfrm>
            <a:off x="5486400" y="297180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/>
              <a:t>=      m</a:t>
            </a: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7696200" y="2971800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cm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7EF8213-E57F-42F9-A71B-4602DCA01B7B}"/>
              </a:ext>
            </a:extLst>
          </p:cNvPr>
          <p:cNvGrpSpPr/>
          <p:nvPr/>
        </p:nvGrpSpPr>
        <p:grpSpPr>
          <a:xfrm>
            <a:off x="3048000" y="2870200"/>
            <a:ext cx="1524000" cy="589280"/>
            <a:chOff x="3048000" y="2870200"/>
            <a:chExt cx="1524000" cy="589280"/>
          </a:xfrm>
        </p:grpSpPr>
        <p:sp>
          <p:nvSpPr>
            <p:cNvPr id="47282" name="Text Box 178"/>
            <p:cNvSpPr txBox="1">
              <a:spLocks noChangeArrowheads="1"/>
            </p:cNvSpPr>
            <p:nvPr/>
          </p:nvSpPr>
          <p:spPr bwMode="auto">
            <a:xfrm>
              <a:off x="3048000" y="298323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hm</a:t>
              </a:r>
            </a:p>
          </p:txBody>
        </p:sp>
        <p:graphicFrame>
          <p:nvGraphicFramePr>
            <p:cNvPr id="47311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956154"/>
                </p:ext>
              </p:extLst>
            </p:nvPr>
          </p:nvGraphicFramePr>
          <p:xfrm>
            <a:off x="3352800" y="287020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6" imgW="457200" imgH="965200" progId="Equation.DSMT4">
                    <p:embed/>
                  </p:oleObj>
                </mc:Choice>
                <mc:Fallback>
                  <p:oleObj name="Equation" r:id="rId6" imgW="457200" imgH="965200" progId="Equation.DSMT4">
                    <p:embed/>
                    <p:pic>
                      <p:nvPicPr>
                        <p:cNvPr id="47311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87020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2" name="Object 20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21465"/>
              </p:ext>
            </p:extLst>
          </p:nvPr>
        </p:nvGraphicFramePr>
        <p:xfrm>
          <a:off x="5715000" y="2910840"/>
          <a:ext cx="312738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8" imgW="457200" imgH="965200" progId="Equation.DSMT4">
                  <p:embed/>
                </p:oleObj>
              </mc:Choice>
              <mc:Fallback>
                <p:oleObj name="Equation" r:id="rId8" imgW="457200" imgH="965200" progId="Equation.DSMT4">
                  <p:embed/>
                  <p:pic>
                    <p:nvPicPr>
                      <p:cNvPr id="47312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10840"/>
                        <a:ext cx="312738" cy="5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5644"/>
              </p:ext>
            </p:extLst>
          </p:nvPr>
        </p:nvGraphicFramePr>
        <p:xfrm>
          <a:off x="4451350" y="2849880"/>
          <a:ext cx="34925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9" imgW="457200" imgH="965200" progId="Equation.DSMT4">
                  <p:embed/>
                </p:oleObj>
              </mc:Choice>
              <mc:Fallback>
                <p:oleObj name="Equation" r:id="rId9" imgW="457200" imgH="965200" progId="Equation.DSMT4">
                  <p:embed/>
                  <p:pic>
                    <p:nvPicPr>
                      <p:cNvPr id="47319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849880"/>
                        <a:ext cx="349250" cy="58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13DA792-03EC-4D94-95CB-6D7E13ADD088}"/>
              </a:ext>
            </a:extLst>
          </p:cNvPr>
          <p:cNvGrpSpPr/>
          <p:nvPr/>
        </p:nvGrpSpPr>
        <p:grpSpPr>
          <a:xfrm>
            <a:off x="6553200" y="2900680"/>
            <a:ext cx="1524000" cy="528320"/>
            <a:chOff x="6629400" y="2900680"/>
            <a:chExt cx="1524000" cy="528320"/>
          </a:xfrm>
        </p:grpSpPr>
        <p:sp>
          <p:nvSpPr>
            <p:cNvPr id="47294" name="Text Box 190"/>
            <p:cNvSpPr txBox="1">
              <a:spLocks noChangeArrowheads="1"/>
            </p:cNvSpPr>
            <p:nvPr/>
          </p:nvSpPr>
          <p:spPr bwMode="auto">
            <a:xfrm>
              <a:off x="6629400" y="297180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    dm</a:t>
              </a:r>
            </a:p>
          </p:txBody>
        </p:sp>
        <p:graphicFrame>
          <p:nvGraphicFramePr>
            <p:cNvPr id="47329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773789"/>
                </p:ext>
              </p:extLst>
            </p:nvPr>
          </p:nvGraphicFramePr>
          <p:xfrm>
            <a:off x="6934200" y="2900680"/>
            <a:ext cx="312738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11" imgW="457200" imgH="965200" progId="Equation.DSMT4">
                    <p:embed/>
                  </p:oleObj>
                </mc:Choice>
                <mc:Fallback>
                  <p:oleObj name="Equation" r:id="rId11" imgW="457200" imgH="965200" progId="Equation.DSMT4">
                    <p:embed/>
                    <p:pic>
                      <p:nvPicPr>
                        <p:cNvPr id="4732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900680"/>
                          <a:ext cx="312738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30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15727"/>
              </p:ext>
            </p:extLst>
          </p:nvPr>
        </p:nvGraphicFramePr>
        <p:xfrm>
          <a:off x="7924801" y="2819400"/>
          <a:ext cx="385763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3" imgW="457200" imgH="965200" progId="Equation.DSMT4">
                  <p:embed/>
                </p:oleObj>
              </mc:Choice>
              <mc:Fallback>
                <p:oleObj name="Equation" r:id="rId13" imgW="457200" imgH="965200" progId="Equation.DSMT4">
                  <p:embed/>
                  <p:pic>
                    <p:nvPicPr>
                      <p:cNvPr id="4733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819400"/>
                        <a:ext cx="385763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35" name="Text Box 231"/>
          <p:cNvSpPr txBox="1">
            <a:spLocks noChangeArrowheads="1"/>
          </p:cNvSpPr>
          <p:nvPr/>
        </p:nvSpPr>
        <p:spPr bwMode="auto">
          <a:xfrm>
            <a:off x="304800" y="370332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libri" pitchFamily="34" charset="0"/>
              </a:rPr>
              <a:t>b) </a:t>
            </a:r>
            <a:r>
              <a:rPr lang="en-US" altLang="en-US" sz="2400" b="1" i="1" dirty="0" err="1">
                <a:latin typeface="Calibri" pitchFamily="34" charset="0"/>
              </a:rPr>
              <a:t>Nhận</a:t>
            </a:r>
            <a:r>
              <a:rPr lang="en-US" altLang="en-US" sz="2400" b="1" i="1" dirty="0">
                <a:latin typeface="Calibri" pitchFamily="34" charset="0"/>
              </a:rPr>
              <a:t> </a:t>
            </a:r>
            <a:r>
              <a:rPr lang="en-US" altLang="en-US" sz="2400" b="1" i="1" dirty="0" err="1">
                <a:latin typeface="Calibri" pitchFamily="34" charset="0"/>
              </a:rPr>
              <a:t>xét</a:t>
            </a:r>
            <a:r>
              <a:rPr lang="en-US" altLang="en-US" sz="2400" b="1" dirty="0">
                <a:latin typeface="Calibri" pitchFamily="34" charset="0"/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Hai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đo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dài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liền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nhau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69F925E-8E68-45A2-B2AB-7FE415AD86A3}"/>
              </a:ext>
            </a:extLst>
          </p:cNvPr>
          <p:cNvGrpSpPr/>
          <p:nvPr/>
        </p:nvGrpSpPr>
        <p:grpSpPr>
          <a:xfrm>
            <a:off x="876300" y="4372303"/>
            <a:ext cx="5867400" cy="528320"/>
            <a:chOff x="876300" y="4372303"/>
            <a:chExt cx="5867400" cy="528320"/>
          </a:xfrm>
        </p:grpSpPr>
        <p:graphicFrame>
          <p:nvGraphicFramePr>
            <p:cNvPr id="47336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3103"/>
                </p:ext>
              </p:extLst>
            </p:nvPr>
          </p:nvGraphicFramePr>
          <p:xfrm>
            <a:off x="2998132" y="4372303"/>
            <a:ext cx="457200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15" imgW="457200" imgH="965200" progId="Equation.DSMT4">
                    <p:embed/>
                  </p:oleObj>
                </mc:Choice>
                <mc:Fallback>
                  <p:oleObj name="Equation" r:id="rId15" imgW="457200" imgH="965200" progId="Equation.DSMT4">
                    <p:embed/>
                    <p:pic>
                      <p:nvPicPr>
                        <p:cNvPr id="4733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132" y="4372303"/>
                          <a:ext cx="457200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39" name="Text Box 235"/>
            <p:cNvSpPr txBox="1">
              <a:spLocks noChangeArrowheads="1"/>
            </p:cNvSpPr>
            <p:nvPr/>
          </p:nvSpPr>
          <p:spPr bwMode="auto">
            <a:xfrm>
              <a:off x="876300" y="4387482"/>
              <a:ext cx="586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bé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bằng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     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lớn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.</a:t>
              </a: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50" name="Text Box 231"/>
          <p:cNvSpPr txBox="1">
            <a:spLocks noChangeArrowheads="1"/>
          </p:cNvSpPr>
          <p:nvPr/>
        </p:nvSpPr>
        <p:spPr bwMode="auto">
          <a:xfrm>
            <a:off x="914400" y="406908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gấp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10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lần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38400" y="76200"/>
            <a:ext cx="2949575" cy="592372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HÀNH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1" grpId="0"/>
      <p:bldP spid="47202" grpId="0"/>
      <p:bldP spid="47203" grpId="0"/>
      <p:bldP spid="47204" grpId="0"/>
      <p:bldP spid="47205" grpId="0"/>
      <p:bldP spid="47206" grpId="0"/>
      <p:bldP spid="47207" grpId="0"/>
      <p:bldP spid="47208" grpId="0"/>
      <p:bldP spid="47209" grpId="0"/>
      <p:bldP spid="47214" grpId="0"/>
      <p:bldP spid="47224" grpId="0"/>
      <p:bldP spid="47226" grpId="0"/>
      <p:bldP spid="47228" grpId="0"/>
      <p:bldP spid="47235" grpId="0"/>
      <p:bldP spid="47240" grpId="0"/>
      <p:bldP spid="47245" grpId="0" animBg="1"/>
      <p:bldP spid="47290" grpId="0"/>
      <p:bldP spid="47291" grpId="0"/>
      <p:bldP spid="47295" grpId="0"/>
      <p:bldP spid="47335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6248400" y="445008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239000" y="22555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5125" name="Text Box 81"/>
          <p:cNvSpPr txBox="1">
            <a:spLocks noChangeArrowheads="1"/>
          </p:cNvSpPr>
          <p:nvPr/>
        </p:nvSpPr>
        <p:spPr bwMode="auto">
          <a:xfrm>
            <a:off x="609600" y="98679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Calibri" pitchFamily="34" charset="0"/>
              </a:rPr>
              <a:t>Bài</a:t>
            </a:r>
            <a:r>
              <a:rPr lang="en-US" altLang="en-US" sz="2800" b="1" dirty="0">
                <a:latin typeface="Calibri" pitchFamily="34" charset="0"/>
              </a:rPr>
              <a:t> 2: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hoặc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phân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thích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hợp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chỗ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chấm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463040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Calibri" pitchFamily="34" charset="0"/>
              </a:rPr>
              <a:t>135m = …....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342dm = ….....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15cm = ……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46304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b) 8300m = …...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4000m     = …...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25 000m = …..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28194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1m    = …….km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6248400" y="438912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239000" y="23050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149" name="Text Box 81"/>
          <p:cNvSpPr txBox="1">
            <a:spLocks noChangeArrowheads="1"/>
          </p:cNvSpPr>
          <p:nvPr/>
        </p:nvSpPr>
        <p:spPr bwMode="auto">
          <a:xfrm>
            <a:off x="533400" y="103632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Bài 2: Viết số hoặc phân số thích hợp vào chỗ chấm: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512570"/>
            <a:ext cx="32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Calibri" pitchFamily="34" charset="0"/>
              </a:rPr>
              <a:t>135m</a:t>
            </a:r>
            <a:r>
              <a:rPr lang="en-US" altLang="en-US" sz="2800" dirty="0">
                <a:latin typeface="Calibri" pitchFamily="34" charset="0"/>
              </a:rPr>
              <a:t> = …....  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342dm</a:t>
            </a:r>
            <a:r>
              <a:rPr lang="en-US" altLang="en-US" sz="2800" dirty="0">
                <a:latin typeface="Calibri" pitchFamily="34" charset="0"/>
              </a:rPr>
              <a:t> = ….....   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</a:t>
            </a:r>
            <a:r>
              <a:rPr lang="en-US" altLang="en-US" sz="2800" dirty="0" err="1">
                <a:latin typeface="Calibri" pitchFamily="34" charset="0"/>
              </a:rPr>
              <a:t>15cm</a:t>
            </a:r>
            <a:r>
              <a:rPr lang="en-US" altLang="en-US" sz="2800" dirty="0">
                <a:latin typeface="Calibri" pitchFamily="34" charset="0"/>
              </a:rPr>
              <a:t> = ……    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51257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b) </a:t>
            </a:r>
            <a:r>
              <a:rPr lang="en-US" altLang="en-US" sz="2800" dirty="0" err="1">
                <a:latin typeface="Calibri" pitchFamily="34" charset="0"/>
              </a:rPr>
              <a:t>8300m</a:t>
            </a:r>
            <a:r>
              <a:rPr lang="en-US" altLang="en-US" sz="2800" dirty="0">
                <a:latin typeface="Calibri" pitchFamily="34" charset="0"/>
              </a:rPr>
              <a:t> = …...  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4000m</a:t>
            </a:r>
            <a:r>
              <a:rPr lang="en-US" altLang="en-US" sz="2800" dirty="0">
                <a:latin typeface="Calibri" pitchFamily="34" charset="0"/>
              </a:rPr>
              <a:t>     = …... 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25 </a:t>
            </a:r>
            <a:r>
              <a:rPr lang="en-US" altLang="en-US" sz="2800" dirty="0" err="1">
                <a:latin typeface="Calibri" pitchFamily="34" charset="0"/>
              </a:rPr>
              <a:t>000m</a:t>
            </a:r>
            <a:r>
              <a:rPr lang="en-US" altLang="en-US" sz="2800" dirty="0">
                <a:latin typeface="Calibri" pitchFamily="34" charset="0"/>
              </a:rPr>
              <a:t> = ….. 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0099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1m    = …….km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2351088" y="1532890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1350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2324100" y="2205335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3420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2271713" y="279329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150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6721475" y="1527810"/>
            <a:ext cx="7461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830</a:t>
            </a:r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759575" y="2205335"/>
            <a:ext cx="631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6797675" y="2793298"/>
            <a:ext cx="593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25</a:t>
            </a:r>
          </a:p>
        </p:txBody>
      </p:sp>
      <p:graphicFrame>
        <p:nvGraphicFramePr>
          <p:cNvPr id="48220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74996"/>
              </p:ext>
            </p:extLst>
          </p:nvPr>
        </p:nvGraphicFramePr>
        <p:xfrm>
          <a:off x="4572000" y="3183835"/>
          <a:ext cx="45720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457200" imgH="965200" progId="Equation.DSMT4">
                  <p:embed/>
                </p:oleObj>
              </mc:Choice>
              <mc:Fallback>
                <p:oleObj name="Equation" r:id="rId3" imgW="457200" imgH="965200" progId="Equation.DSMT4">
                  <p:embed/>
                  <p:pic>
                    <p:nvPicPr>
                      <p:cNvPr id="4822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83835"/>
                        <a:ext cx="45720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15635"/>
              </p:ext>
            </p:extLst>
          </p:nvPr>
        </p:nvGraphicFramePr>
        <p:xfrm>
          <a:off x="4160796" y="3851082"/>
          <a:ext cx="53975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660400" imgH="965200" progId="Equation.DSMT4">
                  <p:embed/>
                </p:oleObj>
              </mc:Choice>
              <mc:Fallback>
                <p:oleObj name="Equation" r:id="rId5" imgW="660400" imgH="965200" progId="Equation.DSMT4">
                  <p:embed/>
                  <p:pic>
                    <p:nvPicPr>
                      <p:cNvPr id="4822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796" y="3851082"/>
                        <a:ext cx="539750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68266"/>
              </p:ext>
            </p:extLst>
          </p:nvPr>
        </p:nvGraphicFramePr>
        <p:xfrm>
          <a:off x="4114800" y="4542572"/>
          <a:ext cx="60960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863600" imgH="965200" progId="Equation.DSMT4">
                  <p:embed/>
                </p:oleObj>
              </mc:Choice>
              <mc:Fallback>
                <p:oleObj name="Equation" r:id="rId7" imgW="863600" imgH="965200" progId="Equation.DSMT4">
                  <p:embed/>
                  <p:pic>
                    <p:nvPicPr>
                      <p:cNvPr id="4822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42572"/>
                        <a:ext cx="609600" cy="473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  <p:bldP spid="48213" grpId="0" animBg="1"/>
      <p:bldP spid="48214" grpId="0" animBg="1"/>
      <p:bldP spid="48215" grpId="0" animBg="1"/>
      <p:bldP spid="48216" grpId="0" animBg="1"/>
      <p:bldP spid="48217" grpId="0" animBg="1"/>
      <p:bldP spid="48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48400" y="462153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522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Calibri" pitchFamily="34" charset="0"/>
              </a:rPr>
              <a:t>Bài 3</a:t>
            </a:r>
            <a:r>
              <a:rPr lang="en-US" altLang="en-US" sz="2800" b="1">
                <a:latin typeface="Calibri" pitchFamily="34" charset="0"/>
              </a:rPr>
              <a:t>: Viết số thích hợp vào chỗ chấm: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2200929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4km 37m   = …..       m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24400" y="226950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43200" y="220092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4037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7315200" y="2200929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38200" y="268860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8m 12cm = …...     cm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590800" y="2716549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812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685800" y="32867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5105401" y="2200929"/>
            <a:ext cx="3050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354dm=       m    dm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5105400" y="268860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Calibri" pitchFamily="34" charset="0"/>
              </a:rPr>
              <a:t>3040m=     km     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39" y="2186960"/>
            <a:ext cx="12334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114" y="2208549"/>
            <a:ext cx="67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4439" y="2669560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1850" y="2688609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40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105400" y="336422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3040m=     km   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dam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3364229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3352800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4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37" grpId="0" animBg="1"/>
      <p:bldP spid="4" grpId="0"/>
      <p:bldP spid="5" grpId="0"/>
      <p:bldP spid="6" grpId="0"/>
      <p:bldP spid="7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762000" y="457200"/>
            <a:ext cx="8229600" cy="3416320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791km,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144km.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11480" y="2303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		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05600" y="1002029"/>
            <a:ext cx="1219200" cy="304800"/>
            <a:chOff x="4224" y="1104"/>
            <a:chExt cx="768" cy="240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4224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76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24800" y="1002029"/>
            <a:ext cx="0" cy="304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cs typeface="Times New Roman" pitchFamily="18" charset="0"/>
            </a:endParaRP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16200000">
            <a:off x="5303520" y="-395576"/>
            <a:ext cx="60960" cy="27432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5400000" flipV="1">
            <a:off x="4358640" y="-1893571"/>
            <a:ext cx="426720" cy="6705600"/>
          </a:xfrm>
          <a:prstGeom prst="rightBracket">
            <a:avLst>
              <a:gd name="adj" fmla="val 104762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629400" y="62158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144km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1002029"/>
            <a:ext cx="2743200" cy="304800"/>
            <a:chOff x="768" y="1104"/>
            <a:chExt cx="1728" cy="240"/>
          </a:xfrm>
        </p:grpSpPr>
        <p:sp>
          <p:nvSpPr>
            <p:cNvPr id="9240" name="Line 4"/>
            <p:cNvSpPr>
              <a:spLocks noChangeShapeType="1"/>
            </p:cNvSpPr>
            <p:nvPr/>
          </p:nvSpPr>
          <p:spPr bwMode="auto">
            <a:xfrm>
              <a:off x="768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768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62400" y="1002029"/>
            <a:ext cx="2743200" cy="304800"/>
            <a:chOff x="2496" y="1104"/>
            <a:chExt cx="1728" cy="240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2496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2496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28" name="AutoShape 20"/>
          <p:cNvSpPr>
            <a:spLocks/>
          </p:cNvSpPr>
          <p:nvPr/>
        </p:nvSpPr>
        <p:spPr bwMode="auto">
          <a:xfrm rot="5400000" flipV="1">
            <a:off x="5821680" y="-735331"/>
            <a:ext cx="243840" cy="39624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8600" y="123316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200400" y="1233169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53200" y="1355089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 Hồ Chí Minh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191000" y="1747307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29412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914400" y="2590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+ 144 = 935(km)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+ 935 = 1726(km)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935km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b)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1726km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 rot="16200000">
            <a:off x="2567940" y="-311807"/>
            <a:ext cx="121920" cy="2667000"/>
          </a:xfrm>
          <a:prstGeom prst="rightBracket">
            <a:avLst>
              <a:gd name="adj" fmla="val 1458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286000" y="64636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791km</a:t>
            </a:r>
          </a:p>
        </p:txBody>
      </p:sp>
      <p:sp>
        <p:nvSpPr>
          <p:cNvPr id="43041" name="AutoShape 33"/>
          <p:cNvSpPr>
            <a:spLocks/>
          </p:cNvSpPr>
          <p:nvPr/>
        </p:nvSpPr>
        <p:spPr bwMode="auto">
          <a:xfrm rot="16200000">
            <a:off x="7284720" y="422909"/>
            <a:ext cx="60960" cy="1219200"/>
          </a:xfrm>
          <a:prstGeom prst="rightBracket">
            <a:avLst>
              <a:gd name="adj" fmla="val 133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40149" y="225021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20" grpId="0" animBg="1"/>
      <p:bldP spid="43022" grpId="0" animBg="1"/>
      <p:bldP spid="43025" grpId="0"/>
      <p:bldP spid="43028" grpId="0" animBg="1"/>
      <p:bldP spid="43029" grpId="0"/>
      <p:bldP spid="43030" grpId="0"/>
      <p:bldP spid="43031" grpId="0"/>
      <p:bldP spid="43033" grpId="0"/>
      <p:bldP spid="43039" grpId="0" animBg="1"/>
      <p:bldP spid="43040" grpId="0"/>
      <p:bldP spid="43041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4938</TotalTime>
  <Words>674</Words>
  <Application>Microsoft Office PowerPoint</Application>
  <PresentationFormat>Custom</PresentationFormat>
  <Paragraphs>142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Admin</cp:lastModifiedBy>
  <cp:revision>451</cp:revision>
  <dcterms:created xsi:type="dcterms:W3CDTF">2009-10-26T05:52:20Z</dcterms:created>
  <dcterms:modified xsi:type="dcterms:W3CDTF">2021-10-04T15:35:36Z</dcterms:modified>
</cp:coreProperties>
</file>