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8" r:id="rId3"/>
    <p:sldMasterId id="2147483710" r:id="rId4"/>
  </p:sldMasterIdLst>
  <p:notesMasterIdLst>
    <p:notesMasterId r:id="rId27"/>
  </p:notesMasterIdLst>
  <p:sldIdLst>
    <p:sldId id="287" r:id="rId5"/>
    <p:sldId id="288" r:id="rId6"/>
    <p:sldId id="261" r:id="rId7"/>
    <p:sldId id="290" r:id="rId8"/>
    <p:sldId id="291" r:id="rId9"/>
    <p:sldId id="292" r:id="rId10"/>
    <p:sldId id="293" r:id="rId11"/>
    <p:sldId id="294" r:id="rId12"/>
    <p:sldId id="295" r:id="rId13"/>
    <p:sldId id="296" r:id="rId14"/>
    <p:sldId id="297" r:id="rId15"/>
    <p:sldId id="298" r:id="rId16"/>
    <p:sldId id="299" r:id="rId17"/>
    <p:sldId id="300" r:id="rId18"/>
    <p:sldId id="303" r:id="rId19"/>
    <p:sldId id="304" r:id="rId20"/>
    <p:sldId id="305" r:id="rId21"/>
    <p:sldId id="307" r:id="rId22"/>
    <p:sldId id="306" r:id="rId23"/>
    <p:sldId id="280" r:id="rId24"/>
    <p:sldId id="285"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6" d="100"/>
          <a:sy n="66" d="100"/>
        </p:scale>
        <p:origin x="63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147019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29615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286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6.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6.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6.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0.mp3"/><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slideLayout" Target="../slideLayouts/slideLayout31.xml"/><Relationship Id="rId4" Type="http://schemas.openxmlformats.org/officeDocument/2006/relationships/audio" Target="../media/media10.mp3"/></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31.xml"/><Relationship Id="rId4" Type="http://schemas.openxmlformats.org/officeDocument/2006/relationships/audio" Target="../media/media3.mp3"/></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63737" cy="6858000"/>
          </a:xfrm>
          <a:prstGeom prst="rect">
            <a:avLst/>
          </a:prstGeom>
        </p:spPr>
      </p:pic>
      <p:sp>
        <p:nvSpPr>
          <p:cNvPr id="5" name="Rectangle 4"/>
          <p:cNvSpPr/>
          <p:nvPr/>
        </p:nvSpPr>
        <p:spPr>
          <a:xfrm>
            <a:off x="1748558"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277342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93347" y="-1"/>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11" y="646330"/>
            <a:ext cx="12017180" cy="2963810"/>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04962" y="3445727"/>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43335"/>
            <a:ext cx="12191999" cy="398544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3"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7986" y="3776547"/>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775"/>
            <a:ext cx="10917044" cy="1690895"/>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7834" y="758283"/>
            <a:ext cx="1274955" cy="1416205"/>
          </a:xfrm>
          <a:prstGeom prst="rect">
            <a:avLst/>
          </a:prstGeom>
        </p:spPr>
      </p:pic>
      <p:pic>
        <p:nvPicPr>
          <p:cNvPr id="4"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57469" y="2937309"/>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970085"/>
            <a:ext cx="12191999" cy="1817719"/>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38016" y="344572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456182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3+4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041928" cy="3043463"/>
          </a:xfrm>
          <a:prstGeom prst="rect">
            <a:avLst/>
          </a:prstGeom>
        </p:spPr>
      </p:pic>
      <p:pic>
        <p:nvPicPr>
          <p:cNvPr id="3" nam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3208" y="4336125"/>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940548" y="400110"/>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765917"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3"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97404" y="2133601"/>
            <a:ext cx="609600" cy="609600"/>
          </a:xfrm>
          <a:prstGeom prst="rect">
            <a:avLst/>
          </a:prstGeom>
        </p:spPr>
      </p:pic>
      <p:pic>
        <p:nvPicPr>
          <p:cNvPr id="6" name="CA BAI PIAN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72819" y="1019527"/>
            <a:ext cx="609600" cy="609600"/>
          </a:xfrm>
          <a:prstGeom prst="rect">
            <a:avLst/>
          </a:prstGeom>
        </p:spPr>
      </p:pic>
    </p:spTree>
    <p:extLst>
      <p:ext uri="{BB962C8B-B14F-4D97-AF65-F5344CB8AC3E}">
        <p14:creationId xmlns:p14="http://schemas.microsoft.com/office/powerpoint/2010/main" val="184069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2796"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876"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2218294"/>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2808" y="3039767"/>
            <a:ext cx="609600" cy="609600"/>
          </a:xfrm>
          <a:prstGeom prst="rect">
            <a:avLst/>
          </a:prstGeom>
        </p:spPr>
      </p:pic>
    </p:spTree>
    <p:extLst>
      <p:ext uri="{BB962C8B-B14F-4D97-AF65-F5344CB8AC3E}">
        <p14:creationId xmlns:p14="http://schemas.microsoft.com/office/powerpoint/2010/main" val="69966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696" y="4296935"/>
            <a:ext cx="609600" cy="609600"/>
          </a:xfrm>
          <a:prstGeom prst="rect">
            <a:avLst/>
          </a:prstGeom>
        </p:spPr>
      </p:pic>
      <p:sp>
        <p:nvSpPr>
          <p:cNvPr id="7" name="TextBox 3"/>
          <p:cNvSpPr txBox="1">
            <a:spLocks noChangeArrowheads="1"/>
          </p:cNvSpPr>
          <p:nvPr/>
        </p:nvSpPr>
        <p:spPr bwMode="auto">
          <a:xfrm>
            <a:off x="2408663" y="152564"/>
            <a:ext cx="6556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fontAlgn="base" hangingPunct="0">
              <a:spcBef>
                <a:spcPct val="0"/>
              </a:spcBef>
              <a:spcAft>
                <a:spcPct val="0"/>
              </a:spcAft>
            </a:pPr>
            <a:r>
              <a:rPr lang="en-US" sz="2400" dirty="0">
                <a:solidFill>
                  <a:srgbClr val="003300"/>
                </a:solidFill>
                <a:latin typeface="Times New Roman" pitchFamily="18" charset="0"/>
                <a:cs typeface="Times New Roman" pitchFamily="18" charset="0"/>
              </a:rPr>
              <a:t>Hát nhóm kết hợp vỗ tay hoặc gõ đệm theo nhịp</a:t>
            </a:r>
          </a:p>
        </p:txBody>
      </p:sp>
      <p:pic>
        <p:nvPicPr>
          <p:cNvPr id="11"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729" y="1921062"/>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987585"/>
            <a:ext cx="12087921" cy="795013"/>
          </a:xfrm>
          <a:prstGeom prst="rect">
            <a:avLst/>
          </a:prstGeom>
        </p:spPr>
      </p:pic>
      <p:pic>
        <p:nvPicPr>
          <p:cNvPr id="13"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496" y="1872834"/>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026" y="1871398"/>
            <a:ext cx="980223" cy="777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hinh nen dep pp\ah dog\Anh-dong-gif-chim-dep-Ohaylam.com-(19).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36354" y="1815558"/>
            <a:ext cx="980223" cy="77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13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06536"/>
            <a:ext cx="7625616" cy="19514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5616" y="3780263"/>
            <a:ext cx="4566383" cy="3077737"/>
          </a:xfrm>
          <a:prstGeom prst="rect">
            <a:avLst/>
          </a:prstGeom>
        </p:spPr>
      </p:pic>
      <p:pic>
        <p:nvPicPr>
          <p:cNvPr id="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59405" y="4189002"/>
            <a:ext cx="609600" cy="609600"/>
          </a:xfrm>
          <a:prstGeom prst="rect">
            <a:avLst/>
          </a:prstGeom>
        </p:spPr>
      </p:pic>
      <p:sp>
        <p:nvSpPr>
          <p:cNvPr id="2" name="Rectangle 1"/>
          <p:cNvSpPr/>
          <p:nvPr/>
        </p:nvSpPr>
        <p:spPr>
          <a:xfrm>
            <a:off x="328603" y="582044"/>
            <a:ext cx="11084312" cy="446276"/>
          </a:xfrm>
          <a:prstGeom prst="rect">
            <a:avLst/>
          </a:prstGeom>
        </p:spPr>
        <p:txBody>
          <a:bodyPr wrap="square">
            <a:spAutoFit/>
          </a:bodyPr>
          <a:lstStyle/>
          <a:p>
            <a:pPr algn="just">
              <a:lnSpc>
                <a:spcPct val="115000"/>
              </a:lnSpc>
              <a:spcAft>
                <a:spcPts val="8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Cặp đôi quay mặt vào nhau. thực hiện động tác: phách </a:t>
            </a:r>
            <a:r>
              <a:rPr lang="en-US"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1 vỗ tay; phách 2, phách 3 hai HS vỗ tay vào nhau</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035160" y="82794"/>
            <a:ext cx="3671198"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Hát kết hợp vận động cơ thể</a:t>
            </a:r>
            <a:endParaRPr lang="en-US" sz="2400" dirty="0"/>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1217776"/>
            <a:ext cx="12191999" cy="2562485"/>
          </a:xfrm>
          <a:prstGeom prst="rect">
            <a:avLst/>
          </a:prstGeom>
        </p:spPr>
      </p:pic>
    </p:spTree>
    <p:extLst>
      <p:ext uri="{BB962C8B-B14F-4D97-AF65-F5344CB8AC3E}">
        <p14:creationId xmlns:p14="http://schemas.microsoft.com/office/powerpoint/2010/main" val="296511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sp>
        <p:nvSpPr>
          <p:cNvPr id="3" name="Rectangle 2"/>
          <p:cNvSpPr/>
          <p:nvPr/>
        </p:nvSpPr>
        <p:spPr>
          <a:xfrm>
            <a:off x="253262" y="133144"/>
            <a:ext cx="5582041" cy="461665"/>
          </a:xfrm>
          <a:prstGeom prst="rect">
            <a:avLst/>
          </a:prstGeom>
        </p:spPr>
        <p:txBody>
          <a:bodyPr wrap="none">
            <a:spAutoFit/>
          </a:bodyPr>
          <a:lstStyle/>
          <a:p>
            <a:pPr eaLnBrk="0" fontAlgn="base" hangingPunct="0">
              <a:spcBef>
                <a:spcPct val="0"/>
              </a:spcBef>
              <a:spcAft>
                <a:spcPct val="0"/>
              </a:spcAft>
            </a:pPr>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TRONG BỨC TRANH VẼ HÌNH ẢNH GÌ</a:t>
            </a:r>
          </a:p>
        </p:txBody>
      </p:sp>
      <p:sp>
        <p:nvSpPr>
          <p:cNvPr id="6" name="TextBox 5"/>
          <p:cNvSpPr txBox="1"/>
          <p:nvPr/>
        </p:nvSpPr>
        <p:spPr>
          <a:xfrm>
            <a:off x="3891776" y="737742"/>
            <a:ext cx="8095785" cy="461665"/>
          </a:xfrm>
          <a:prstGeom prst="rect">
            <a:avLst/>
          </a:prstGeom>
          <a:noFill/>
        </p:spPr>
        <p:txBody>
          <a:bodyPr wrap="square" rtlCol="0">
            <a:spAutoFit/>
          </a:bodyPr>
          <a:lstStyle/>
          <a:p>
            <a:r>
              <a:rPr lang="en-US" sz="2400" dirty="0">
                <a:solidFill>
                  <a:schemeClr val="accent5">
                    <a:lumMod val="20000"/>
                    <a:lumOff val="80000"/>
                  </a:schemeClr>
                </a:solidFill>
                <a:latin typeface="Times New Roman" panose="02020603050405020304" pitchFamily="18" charset="0"/>
                <a:cs typeface="Times New Roman" panose="02020603050405020304" pitchFamily="18" charset="0"/>
              </a:rPr>
              <a:t>Các bạn nhỏ nước ngoài đang chỉ những chú chim, có nhà, cây...</a:t>
            </a:r>
          </a:p>
        </p:txBody>
      </p:sp>
    </p:spTree>
    <p:extLst>
      <p:ext uri="{BB962C8B-B14F-4D97-AF65-F5344CB8AC3E}">
        <p14:creationId xmlns:p14="http://schemas.microsoft.com/office/powerpoint/2010/main" val="3967048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5200651" y="1449389"/>
            <a:ext cx="1997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a:solidFill>
                  <a:srgbClr val="FF0000"/>
                </a:solidFill>
                <a:latin typeface="Tahoma"/>
              </a:rPr>
              <a:t>HÁT TO</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869" y="1278090"/>
            <a:ext cx="2288567" cy="1522937"/>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681" y="1063476"/>
            <a:ext cx="2283451" cy="1519533"/>
          </a:xfrm>
          <a:prstGeom prst="ellipse">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125" y="2805040"/>
            <a:ext cx="1577564" cy="1307306"/>
          </a:xfrm>
          <a:prstGeom prst="ellipse">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8882" y="2726337"/>
            <a:ext cx="1215596" cy="1307306"/>
          </a:xfrm>
          <a:prstGeom prst="ellipse">
            <a:avLst/>
          </a:prstGeom>
          <a:ln>
            <a:noFill/>
          </a:ln>
          <a:effectLst>
            <a:softEdge rad="112500"/>
          </a:effectLst>
        </p:spPr>
      </p:pic>
      <p:sp>
        <p:nvSpPr>
          <p:cNvPr id="11" name="Oval 10"/>
          <p:cNvSpPr/>
          <p:nvPr/>
        </p:nvSpPr>
        <p:spPr>
          <a:xfrm>
            <a:off x="5429250" y="3241675"/>
            <a:ext cx="1473200" cy="7381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NHỎ</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4447" y="4683702"/>
            <a:ext cx="1343235" cy="867964"/>
          </a:xfrm>
          <a:prstGeom prst="ellipse">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353" y="4607835"/>
            <a:ext cx="1145732" cy="765219"/>
          </a:xfrm>
          <a:prstGeom prst="ellipse">
            <a:avLst/>
          </a:prstGeom>
          <a:ln>
            <a:noFill/>
          </a:ln>
          <a:effectLst>
            <a:softEdge rad="112500"/>
          </a:effectLst>
        </p:spPr>
      </p:pic>
      <p:sp>
        <p:nvSpPr>
          <p:cNvPr id="15" name="Oval 14"/>
          <p:cNvSpPr/>
          <p:nvPr/>
        </p:nvSpPr>
        <p:spPr>
          <a:xfrm>
            <a:off x="5577682" y="4703812"/>
            <a:ext cx="1176337"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solidFill>
                  <a:srgbClr val="FF0000"/>
                </a:solidFill>
                <a:latin typeface="Tahoma"/>
              </a:rPr>
              <a:t>HÁT THẦM</a:t>
            </a:r>
          </a:p>
        </p:txBody>
      </p:sp>
      <p:sp>
        <p:nvSpPr>
          <p:cNvPr id="5" name="TextBox 4"/>
          <p:cNvSpPr txBox="1"/>
          <p:nvPr/>
        </p:nvSpPr>
        <p:spPr>
          <a:xfrm>
            <a:off x="0" y="557569"/>
            <a:ext cx="11508059" cy="400110"/>
          </a:xfrm>
          <a:prstGeom prst="rect">
            <a:avLst/>
          </a:prstGeom>
          <a:noFill/>
        </p:spPr>
        <p:txBody>
          <a:bodyPr wrap="square">
            <a:spAutoFit/>
          </a:bodyPr>
          <a:lstStyle/>
          <a:p>
            <a:pPr eaLnBrk="0" fontAlgn="base" hangingPunct="0">
              <a:spcBef>
                <a:spcPct val="0"/>
              </a:spcBef>
              <a:spcAft>
                <a:spcPct val="0"/>
              </a:spcAft>
              <a:defRPr/>
            </a:pPr>
            <a:r>
              <a:rPr lang="en-US" sz="2000" i="1" dirty="0">
                <a:solidFill>
                  <a:srgbClr val="000000">
                    <a:lumMod val="95000"/>
                    <a:lumOff val="5000"/>
                  </a:srgbClr>
                </a:solidFill>
                <a:latin typeface="Times New Roman" pitchFamily="18" charset="0"/>
                <a:cs typeface="Times New Roman" pitchFamily="18" charset="0"/>
              </a:rPr>
              <a:t>TRÒ CHƠI: HÁT TO-NHỎ-HÁT THẦM: Bàn tay để rộng hát to, để gần nha hát nhỏ, để sát nhau hát thầm</a:t>
            </a:r>
          </a:p>
        </p:txBody>
      </p:sp>
      <p:pic>
        <p:nvPicPr>
          <p:cNvPr id="17" name="Picture 2" descr="C:\Users\Administrator\Desktop\hinh nen dep pp\CON VAT+CAY, HIH ANH NHO NGHEP TRAH\4d93d3c41d690499dcf3d031be2765e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6553" y="5613733"/>
            <a:ext cx="1320673" cy="124792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75720" y="-13877"/>
            <a:ext cx="5497018" cy="517065"/>
          </a:xfrm>
          <a:prstGeom prst="rect">
            <a:avLst/>
          </a:prstGeom>
        </p:spPr>
        <p:txBody>
          <a:bodyPr wrap="none">
            <a:spAutoFit/>
          </a:bodyPr>
          <a:lstStyle/>
          <a:p>
            <a:pPr>
              <a:lnSpc>
                <a:spcPct val="115000"/>
              </a:lnSpc>
              <a:defRPr/>
            </a:pPr>
            <a:r>
              <a:rPr lang="en-US" sz="2400" b="1" kern="0">
                <a:solidFill>
                  <a:srgbClr val="002060"/>
                </a:solidFill>
                <a:latin typeface="Times New Roman"/>
                <a:ea typeface="Calibri"/>
                <a:cs typeface="Times New Roman"/>
              </a:rPr>
              <a:t>HOẠT ĐỘNG VẬN DỤNG SÁNG TẠO</a:t>
            </a:r>
            <a:endParaRPr lang="en-US" sz="2400" b="1" kern="0">
              <a:solidFill>
                <a:srgbClr val="002060"/>
              </a:solidFill>
              <a:latin typeface="Calibri"/>
              <a:ea typeface="Calibri"/>
              <a:cs typeface="Times New Roman"/>
            </a:endParaRPr>
          </a:p>
        </p:txBody>
      </p:sp>
      <p:pic>
        <p:nvPicPr>
          <p:cNvPr id="18"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08453" y="3979863"/>
            <a:ext cx="609600" cy="609600"/>
          </a:xfrm>
          <a:prstGeom prst="rect">
            <a:avLst/>
          </a:prstGeom>
        </p:spPr>
      </p:pic>
    </p:spTree>
    <p:extLst>
      <p:ext uri="{BB962C8B-B14F-4D97-AF65-F5344CB8AC3E}">
        <p14:creationId xmlns:p14="http://schemas.microsoft.com/office/powerpoint/2010/main" val="356881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6108" y="1531862"/>
            <a:ext cx="4588827" cy="1122126"/>
          </a:xfrm>
          <a:prstGeom prst="rect">
            <a:avLst/>
          </a:prstGeom>
        </p:spPr>
      </p:pic>
    </p:spTree>
    <p:extLst>
      <p:ext uri="{BB962C8B-B14F-4D97-AF65-F5344CB8AC3E}">
        <p14:creationId xmlns:p14="http://schemas.microsoft.com/office/powerpoint/2010/main" val="199280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CON CHIM N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254" y="4224848"/>
            <a:ext cx="609600" cy="609600"/>
          </a:xfrm>
          <a:prstGeom prst="rect">
            <a:avLst/>
          </a:prstGeom>
        </p:spPr>
      </p:pic>
    </p:spTree>
    <p:extLst>
      <p:ext uri="{BB962C8B-B14F-4D97-AF65-F5344CB8AC3E}">
        <p14:creationId xmlns:p14="http://schemas.microsoft.com/office/powerpoint/2010/main" val="1282416658"/>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7894579" y="1696876"/>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fontAlgn="base">
              <a:spcBef>
                <a:spcPct val="50000"/>
              </a:spcBef>
              <a:spcAft>
                <a:spcPct val="0"/>
              </a:spcAft>
            </a:pPr>
            <a:r>
              <a:rPr lang="en-US" sz="2400" dirty="0">
                <a:solidFill>
                  <a:schemeClr val="accent5">
                    <a:lumMod val="20000"/>
                    <a:lumOff val="80000"/>
                  </a:schemeClr>
                </a:solidFill>
                <a:latin typeface="Times New Roman" pitchFamily="18" charset="0"/>
              </a:rPr>
              <a:t>Dân ca Pháp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0974"/>
            <a:ext cx="6088566" cy="282702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8566" y="2297151"/>
            <a:ext cx="6103434" cy="45608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745" y="1600209"/>
            <a:ext cx="1518421" cy="83049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048" y="185507"/>
            <a:ext cx="566215" cy="479518"/>
          </a:xfrm>
          <a:prstGeom prst="rect">
            <a:avLst/>
          </a:prstGeom>
        </p:spPr>
      </p:pic>
      <p:sp>
        <p:nvSpPr>
          <p:cNvPr id="11" name="Rectangle 10"/>
          <p:cNvSpPr/>
          <p:nvPr/>
        </p:nvSpPr>
        <p:spPr>
          <a:xfrm>
            <a:off x="3365737" y="995764"/>
            <a:ext cx="6030951" cy="558038"/>
          </a:xfrm>
          <a:prstGeom prst="rect">
            <a:avLst/>
          </a:prstGeom>
        </p:spPr>
        <p:txBody>
          <a:bodyPr wrap="square">
            <a:spAutoFit/>
          </a:bodyPr>
          <a:lstStyle/>
          <a:p>
            <a:pPr algn="ctr">
              <a:lnSpc>
                <a:spcPct val="115000"/>
              </a:lnSpc>
              <a:spcAft>
                <a:spcPts val="0"/>
              </a:spcAft>
            </a:pPr>
            <a:r>
              <a:rPr lang="vi-VN" sz="2800" b="1"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rPr>
              <a:t>: CON CHIM NON</a:t>
            </a:r>
            <a:endParaRPr lang="en-US" sz="2800" dirty="0">
              <a:solidFill>
                <a:schemeClr val="accent5">
                  <a:lumMod val="20000"/>
                  <a:lumOff val="80000"/>
                </a:schemeClr>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2" name="Rectangle 11"/>
          <p:cNvSpPr/>
          <p:nvPr/>
        </p:nvSpPr>
        <p:spPr>
          <a:xfrm>
            <a:off x="5535467" y="40411"/>
            <a:ext cx="1691489" cy="624530"/>
          </a:xfrm>
          <a:prstGeom prst="rect">
            <a:avLst/>
          </a:prstGeom>
        </p:spPr>
        <p:txBody>
          <a:bodyPr wrap="none">
            <a:spAutoFit/>
          </a:bodyPr>
          <a:lstStyle/>
          <a:p>
            <a:pPr algn="ctr">
              <a:lnSpc>
                <a:spcPct val="115000"/>
              </a:lnSpc>
              <a:spcAft>
                <a:spcPts val="0"/>
              </a:spcAft>
            </a:pPr>
            <a:r>
              <a:rPr lang="en-US" sz="3200" b="1" dirty="0">
                <a:solidFill>
                  <a:schemeClr val="accent5">
                    <a:lumMod val="20000"/>
                    <a:lumOff val="80000"/>
                  </a:schemeClr>
                </a:solidFill>
                <a:latin typeface="#9Slide05 Dancing Script" panose="03080800040507000D00" pitchFamily="66" charset="0"/>
                <a:ea typeface="Calibri" panose="020F0502020204030204" pitchFamily="34" charset="0"/>
                <a:cs typeface="Times New Roman" panose="02020603050405020304" pitchFamily="18" charset="0"/>
              </a:rPr>
              <a:t>TIẾT 27 </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3900544" cy="1219200"/>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17" name="Rectangle 16"/>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3" name="Rectangle 2"/>
          <p:cNvSpPr/>
          <p:nvPr/>
        </p:nvSpPr>
        <p:spPr>
          <a:xfrm>
            <a:off x="8373915" y="10438"/>
            <a:ext cx="280397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25309" y="716715"/>
            <a:ext cx="11688170" cy="771814"/>
          </a:xfrm>
          <a:prstGeom prst="rect">
            <a:avLst/>
          </a:prstGeom>
        </p:spPr>
        <p:txBody>
          <a:bodyPr wrap="square">
            <a:spAutoFit/>
          </a:bodyPr>
          <a:lstStyle/>
          <a:p>
            <a:pPr algn="just">
              <a:lnSpc>
                <a:spcPct val="115000"/>
              </a:lnSpc>
              <a:spcAft>
                <a:spcPts val="800"/>
              </a:spcAft>
            </a:pPr>
            <a:r>
              <a:rPr lang="en-US" sz="2000"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Pháp tên chính thức là Cộng hòa Pháp là một quốc gia có lãnh thổ chính nằm tại Tây Âu một số bài hát lời việt dân ca Pháp như bài Trời đã sáng rồi, con chim non...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64" y="1764694"/>
            <a:ext cx="4579478" cy="3069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3957468" y="0"/>
            <a:ext cx="5035353"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Giới thiệu tác phẩm bài Con Chim Non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2135" y="864974"/>
            <a:ext cx="11571249" cy="830997"/>
          </a:xfrm>
          <a:prstGeom prst="rect">
            <a:avLst/>
          </a:prstGeom>
        </p:spPr>
        <p:txBody>
          <a:bodyPr wrap="square">
            <a:spAutoFit/>
          </a:bodyPr>
          <a:lstStyle/>
          <a:p>
            <a:r>
              <a:rPr lang="vi-VN" sz="2400">
                <a:latin typeface="Times New Roman" panose="02020603050405020304" pitchFamily="18" charset="0"/>
                <a:ea typeface="Calibri" panose="020F0502020204030204" pitchFamily="34" charset="0"/>
              </a:rPr>
              <a:t>Bài </a:t>
            </a:r>
            <a:r>
              <a:rPr lang="en-US" sz="2400" b="1" i="1" dirty="0">
                <a:latin typeface="Times New Roman" panose="02020603050405020304" pitchFamily="18" charset="0"/>
                <a:ea typeface="Calibri" panose="020F0502020204030204" pitchFamily="34" charset="0"/>
              </a:rPr>
              <a:t>Con chim non </a:t>
            </a:r>
            <a:r>
              <a:rPr lang="en-US" sz="2400" dirty="0">
                <a:latin typeface="Times New Roman" panose="02020603050405020304" pitchFamily="18" charset="0"/>
                <a:ea typeface="Calibri" panose="020F0502020204030204" pitchFamily="34" charset="0"/>
              </a:rPr>
              <a:t>là bài hát có sắc thái nhịp nhàng, tốc độ vừa phải </a:t>
            </a:r>
            <a:r>
              <a:rPr lang="vi-VN" sz="2400" dirty="0">
                <a:latin typeface="Times New Roman" panose="02020603050405020304" pitchFamily="18" charset="0"/>
                <a:ea typeface="Calibri" panose="020F0502020204030204" pitchFamily="34" charset="0"/>
              </a:rPr>
              <a:t>nói về hợp xướng </a:t>
            </a:r>
            <a:r>
              <a:rPr lang="en-US" sz="2400" dirty="0">
                <a:latin typeface="Times New Roman" panose="02020603050405020304" pitchFamily="18" charset="0"/>
                <a:ea typeface="Calibri" panose="020F0502020204030204" pitchFamily="34" charset="0"/>
              </a:rPr>
              <a:t>rấ hay </a:t>
            </a:r>
            <a:r>
              <a:rPr lang="vi-VN" sz="2400" dirty="0">
                <a:latin typeface="Times New Roman" panose="02020603050405020304" pitchFamily="18" charset="0"/>
                <a:ea typeface="Calibri" panose="020F0502020204030204" pitchFamily="34" charset="0"/>
              </a:rPr>
              <a:t>của những chú chim khi bình minh lên </a:t>
            </a:r>
            <a:endParaRPr lang="en-US" sz="2400" dirty="0"/>
          </a:p>
        </p:txBody>
      </p:sp>
    </p:spTree>
    <p:extLst>
      <p:ext uri="{BB962C8B-B14F-4D97-AF65-F5344CB8AC3E}">
        <p14:creationId xmlns:p14="http://schemas.microsoft.com/office/powerpoint/2010/main" val="693920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8" name="Rectangle 7"/>
          <p:cNvSpPr/>
          <p:nvPr/>
        </p:nvSpPr>
        <p:spPr>
          <a:xfrm>
            <a:off x="4169069" y="0"/>
            <a:ext cx="4612160" cy="517065"/>
          </a:xfrm>
          <a:prstGeom prst="rect">
            <a:avLst/>
          </a:prstGeom>
        </p:spPr>
        <p:txBody>
          <a:bodyPr wrap="none">
            <a:spAutoFit/>
          </a:bodyPr>
          <a:lstStyle/>
          <a:p>
            <a:pPr algn="just">
              <a:lnSpc>
                <a:spcPct val="115000"/>
              </a:lnSpc>
              <a:spcAft>
                <a:spcPts val="800"/>
              </a:spcAft>
            </a:pPr>
            <a:r>
              <a:rPr lang="pt-BR" sz="2400" dirty="0">
                <a:latin typeface="Times New Roman" panose="02020603050405020304" pitchFamily="18" charset="0"/>
                <a:ea typeface="Calibri" panose="020F0502020204030204" pitchFamily="34" charset="0"/>
                <a:cs typeface="Times New Roman" panose="02020603050405020304" pitchFamily="18" charset="0"/>
              </a:rPr>
              <a:t>Xem con người, văn hóa nước Pháp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Inforgraphic Video - Giới thiệu về đất nước Phá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148" y="575599"/>
            <a:ext cx="7231619" cy="4141367"/>
          </a:xfrm>
          <a:prstGeom prst="rect">
            <a:avLst/>
          </a:prstGeom>
        </p:spPr>
      </p:pic>
    </p:spTree>
    <p:extLst>
      <p:ext uri="{BB962C8B-B14F-4D97-AF65-F5344CB8AC3E}">
        <p14:creationId xmlns:p14="http://schemas.microsoft.com/office/powerpoint/2010/main" val="295652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8097644" y="10036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838" y="2743201"/>
            <a:ext cx="5819162" cy="4114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4100"/>
            <a:ext cx="6372837" cy="6858000"/>
          </a:xfrm>
          <a:prstGeom prst="rect">
            <a:avLst/>
          </a:prstGeom>
        </p:spPr>
      </p:pic>
      <p:pic>
        <p:nvPicPr>
          <p:cNvPr id="11" name="NGHE MAU CON C NP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2324" y="959816"/>
            <a:ext cx="609600" cy="609600"/>
          </a:xfrm>
          <a:prstGeom prst="rect">
            <a:avLst/>
          </a:prstGeom>
        </p:spPr>
      </p:pic>
      <p:pic>
        <p:nvPicPr>
          <p:cNvPr id="12" name="CON CHIM N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97404" y="2133601"/>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87"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96"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5337717" y="111511"/>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sp>
        <p:nvSpPr>
          <p:cNvPr id="3" name="Rectangle 2"/>
          <p:cNvSpPr/>
          <p:nvPr/>
        </p:nvSpPr>
        <p:spPr>
          <a:xfrm>
            <a:off x="170985" y="785350"/>
            <a:ext cx="10333464" cy="2382191"/>
          </a:xfrm>
          <a:prstGeom prst="rect">
            <a:avLst/>
          </a:prstGeom>
        </p:spPr>
        <p:txBody>
          <a:bodyPr wrap="square">
            <a:spAutoFit/>
          </a:bodyPr>
          <a:lstStyle/>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1: Bình minh lên có con chim non hoà tiếng hót véo von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2: hoà tiếng hót véo von giọng hót vui say sưa.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3: Này chim ơi hát lên cho vang lời thân ái thiết tha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Câu hát 4: rộn vang tới chốn xa càng mến yêu quê nhà</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16966"/>
            <a:ext cx="7625616" cy="214103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16" y="3445727"/>
            <a:ext cx="4566383" cy="341227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38" y="760214"/>
            <a:ext cx="12117632" cy="2964293"/>
          </a:xfrm>
          <a:prstGeom prst="rect">
            <a:avLst/>
          </a:prstGeom>
        </p:spPr>
      </p:pic>
      <p:pic>
        <p:nvPicPr>
          <p:cNvPr id="14"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3154" y="3724507"/>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356</Words>
  <Application>Microsoft Office PowerPoint</Application>
  <PresentationFormat>Widescreen</PresentationFormat>
  <Paragraphs>40</Paragraphs>
  <Slides>22</Slides>
  <Notes>8</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#9Slide05 Dancing Script</vt:lpstr>
      <vt:lpstr>Arial</vt:lpstr>
      <vt:lpstr>Calibri</vt:lpstr>
      <vt:lpstr>Tahoma</vt:lpstr>
      <vt:lpstr>Times New Roman</vt:lpstr>
      <vt:lpstr>Wingdings</vt:lpstr>
      <vt:lpstr>Textured</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27</cp:revision>
  <dcterms:created xsi:type="dcterms:W3CDTF">2022-07-19T08:03:09Z</dcterms:created>
  <dcterms:modified xsi:type="dcterms:W3CDTF">2023-03-19T14:29:36Z</dcterms:modified>
</cp:coreProperties>
</file>