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5" r:id="rId2"/>
    <p:sldMasterId id="2147483711" r:id="rId3"/>
    <p:sldMasterId id="2147483723" r:id="rId4"/>
  </p:sldMasterIdLst>
  <p:notesMasterIdLst>
    <p:notesMasterId r:id="rId27"/>
  </p:notesMasterIdLst>
  <p:sldIdLst>
    <p:sldId id="328" r:id="rId5"/>
    <p:sldId id="274" r:id="rId6"/>
    <p:sldId id="272" r:id="rId7"/>
    <p:sldId id="259" r:id="rId8"/>
    <p:sldId id="277" r:id="rId9"/>
    <p:sldId id="294" r:id="rId10"/>
    <p:sldId id="295" r:id="rId11"/>
    <p:sldId id="296" r:id="rId12"/>
    <p:sldId id="269" r:id="rId13"/>
    <p:sldId id="285" r:id="rId14"/>
    <p:sldId id="287" r:id="rId15"/>
    <p:sldId id="270" r:id="rId16"/>
    <p:sldId id="288" r:id="rId17"/>
    <p:sldId id="271" r:id="rId18"/>
    <p:sldId id="300" r:id="rId19"/>
    <p:sldId id="290" r:id="rId20"/>
    <p:sldId id="280" r:id="rId21"/>
    <p:sldId id="281" r:id="rId22"/>
    <p:sldId id="282" r:id="rId23"/>
    <p:sldId id="283" r:id="rId24"/>
    <p:sldId id="284" r:id="rId25"/>
    <p:sldId id="264" r:id="rId26"/>
  </p:sldIdLst>
  <p:sldSz cx="12192000" cy="6858000"/>
  <p:notesSz cx="6858000" cy="9144000"/>
  <p:embeddedFontLst>
    <p:embeddedFont>
      <p:font typeface="等线" panose="02010600030101010101" pitchFamily="2" charset="-122"/>
      <p:regular r:id="rId28"/>
    </p:embeddedFont>
    <p:embeddedFont>
      <p:font typeface=".VnAvant" panose="020B720000000000000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HP-222" panose="020B0604020202020204"/>
      <p:regular r:id="rId39"/>
      <p:bold r:id="rId40"/>
    </p:embeddedFont>
    <p:embeddedFont>
      <p:font typeface="Wingdings 2" panose="05020102010507070707" pitchFamily="18" charset="2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ũ Trọng Đông" initials="VTĐ" lastIdx="1" clrIdx="0">
    <p:extLst>
      <p:ext uri="{19B8F6BF-5375-455C-9EA6-DF929625EA0E}">
        <p15:presenceInfo xmlns:p15="http://schemas.microsoft.com/office/powerpoint/2012/main" userId="S::dongvt@tdmu.edu.vn::fba9da17-1c7c-4ab5-9ae1-da79502b7e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FF"/>
    <a:srgbClr val="0033CC"/>
    <a:srgbClr val="FFFFCC"/>
    <a:srgbClr val="FFCCFF"/>
    <a:srgbClr val="CC0099"/>
    <a:srgbClr val="99FF33"/>
    <a:srgbClr val="00CCFF"/>
    <a:srgbClr val="66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4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86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913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0152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70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20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164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5444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9812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7933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3687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3749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690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234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0102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779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3519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0391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569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F29CA-6376-42B1-89A1-FFB27650FB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89C32E-25BA-4CB6-B68F-6429750792FE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1125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EB78B-1D5A-4F7C-A7FC-3FE49586A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1979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A22732-D586-480B-9F01-7451BF177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1282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D8524-7A3A-4B3F-8BE6-442271DCB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2937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1C851E-1223-45B8-8670-6DB70DA28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41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1851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D0760-1A13-4371-899C-1E8BA8469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3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E48440-BF26-463C-937F-84A10A0CC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0436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71AC0-F6FB-43A8-97D1-822882A1CA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8022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F16071-79E3-4DAC-9C51-D1705AFC8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9067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D9B999-CA7A-438B-8BF5-CB8183DBC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37856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988477-19AE-4F69-B030-52841DDF7CD9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2554A3-14C5-4B65-B73B-FBFCB37F0473}"/>
              </a:ext>
            </a:extLst>
          </p:cNvPr>
          <p:cNvSpPr/>
          <p:nvPr userDrawn="1"/>
        </p:nvSpPr>
        <p:spPr>
          <a:xfrm>
            <a:off x="11087098" y="136525"/>
            <a:ext cx="1206349" cy="130126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199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40215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88885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68641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A10489-06F5-433A-BFF9-9B22C6A6740F}"/>
              </a:ext>
            </a:extLst>
          </p:cNvPr>
          <p:cNvGrpSpPr/>
          <p:nvPr userDrawn="1"/>
        </p:nvGrpSpPr>
        <p:grpSpPr>
          <a:xfrm>
            <a:off x="-215900" y="-165100"/>
            <a:ext cx="12623800" cy="7150100"/>
            <a:chOff x="-215900" y="-165100"/>
            <a:chExt cx="12623800" cy="71501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15900" y="-165100"/>
              <a:ext cx="12623800" cy="7150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2554A3-14C5-4B65-B73B-FBFCB37F0473}"/>
                </a:ext>
              </a:extLst>
            </p:cNvPr>
            <p:cNvSpPr/>
            <p:nvPr userDrawn="1"/>
          </p:nvSpPr>
          <p:spPr>
            <a:xfrm>
              <a:off x="10985651" y="17706"/>
              <a:ext cx="1206349" cy="1301261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111565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2554A3-14C5-4B65-B73B-FBFCB37F0473}"/>
              </a:ext>
            </a:extLst>
          </p:cNvPr>
          <p:cNvSpPr/>
          <p:nvPr userDrawn="1"/>
        </p:nvSpPr>
        <p:spPr>
          <a:xfrm>
            <a:off x="11134501" y="136525"/>
            <a:ext cx="1206349" cy="130126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AF19C-8B6C-457B-8C63-E644CE4E0606}" type="datetimeFigureOut">
              <a:rPr lang="zh-CN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2022/12/11</a:t>
            </a:fld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E46-9FB3-49B0-9DA3-BDAC436C15F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2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328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</p:sldLayoutIdLst>
  <p:transition spd="slow">
    <p:wip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2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2.pn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24512" y="1658131"/>
            <a:ext cx="6572633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72: un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97145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69690" y="579270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45417" y="609601"/>
            <a:ext cx="12146583" cy="6007544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993219" y="627087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46" y="326319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51" y="449397"/>
            <a:ext cx="664091" cy="745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18" y="2433822"/>
            <a:ext cx="3436206" cy="343620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3ABBE59-6086-4F44-9FEF-325A81E5CF27}"/>
              </a:ext>
            </a:extLst>
          </p:cNvPr>
          <p:cNvGrpSpPr/>
          <p:nvPr/>
        </p:nvGrpSpPr>
        <p:grpSpPr>
          <a:xfrm>
            <a:off x="1760360" y="1651647"/>
            <a:ext cx="6757692" cy="4308677"/>
            <a:chOff x="1593845" y="1357993"/>
            <a:chExt cx="5281800" cy="3232919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id="{84493B8D-0103-4268-86C3-CA5C97ABD342}"/>
                </a:ext>
              </a:extLst>
            </p:cNvPr>
            <p:cNvSpPr/>
            <p:nvPr/>
          </p:nvSpPr>
          <p:spPr>
            <a:xfrm>
              <a:off x="1593845" y="1357993"/>
              <a:ext cx="5281800" cy="3232919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F4EE2F4-2376-41CC-8EB4-6D188A92FABB}"/>
                </a:ext>
              </a:extLst>
            </p:cNvPr>
            <p:cNvSpPr/>
            <p:nvPr/>
          </p:nvSpPr>
          <p:spPr>
            <a:xfrm>
              <a:off x="2473890" y="2248746"/>
              <a:ext cx="36244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2394436" y="2191393"/>
            <a:ext cx="6001659" cy="30046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So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sánh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điểm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giống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khác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nhau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giữa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vần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>
                <a:solidFill>
                  <a:srgbClr val="FF0000"/>
                </a:solidFill>
                <a:latin typeface="UTM Avo" panose="02040603050506020204"/>
              </a:rPr>
              <a:t>un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vần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/>
              </a:rPr>
              <a:t>ut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?</a:t>
            </a:r>
            <a:br>
              <a:rPr lang="en-US" b="1" dirty="0">
                <a:solidFill>
                  <a:srgbClr val="404040"/>
                </a:solidFill>
                <a:latin typeface="UTM Avo" panose="02040603050506020204"/>
              </a:rPr>
            </a:br>
            <a:endParaRPr lang="en-US" b="1" dirty="0">
              <a:solidFill>
                <a:srgbClr val="404040"/>
              </a:solidFill>
              <a:latin typeface="UTM Avo" panose="02040603050506020204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11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45417" y="651189"/>
            <a:ext cx="12146583" cy="5965955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782855" y="42350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46" y="326319"/>
            <a:ext cx="857250" cy="838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51" y="449397"/>
            <a:ext cx="664091" cy="745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18" y="2433822"/>
            <a:ext cx="3436206" cy="343620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3ABBE59-6086-4F44-9FEF-325A81E5CF27}"/>
              </a:ext>
            </a:extLst>
          </p:cNvPr>
          <p:cNvGrpSpPr/>
          <p:nvPr/>
        </p:nvGrpSpPr>
        <p:grpSpPr>
          <a:xfrm>
            <a:off x="1674886" y="1679964"/>
            <a:ext cx="6757692" cy="4308677"/>
            <a:chOff x="1593845" y="1357993"/>
            <a:chExt cx="5281800" cy="3232919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id="{84493B8D-0103-4268-86C3-CA5C97ABD342}"/>
                </a:ext>
              </a:extLst>
            </p:cNvPr>
            <p:cNvSpPr/>
            <p:nvPr/>
          </p:nvSpPr>
          <p:spPr>
            <a:xfrm>
              <a:off x="1593845" y="1357993"/>
              <a:ext cx="5281800" cy="3232919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F4EE2F4-2376-41CC-8EB4-6D188A92FABB}"/>
                </a:ext>
              </a:extLst>
            </p:cNvPr>
            <p:cNvSpPr/>
            <p:nvPr/>
          </p:nvSpPr>
          <p:spPr>
            <a:xfrm>
              <a:off x="2473890" y="2248746"/>
              <a:ext cx="36244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2713646" y="2017921"/>
            <a:ext cx="5814971" cy="41132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So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sánh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điểm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giống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khác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nhau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giữa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vần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/>
              </a:rPr>
              <a:t>ut</a:t>
            </a:r>
            <a:r>
              <a:rPr lang="en-US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vần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/>
              </a:rPr>
              <a:t>ưt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/>
              </a:rPr>
              <a:t>?</a:t>
            </a:r>
            <a:br>
              <a:rPr lang="en-US" b="1" dirty="0">
                <a:solidFill>
                  <a:srgbClr val="404040"/>
                </a:solidFill>
                <a:latin typeface="UTM Avo" panose="02040603050506020204"/>
              </a:rPr>
            </a:br>
            <a:endParaRPr lang="en-US" b="1" dirty="0">
              <a:solidFill>
                <a:srgbClr val="404040"/>
              </a:solidFill>
              <a:latin typeface="UTM Avo" panose="02040603050506020204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5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67966"/>
            <a:ext cx="11944351" cy="615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2.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Tiếng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nào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vần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/>
              </a:rPr>
              <a:t>un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?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Tiếng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nào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vần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</a:rPr>
              <a:t>ut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?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Tiếng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nào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vần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</a:rPr>
              <a:t>ưt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/>
              </a:rPr>
              <a:t>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03" y="4622103"/>
            <a:ext cx="3245893" cy="223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1" y="4404904"/>
            <a:ext cx="2794009" cy="239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28" y="4722311"/>
            <a:ext cx="3294172" cy="21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74" y="1099160"/>
            <a:ext cx="2713766" cy="19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64" y="1083505"/>
            <a:ext cx="2826328" cy="198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8" y="1099160"/>
            <a:ext cx="2534174" cy="198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095456" y="3377770"/>
            <a:ext cx="2179529" cy="1027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/>
              </a:rPr>
              <a:t>un</a:t>
            </a:r>
          </a:p>
        </p:txBody>
      </p:sp>
      <p:sp>
        <p:nvSpPr>
          <p:cNvPr id="10" name="Oval 9"/>
          <p:cNvSpPr/>
          <p:nvPr/>
        </p:nvSpPr>
        <p:spPr>
          <a:xfrm>
            <a:off x="5341784" y="3377770"/>
            <a:ext cx="2179529" cy="1027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/>
              </a:rPr>
              <a:t>ut</a:t>
            </a:r>
            <a:endParaRPr lang="en-US" sz="40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08366" y="3417355"/>
            <a:ext cx="2179529" cy="1027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/>
              </a:rPr>
              <a:t>ưt</a:t>
            </a:r>
            <a:endParaRPr lang="en-US" sz="40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cxnSp>
        <p:nvCxnSpPr>
          <p:cNvPr id="9" name="Straight Connector 8"/>
          <p:cNvCxnSpPr>
            <a:cxnSpLocks/>
            <a:stCxn id="1027" idx="2"/>
            <a:endCxn id="10" idx="1"/>
          </p:cNvCxnSpPr>
          <p:nvPr/>
        </p:nvCxnSpPr>
        <p:spPr>
          <a:xfrm>
            <a:off x="1522295" y="3085991"/>
            <a:ext cx="4138674" cy="442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endCxn id="3" idx="3"/>
          </p:cNvCxnSpPr>
          <p:nvPr/>
        </p:nvCxnSpPr>
        <p:spPr>
          <a:xfrm flipH="1">
            <a:off x="3185220" y="4404904"/>
            <a:ext cx="215030" cy="1199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stCxn id="1026" idx="2"/>
            <a:endCxn id="10" idx="0"/>
          </p:cNvCxnSpPr>
          <p:nvPr/>
        </p:nvCxnSpPr>
        <p:spPr>
          <a:xfrm>
            <a:off x="5874328" y="3067334"/>
            <a:ext cx="557221" cy="310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  <a:stCxn id="5" idx="2"/>
            <a:endCxn id="11" idx="0"/>
          </p:cNvCxnSpPr>
          <p:nvPr/>
        </p:nvCxnSpPr>
        <p:spPr>
          <a:xfrm flipH="1">
            <a:off x="9398131" y="3069760"/>
            <a:ext cx="918026" cy="3475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  <a:stCxn id="11" idx="3"/>
            <a:endCxn id="2" idx="3"/>
          </p:cNvCxnSpPr>
          <p:nvPr/>
        </p:nvCxnSpPr>
        <p:spPr>
          <a:xfrm flipH="1">
            <a:off x="7433196" y="4294069"/>
            <a:ext cx="1194355" cy="1445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4178493" y="4135529"/>
            <a:ext cx="4449058" cy="749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690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id="{E5964E8C-3340-4D64-845F-50E382DA7732}"/>
              </a:ext>
            </a:extLst>
          </p:cNvPr>
          <p:cNvSpPr/>
          <p:nvPr/>
        </p:nvSpPr>
        <p:spPr>
          <a:xfrm>
            <a:off x="721807" y="2637692"/>
            <a:ext cx="2830285" cy="266380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7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1564136" y="837261"/>
            <a:ext cx="9204961" cy="1056015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4563" y="949184"/>
            <a:ext cx="9588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0947" y="3085840"/>
            <a:ext cx="196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vi-VN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id="{8F6BFA0F-1632-48A9-ACF4-19EDAA2439DA}"/>
              </a:ext>
            </a:extLst>
          </p:cNvPr>
          <p:cNvSpPr/>
          <p:nvPr/>
        </p:nvSpPr>
        <p:spPr>
          <a:xfrm>
            <a:off x="4896170" y="2637692"/>
            <a:ext cx="2540894" cy="26513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4188" y="3085840"/>
            <a:ext cx="270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vi-VN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8F6BFA0F-1632-48A9-ACF4-19EDAA2439DA}"/>
              </a:ext>
            </a:extLst>
          </p:cNvPr>
          <p:cNvSpPr/>
          <p:nvPr/>
        </p:nvSpPr>
        <p:spPr>
          <a:xfrm>
            <a:off x="8781142" y="2637692"/>
            <a:ext cx="2540894" cy="2651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8542" y="3053383"/>
            <a:ext cx="270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50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/>
      <p:bldP spid="20" grpId="0" animBg="1"/>
      <p:bldP spid="21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21200" y="920934"/>
            <a:ext cx="31496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2. TẬP VIẾT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6" y="2110466"/>
            <a:ext cx="11836108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71576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p-nha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942" y="-129309"/>
            <a:ext cx="12667160" cy="725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3CC844-EC23-4944-B7E0-70460A50B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51" y="0"/>
            <a:ext cx="939449" cy="419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DF1E9-67C3-4002-892E-2DDB476F4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12" y="1191236"/>
            <a:ext cx="9891229" cy="4144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72B5-4E63-46FC-8CE6-EDE80643FAE6}"/>
              </a:ext>
            </a:extLst>
          </p:cNvPr>
          <p:cNvSpPr txBox="1"/>
          <p:nvPr/>
        </p:nvSpPr>
        <p:spPr>
          <a:xfrm>
            <a:off x="3014700" y="2653174"/>
            <a:ext cx="79214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FFFF00"/>
                </a:solidFill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362755683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866" y="571499"/>
            <a:ext cx="8130268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5732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3949148" y="529790"/>
            <a:ext cx="3918016" cy="61413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SG" sz="32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Bức</a:t>
            </a:r>
            <a:r>
              <a:rPr lang="en-SG" sz="32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SG" sz="32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SG" sz="32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SG" sz="3200" b="1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SG" sz="3200" kern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72FD8C9-6D7C-4645-B716-D53748434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10" y="1305794"/>
            <a:ext cx="9557780" cy="369567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5A3C27D-6653-473A-92CA-00CCDD13EC34}"/>
              </a:ext>
            </a:extLst>
          </p:cNvPr>
          <p:cNvSpPr txBox="1"/>
          <p:nvPr/>
        </p:nvSpPr>
        <p:spPr>
          <a:xfrm>
            <a:off x="1603514" y="5194852"/>
            <a:ext cx="926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UTM Avo" panose="02040603050506020204"/>
              </a:rPr>
              <a:t>Hai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/>
              </a:rPr>
              <a:t>cún</a:t>
            </a:r>
            <a:r>
              <a:rPr lang="en-US" sz="40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/>
              </a:rPr>
              <a:t>thỏ</a:t>
            </a:r>
            <a:r>
              <a:rPr lang="en-US" sz="40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/>
              </a:rPr>
              <a:t>đang</a:t>
            </a:r>
            <a:r>
              <a:rPr lang="en-US" sz="40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UTM Avo" panose="02040603050506020204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D39C846-F769-460D-96F4-AF5CCF4DC9F0}"/>
              </a:ext>
            </a:extLst>
          </p:cNvPr>
          <p:cNvSpPr txBox="1"/>
          <p:nvPr/>
        </p:nvSpPr>
        <p:spPr>
          <a:xfrm>
            <a:off x="934852" y="5127881"/>
            <a:ext cx="10781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Hai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cún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thỏ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đang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mứt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rốt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Nồi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mứt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đặt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bếp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lửa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đang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cháy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ngùn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/>
              </a:rPr>
              <a:t>ngụt</a:t>
            </a:r>
            <a:r>
              <a:rPr lang="en-US" sz="3600" dirty="0">
                <a:solidFill>
                  <a:prstClr val="black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568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/>
      <p:bldP spid="10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ảnh chụp màn hình, thực phẩm&#10;&#10;Mô tả được tạo tự động">
            <a:extLst>
              <a:ext uri="{FF2B5EF4-FFF2-40B4-BE49-F238E27FC236}">
                <a16:creationId xmlns:a16="http://schemas.microsoft.com/office/drawing/2014/main" id="{D5F9A7EF-371B-438C-B578-F3B75DD29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2"/>
          <a:stretch/>
        </p:blipFill>
        <p:spPr>
          <a:xfrm>
            <a:off x="0" y="501042"/>
            <a:ext cx="12192000" cy="6356958"/>
          </a:xfrm>
          <a:prstGeom prst="rect">
            <a:avLst/>
          </a:prstGeom>
          <a:noFill/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3688139" y="1958952"/>
            <a:ext cx="14063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2720236" y="2356981"/>
            <a:ext cx="14404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7499213" y="2356981"/>
            <a:ext cx="17231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160728" y="2695184"/>
            <a:ext cx="12647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41743" y="3070965"/>
            <a:ext cx="17014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538906" y="3429000"/>
            <a:ext cx="13973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75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231285" y="16373"/>
            <a:ext cx="5253272" cy="25053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50" y="-97669"/>
            <a:ext cx="785533" cy="6780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50" y="2407673"/>
            <a:ext cx="840500" cy="1484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7045" y="919636"/>
            <a:ext cx="35071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b="1" spc="-150" dirty="0" err="1">
                <a:solidFill>
                  <a:srgbClr val="FF0000"/>
                </a:solidFill>
                <a:latin typeface="UTM Avo" panose="02040603050506020204"/>
                <a:ea typeface="汉仪跳跳体简" panose="00020600040101010101" pitchFamily="18" charset="-122"/>
              </a:rPr>
              <a:t>Luyện</a:t>
            </a:r>
            <a:r>
              <a:rPr lang="en-US" altLang="zh-CN" sz="3200" b="1" spc="-150" dirty="0">
                <a:solidFill>
                  <a:srgbClr val="FF0000"/>
                </a:solidFill>
                <a:latin typeface="UTM Avo" panose="02040603050506020204"/>
                <a:ea typeface="汉仪跳跳体简" panose="00020600040101010101" pitchFamily="18" charset="-122"/>
              </a:rPr>
              <a:t> </a:t>
            </a:r>
            <a:r>
              <a:rPr lang="en-US" altLang="zh-CN" sz="3200" b="1" spc="-150" dirty="0" err="1">
                <a:solidFill>
                  <a:srgbClr val="FF0000"/>
                </a:solidFill>
                <a:latin typeface="UTM Avo" panose="02040603050506020204"/>
                <a:ea typeface="汉仪跳跳体简" panose="00020600040101010101" pitchFamily="18" charset="-122"/>
              </a:rPr>
              <a:t>đọc</a:t>
            </a:r>
            <a:r>
              <a:rPr lang="en-US" altLang="zh-CN" sz="3200" b="1" spc="-150" dirty="0">
                <a:solidFill>
                  <a:srgbClr val="FF0000"/>
                </a:solidFill>
                <a:latin typeface="UTM Avo" panose="02040603050506020204"/>
                <a:ea typeface="汉仪跳跳体简" panose="00020600040101010101" pitchFamily="18" charset="-122"/>
              </a:rPr>
              <a:t> </a:t>
            </a:r>
            <a:r>
              <a:rPr lang="en-US" altLang="zh-CN" sz="3200" b="1" spc="-150" dirty="0" err="1">
                <a:solidFill>
                  <a:srgbClr val="FF0000"/>
                </a:solidFill>
                <a:latin typeface="UTM Avo" panose="02040603050506020204"/>
                <a:ea typeface="汉仪跳跳体简" panose="00020600040101010101" pitchFamily="18" charset="-122"/>
              </a:rPr>
              <a:t>từ</a:t>
            </a:r>
            <a:r>
              <a:rPr lang="en-US" altLang="zh-CN" sz="3200" b="1" spc="-150" dirty="0">
                <a:solidFill>
                  <a:srgbClr val="FF0000"/>
                </a:solidFill>
                <a:latin typeface="UTM Avo" panose="02040603050506020204"/>
                <a:ea typeface="汉仪跳跳体简" panose="00020600040101010101" pitchFamily="18" charset="-122"/>
              </a:rPr>
              <a:t> </a:t>
            </a:r>
            <a:r>
              <a:rPr lang="en-US" altLang="zh-CN" sz="3200" b="1" spc="-150" dirty="0" err="1">
                <a:solidFill>
                  <a:srgbClr val="FF0000"/>
                </a:solidFill>
                <a:latin typeface="UTM Avo" panose="02040603050506020204"/>
                <a:ea typeface="汉仪跳跳体简" panose="00020600040101010101" pitchFamily="18" charset="-122"/>
              </a:rPr>
              <a:t>ngữ</a:t>
            </a:r>
            <a:endParaRPr lang="zh-CN" altLang="en-US" sz="3200" b="1" spc="-150" dirty="0">
              <a:solidFill>
                <a:srgbClr val="FF0000"/>
              </a:solidFill>
              <a:latin typeface="UTM Avo" panose="02040603050506020204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4CB5F1-3F65-418F-A062-44ACBE9DB155}"/>
              </a:ext>
            </a:extLst>
          </p:cNvPr>
          <p:cNvSpPr txBox="1"/>
          <p:nvPr/>
        </p:nvSpPr>
        <p:spPr>
          <a:xfrm>
            <a:off x="1502285" y="2407673"/>
            <a:ext cx="2316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mứt</a:t>
            </a:r>
            <a:endParaRPr lang="en-US" sz="3200" b="1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C7397FC-D5A6-4B33-A609-A77711133065}"/>
              </a:ext>
            </a:extLst>
          </p:cNvPr>
          <p:cNvSpPr txBox="1"/>
          <p:nvPr/>
        </p:nvSpPr>
        <p:spPr>
          <a:xfrm>
            <a:off x="1502285" y="3071006"/>
            <a:ext cx="214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đun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bếp</a:t>
            </a:r>
            <a:endParaRPr lang="en-US" sz="3200" b="1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AD8F9B-4921-4E7B-8573-65C5AAE1C55D}"/>
              </a:ext>
            </a:extLst>
          </p:cNvPr>
          <p:cNvSpPr txBox="1"/>
          <p:nvPr/>
        </p:nvSpPr>
        <p:spPr>
          <a:xfrm>
            <a:off x="1502285" y="4355534"/>
            <a:ext cx="3398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lửa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ngùn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ngụt</a:t>
            </a:r>
            <a:endParaRPr lang="en-US" sz="3200" b="1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0780B28-CCB0-4E56-81BF-67F8F871FBC7}"/>
              </a:ext>
            </a:extLst>
          </p:cNvPr>
          <p:cNvSpPr txBox="1"/>
          <p:nvPr/>
        </p:nvSpPr>
        <p:spPr>
          <a:xfrm>
            <a:off x="1502285" y="3705011"/>
            <a:ext cx="299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bớt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lửa</a:t>
            </a:r>
            <a:endParaRPr lang="en-US" sz="3200" b="1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119E4-FCF4-4F61-B3EA-63F8B12F7E9E}"/>
              </a:ext>
            </a:extLst>
          </p:cNvPr>
          <p:cNvSpPr txBox="1"/>
          <p:nvPr/>
        </p:nvSpPr>
        <p:spPr>
          <a:xfrm>
            <a:off x="1476885" y="5002349"/>
            <a:ext cx="219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phàn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nàn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3921461-11AB-4805-865A-6A42E155BBA2}"/>
              </a:ext>
            </a:extLst>
          </p:cNvPr>
          <p:cNvSpPr txBox="1"/>
          <p:nvPr/>
        </p:nvSpPr>
        <p:spPr>
          <a:xfrm>
            <a:off x="1502285" y="5636354"/>
            <a:ext cx="219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/>
              </a:rPr>
              <a:t>nhẹ</a:t>
            </a:r>
            <a:endParaRPr lang="en-US" sz="3200" b="1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BAA5B3D-87F4-4519-8A2B-DBB078227573}"/>
              </a:ext>
            </a:extLst>
          </p:cNvPr>
          <p:cNvSpPr txBox="1"/>
          <p:nvPr/>
        </p:nvSpPr>
        <p:spPr>
          <a:xfrm>
            <a:off x="4499485" y="4390142"/>
            <a:ext cx="723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Avo" panose="02040603050506020204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lửa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bốc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manh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ngọn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lớn</a:t>
            </a:r>
            <a:endParaRPr lang="en-US" sz="2800" dirty="0">
              <a:solidFill>
                <a:srgbClr val="C00000"/>
              </a:solidFill>
              <a:latin typeface="UTM Avo" panose="02040603050506020204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59A8504-AAAD-421F-A3D5-BA0CC3376EE6}"/>
              </a:ext>
            </a:extLst>
          </p:cNvPr>
          <p:cNvSpPr txBox="1"/>
          <p:nvPr/>
        </p:nvSpPr>
        <p:spPr>
          <a:xfrm>
            <a:off x="3623618" y="5054306"/>
            <a:ext cx="662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Avo" panose="02040603050506020204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nói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ra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nỗi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buồn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bực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vừa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ý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B3CCCA6-0C7D-4436-A8C9-23A770F06A75}"/>
              </a:ext>
            </a:extLst>
          </p:cNvPr>
          <p:cNvSpPr txBox="1"/>
          <p:nvPr/>
        </p:nvSpPr>
        <p:spPr>
          <a:xfrm>
            <a:off x="3258448" y="5678261"/>
            <a:ext cx="590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Avo" panose="02040603050506020204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nói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nhẹ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nhàng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/>
              </a:rPr>
              <a:t>nghe</a:t>
            </a:r>
            <a:r>
              <a:rPr lang="en-US" sz="2800" dirty="0">
                <a:solidFill>
                  <a:srgbClr val="C0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35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93" y="5588635"/>
            <a:ext cx="5212715" cy="740410"/>
          </a:xfrm>
          <a:prstGeom prst="rect">
            <a:avLst/>
          </a:prstGeom>
        </p:spPr>
      </p:pic>
      <p:pic>
        <p:nvPicPr>
          <p:cNvPr id="4" name="图片 1" descr="fc85f2a324e3c42c2067966f589847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524" y="4442643"/>
            <a:ext cx="1846580" cy="2137410"/>
          </a:xfrm>
          <a:prstGeom prst="rect">
            <a:avLst/>
          </a:prstGeom>
        </p:spPr>
      </p:pic>
      <p:pic>
        <p:nvPicPr>
          <p:cNvPr id="5" name="图片 3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342" y="4313692"/>
            <a:ext cx="3212448" cy="1817688"/>
          </a:xfrm>
          <a:prstGeom prst="rect">
            <a:avLst/>
          </a:prstGeom>
        </p:spPr>
      </p:pic>
      <p:pic>
        <p:nvPicPr>
          <p:cNvPr id="6" name="图片 1" descr="31f7217a017c2d9a8a7bcbd9844c16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345" y="445655"/>
            <a:ext cx="7432766" cy="393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7619" y="1318719"/>
            <a:ext cx="6908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white"/>
                </a:solidFill>
                <a:latin typeface="UTM Avo" panose="02040603050506020204" pitchFamily="18" charset="0"/>
              </a:rPr>
              <a:t>KHỞI ĐỘNG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05" y="3914457"/>
            <a:ext cx="7131050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26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0962"/>
            <a:ext cx="5295328" cy="11148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51938" y="561607"/>
            <a:ext cx="3667560" cy="666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3200" spc="-150" dirty="0" err="1">
                <a:solidFill>
                  <a:srgbClr val="C00000"/>
                </a:solidFill>
                <a:latin typeface="UTM Avo"/>
                <a:ea typeface="汉仪跳跳体简" panose="00020600040101010101" pitchFamily="18" charset="-122"/>
              </a:rPr>
              <a:t>Luyện</a:t>
            </a:r>
            <a:r>
              <a:rPr lang="en-US" altLang="zh-CN" sz="3200" spc="-150" dirty="0">
                <a:solidFill>
                  <a:srgbClr val="C00000"/>
                </a:solidFill>
                <a:latin typeface="UTM Avo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>
                <a:solidFill>
                  <a:srgbClr val="C00000"/>
                </a:solidFill>
                <a:latin typeface="UTM Avo"/>
                <a:ea typeface="汉仪跳跳体简" panose="00020600040101010101" pitchFamily="18" charset="-122"/>
              </a:rPr>
              <a:t>đọc</a:t>
            </a:r>
            <a:r>
              <a:rPr lang="en-US" altLang="zh-CN" sz="3200" spc="-150" dirty="0">
                <a:solidFill>
                  <a:srgbClr val="C00000"/>
                </a:solidFill>
                <a:latin typeface="UTM Avo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>
                <a:solidFill>
                  <a:srgbClr val="C00000"/>
                </a:solidFill>
                <a:latin typeface="UTM Avo"/>
                <a:ea typeface="汉仪跳跳体简" panose="00020600040101010101" pitchFamily="18" charset="-122"/>
              </a:rPr>
              <a:t>câu</a:t>
            </a:r>
            <a:endParaRPr lang="zh-CN" altLang="en-US" sz="3200" spc="-150" dirty="0">
              <a:solidFill>
                <a:srgbClr val="C00000"/>
              </a:solidFill>
              <a:latin typeface="UTM Avo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5EFB755-A416-4B0A-B92D-0590A38940A6}"/>
              </a:ext>
            </a:extLst>
          </p:cNvPr>
          <p:cNvSpPr txBox="1"/>
          <p:nvPr/>
        </p:nvSpPr>
        <p:spPr>
          <a:xfrm>
            <a:off x="7927848" y="2231136"/>
            <a:ext cx="209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prstClr val="black"/>
              </a:solidFill>
              <a:latin typeface="HP-222" panose="020B08030503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D5F3C1E-EF6E-4FF5-BB99-BFF8392CA75D}"/>
              </a:ext>
            </a:extLst>
          </p:cNvPr>
          <p:cNvSpPr txBox="1"/>
          <p:nvPr/>
        </p:nvSpPr>
        <p:spPr>
          <a:xfrm>
            <a:off x="5887498" y="745799"/>
            <a:ext cx="328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/>
              </a:rPr>
              <a:t>mứt</a:t>
            </a:r>
            <a:endParaRPr lang="en-US" sz="40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256" y="1453684"/>
            <a:ext cx="12086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4400" dirty="0">
                <a:latin typeface="UTM Avo" panose="02040603050506020204" pitchFamily="18" charset="0"/>
              </a:rPr>
              <a:t>	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Thỏ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rủ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cún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làm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mứt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cà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rốt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. </a:t>
            </a:r>
          </a:p>
          <a:p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Cún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đun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bếp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lửa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ngùn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ngụt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.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Thỏ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 la:</a:t>
            </a:r>
          </a:p>
          <a:p>
            <a:pPr marL="457200" indent="-457200">
              <a:buFontTx/>
              <a:buChar char="-"/>
            </a:pP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Lửa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to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quá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!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Rút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bớt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lửa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đi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! </a:t>
            </a:r>
          </a:p>
          <a:p>
            <a:pPr marL="457200" indent="-457200">
              <a:buFontTx/>
              <a:buChar char="-"/>
            </a:pP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Bạn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la to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làm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tớ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sợ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quá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. -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Cún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phàn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nàn</a:t>
            </a:r>
            <a:r>
              <a:rPr lang="en-US" altLang="en-US" sz="4400" dirty="0">
                <a:solidFill>
                  <a:prstClr val="black"/>
                </a:solidFill>
                <a:latin typeface="UTM Avo" panose="02040603050506020204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Thỏ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nhỏ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nhẹ</a:t>
            </a:r>
            <a:r>
              <a:rPr lang="en-US" altLang="en-US" sz="4400" dirty="0">
                <a:solidFill>
                  <a:prstClr val="black"/>
                </a:solidFill>
                <a:latin typeface="UTM Avo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</a:p>
          <a:p>
            <a:r>
              <a:rPr lang="en-US" sz="4400" dirty="0">
                <a:solidFill>
                  <a:prstClr val="black"/>
                </a:solidFill>
                <a:latin typeface="UTM Avo" panose="02040603050506020204"/>
              </a:rPr>
              <a:t>-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/>
              </a:rPr>
              <a:t>mứt</a:t>
            </a:r>
            <a:r>
              <a:rPr lang="en-US" sz="44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/>
              </a:rPr>
              <a:t>cần</a:t>
            </a:r>
            <a:r>
              <a:rPr lang="en-US" sz="44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/>
              </a:rPr>
              <a:t>nhỏ</a:t>
            </a:r>
            <a:r>
              <a:rPr lang="en-US" sz="44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/>
              </a:rPr>
              <a:t>lửa</a:t>
            </a:r>
            <a:r>
              <a:rPr lang="en-US" sz="4400" dirty="0">
                <a:solidFill>
                  <a:prstClr val="black"/>
                </a:solidFill>
                <a:latin typeface="UTM Avo" panose="02040603050506020204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/>
              </a:rPr>
              <a:t>cún</a:t>
            </a:r>
            <a:r>
              <a:rPr lang="en-US" sz="4400" dirty="0">
                <a:solidFill>
                  <a:prstClr val="black"/>
                </a:solidFill>
                <a:latin typeface="UTM Avo" panose="02040603050506020204"/>
              </a:rPr>
              <a:t> à.</a:t>
            </a:r>
          </a:p>
          <a:p>
            <a:pPr marL="571500" indent="-571500">
              <a:buFontTx/>
              <a:buChar char="-"/>
            </a:pPr>
            <a:r>
              <a:rPr lang="en-US" sz="4400" dirty="0" err="1">
                <a:solidFill>
                  <a:prstClr val="black"/>
                </a:solidFill>
                <a:latin typeface="UTM Avo" panose="02040603050506020204"/>
              </a:rPr>
              <a:t>Thế</a:t>
            </a:r>
            <a:r>
              <a:rPr lang="en-US" sz="4400" dirty="0">
                <a:solidFill>
                  <a:prstClr val="black"/>
                </a:solidFill>
                <a:latin typeface="UTM Avo" panose="02040603050506020204"/>
              </a:rPr>
              <a:t> à? 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/>
              </a:rPr>
              <a:t>Cảm</a:t>
            </a:r>
            <a:r>
              <a:rPr lang="en-US" sz="44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/>
              </a:rPr>
              <a:t>ơn</a:t>
            </a:r>
            <a:r>
              <a:rPr lang="en-US" sz="44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/>
              </a:rPr>
              <a:t>thỏ</a:t>
            </a:r>
            <a:r>
              <a:rPr lang="en-US" sz="44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/>
              </a:rPr>
              <a:t>nhé</a:t>
            </a:r>
            <a:r>
              <a:rPr lang="en-US" sz="4400" dirty="0">
                <a:solidFill>
                  <a:prstClr val="black"/>
                </a:solidFill>
                <a:latin typeface="HP-222" panose="020B0803050302020204" pitchFamily="34" charset="0"/>
              </a:rPr>
              <a:t>.</a:t>
            </a:r>
          </a:p>
          <a:p>
            <a:pPr algn="ctr"/>
            <a:r>
              <a:rPr lang="en-US" sz="4400" dirty="0">
                <a:solidFill>
                  <a:prstClr val="black"/>
                </a:solidFill>
                <a:latin typeface="HP-222" panose="020B0803050302020204" pitchFamily="34" charset="0"/>
              </a:rPr>
              <a:t>									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/>
              </a:rPr>
              <a:t>LÊ</a:t>
            </a:r>
            <a:r>
              <a:rPr lang="en-US" sz="2800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/>
              </a:rPr>
              <a:t>CHÂU</a:t>
            </a:r>
            <a:endParaRPr lang="en-US" sz="2800" dirty="0">
              <a:solidFill>
                <a:prstClr val="black"/>
              </a:solidFill>
              <a:latin typeface="UTM Avo" panose="02040603050506020204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45029" y="1611085"/>
            <a:ext cx="220100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53206" y="2105950"/>
            <a:ext cx="220100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7418422" y="2193470"/>
            <a:ext cx="220100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597254" y="2895002"/>
            <a:ext cx="220100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728207" y="2844897"/>
            <a:ext cx="220100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632148" y="3528983"/>
            <a:ext cx="220100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7160744" y="3528982"/>
            <a:ext cx="220100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198181" y="4248028"/>
            <a:ext cx="220100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Oval 17"/>
          <p:cNvSpPr/>
          <p:nvPr/>
        </p:nvSpPr>
        <p:spPr>
          <a:xfrm>
            <a:off x="534625" y="4866313"/>
            <a:ext cx="220100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9" name="Oval 18"/>
          <p:cNvSpPr/>
          <p:nvPr/>
        </p:nvSpPr>
        <p:spPr>
          <a:xfrm>
            <a:off x="308231" y="5545875"/>
            <a:ext cx="658018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2686214" y="5460172"/>
            <a:ext cx="658017" cy="2503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44501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ảnh chụp màn hình, thực phẩm&#10;&#10;Mô tả được tạo tự động">
            <a:extLst>
              <a:ext uri="{FF2B5EF4-FFF2-40B4-BE49-F238E27FC236}">
                <a16:creationId xmlns:a16="http://schemas.microsoft.com/office/drawing/2014/main" id="{53458D26-F874-4EEA-A25E-6660C58D6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45"/>
          <a:stretch/>
        </p:blipFill>
        <p:spPr>
          <a:xfrm>
            <a:off x="729671" y="2469299"/>
            <a:ext cx="10732657" cy="3634740"/>
          </a:xfrm>
          <a:prstGeom prst="rect">
            <a:avLst/>
          </a:prstGeom>
        </p:spPr>
      </p:pic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E65EA95B-C59B-4262-A76B-9DD0B0C41C3F}"/>
              </a:ext>
            </a:extLst>
          </p:cNvPr>
          <p:cNvCxnSpPr>
            <a:cxnSpLocks/>
          </p:cNvCxnSpPr>
          <p:nvPr/>
        </p:nvCxnSpPr>
        <p:spPr>
          <a:xfrm>
            <a:off x="4851132" y="3840480"/>
            <a:ext cx="713645" cy="16076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5141A273-0574-42C5-A6DD-717B32C508C0}"/>
              </a:ext>
            </a:extLst>
          </p:cNvPr>
          <p:cNvCxnSpPr>
            <a:cxnSpLocks/>
          </p:cNvCxnSpPr>
          <p:nvPr/>
        </p:nvCxnSpPr>
        <p:spPr>
          <a:xfrm flipV="1">
            <a:off x="4851132" y="3840480"/>
            <a:ext cx="713645" cy="8098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E3252B0F-C08E-4018-A474-62C45D5BC3D6}"/>
              </a:ext>
            </a:extLst>
          </p:cNvPr>
          <p:cNvCxnSpPr>
            <a:cxnSpLocks/>
          </p:cNvCxnSpPr>
          <p:nvPr/>
        </p:nvCxnSpPr>
        <p:spPr>
          <a:xfrm flipV="1">
            <a:off x="4857033" y="4650377"/>
            <a:ext cx="707744" cy="7978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5941" y="464967"/>
            <a:ext cx="5070144" cy="1687235"/>
          </a:xfrm>
          <a:prstGeom prst="rect">
            <a:avLst/>
          </a:prstGeom>
        </p:spPr>
      </p:pic>
      <p:sp>
        <p:nvSpPr>
          <p:cNvPr id="7" name="文本框 8"/>
          <p:cNvSpPr txBox="1"/>
          <p:nvPr/>
        </p:nvSpPr>
        <p:spPr>
          <a:xfrm>
            <a:off x="4961077" y="975255"/>
            <a:ext cx="2839872" cy="666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3200" b="1" spc="-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UTM Avo"/>
                <a:ea typeface="汉仪跳跳体简" panose="00020600040101010101" pitchFamily="18" charset="-122"/>
              </a:rPr>
              <a:t>Tìm</a:t>
            </a:r>
            <a:r>
              <a:rPr lang="en-US" altLang="zh-CN" sz="3200" b="1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UTM Avo"/>
                <a:ea typeface="汉仪跳跳体简" panose="00020600040101010101" pitchFamily="18" charset="-122"/>
              </a:rPr>
              <a:t> </a:t>
            </a:r>
            <a:r>
              <a:rPr lang="en-US" altLang="zh-CN" sz="3200" b="1" spc="-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UTM Avo"/>
                <a:ea typeface="汉仪跳跳体简" panose="00020600040101010101" pitchFamily="18" charset="-122"/>
              </a:rPr>
              <a:t>hiểu</a:t>
            </a:r>
            <a:r>
              <a:rPr lang="en-US" altLang="zh-CN" sz="3200" b="1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UTM Avo"/>
                <a:ea typeface="汉仪跳跳体简" panose="00020600040101010101" pitchFamily="18" charset="-122"/>
              </a:rPr>
              <a:t> </a:t>
            </a:r>
            <a:r>
              <a:rPr lang="en-US" altLang="zh-CN" sz="3200" b="1" spc="-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UTM Avo"/>
                <a:ea typeface="汉仪跳跳体简" panose="00020600040101010101" pitchFamily="18" charset="-122"/>
              </a:rPr>
              <a:t>bài</a:t>
            </a:r>
            <a:endParaRPr lang="zh-CN" altLang="en-US" sz="3200" b="1" spc="-150" dirty="0">
              <a:solidFill>
                <a:prstClr val="black">
                  <a:lumMod val="75000"/>
                  <a:lumOff val="25000"/>
                </a:prstClr>
              </a:solidFill>
              <a:latin typeface="UTM Avo"/>
              <a:ea typeface="汉仪跳跳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2305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7600" y="4854312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cố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2" y="498496"/>
            <a:ext cx="12192000" cy="6343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3" y="4571197"/>
            <a:ext cx="4022747" cy="25916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7498" y="1297145"/>
            <a:ext cx="1556676" cy="1200939"/>
            <a:chOff x="2334862" y="722423"/>
            <a:chExt cx="1167507" cy="12009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34862" y="89744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3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457990" y="4734340"/>
            <a:ext cx="3429210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5400" b="1" dirty="0" err="1">
                <a:latin typeface="UTM Avo"/>
              </a:rPr>
              <a:t>thờn</a:t>
            </a:r>
            <a:r>
              <a:rPr lang="es-ES" sz="5400" b="1" dirty="0">
                <a:latin typeface="UTM Avo"/>
              </a:rPr>
              <a:t> </a:t>
            </a:r>
            <a:r>
              <a:rPr lang="es-ES" sz="5400" b="1" dirty="0" err="1">
                <a:latin typeface="UTM Avo"/>
              </a:rPr>
              <a:t>bơn</a:t>
            </a:r>
            <a:endParaRPr lang="es-ES" sz="5400" b="1" dirty="0">
              <a:latin typeface="UTM Avo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18751" y="3144338"/>
            <a:ext cx="1556676" cy="1153413"/>
            <a:chOff x="5595847" y="2105111"/>
            <a:chExt cx="1167507" cy="11534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595847" y="2232602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37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3517" y="2839199"/>
            <a:ext cx="1556676" cy="1123086"/>
            <a:chOff x="1528788" y="2459387"/>
            <a:chExt cx="1167507" cy="11230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28788" y="2556551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37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72766" y="1436643"/>
            <a:ext cx="1556676" cy="1174475"/>
            <a:chOff x="1509308" y="2459387"/>
            <a:chExt cx="1167507" cy="11744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09308" y="260794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37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42689" y="2450643"/>
            <a:ext cx="1556676" cy="1383034"/>
            <a:chOff x="1583511" y="2520192"/>
            <a:chExt cx="1167507" cy="120594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902" y="2520192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83511" y="2700217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37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59385" y="2408651"/>
            <a:ext cx="1556676" cy="1172915"/>
            <a:chOff x="1576000" y="2459387"/>
            <a:chExt cx="1167507" cy="11729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76000" y="260638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37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475981" y="4792380"/>
            <a:ext cx="3411219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5400" b="1" dirty="0" err="1">
                <a:latin typeface="UTM Avo"/>
              </a:rPr>
              <a:t>thớt</a:t>
            </a:r>
            <a:endParaRPr lang="es-ES" sz="5400" b="1" dirty="0">
              <a:latin typeface="UTM Avo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156705" y="2017653"/>
            <a:ext cx="1320799" cy="1026963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457990" y="4746213"/>
            <a:ext cx="3429210" cy="1046426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6000" b="1" dirty="0" err="1">
                <a:latin typeface="UTM Avo"/>
              </a:rPr>
              <a:t>vợt</a:t>
            </a:r>
            <a:endParaRPr lang="es-ES" sz="6000" b="1" dirty="0">
              <a:latin typeface="UTM Av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487143" y="4722467"/>
            <a:ext cx="3400056" cy="1046426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6000" b="1" dirty="0">
                <a:latin typeface="UTM Avo"/>
              </a:rPr>
              <a:t>con </a:t>
            </a:r>
            <a:r>
              <a:rPr lang="es-ES" sz="6000" b="1" dirty="0" err="1">
                <a:latin typeface="UTM Avo"/>
              </a:rPr>
              <a:t>lợn</a:t>
            </a:r>
            <a:endParaRPr lang="es-ES" sz="6000" b="1" dirty="0">
              <a:latin typeface="UTM Av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487144" y="4734340"/>
            <a:ext cx="3400056" cy="1046426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6000" b="1" dirty="0" err="1">
                <a:latin typeface="UTM Avo"/>
              </a:rPr>
              <a:t>quả</a:t>
            </a:r>
            <a:r>
              <a:rPr lang="es-ES" sz="6000" b="1" dirty="0">
                <a:latin typeface="UTM Avo"/>
              </a:rPr>
              <a:t> </a:t>
            </a:r>
            <a:r>
              <a:rPr lang="es-ES" sz="6000" b="1" dirty="0" err="1">
                <a:latin typeface="UTM Avo"/>
              </a:rPr>
              <a:t>ớt</a:t>
            </a:r>
            <a:endParaRPr lang="es-ES" sz="6000" b="1" dirty="0">
              <a:latin typeface="UTM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457990" y="4738412"/>
            <a:ext cx="3429209" cy="1046426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6000" b="1" dirty="0" err="1">
                <a:latin typeface="UTM Avo"/>
              </a:rPr>
              <a:t>sơn</a:t>
            </a:r>
            <a:r>
              <a:rPr lang="es-ES" sz="6000" b="1" dirty="0">
                <a:latin typeface="UTM Avo"/>
              </a:rPr>
              <a:t> </a:t>
            </a:r>
            <a:r>
              <a:rPr lang="es-ES" sz="6000" b="1" dirty="0" err="1">
                <a:latin typeface="UTM Avo"/>
              </a:rPr>
              <a:t>ca</a:t>
            </a:r>
            <a:endParaRPr lang="es-ES" sz="6000" b="1" dirty="0">
              <a:latin typeface="UTM Av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74734" y="0"/>
            <a:ext cx="7601385" cy="938704"/>
          </a:xfrm>
          <a:prstGeom prst="rect">
            <a:avLst/>
          </a:prstGeom>
          <a:solidFill>
            <a:srgbClr val="FFFF00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Trò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 </a:t>
            </a:r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chơi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: </a:t>
            </a:r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Hái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 </a:t>
            </a:r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táo</a:t>
            </a:r>
            <a:endParaRPr lang="en-US" sz="5300" dirty="0">
              <a:solidFill>
                <a:schemeClr val="tx1">
                  <a:lumMod val="85000"/>
                  <a:lumOff val="15000"/>
                </a:schemeClr>
              </a:solidFill>
              <a:latin typeface="UTM Avo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936752" y="1717176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98683" y="2674799"/>
            <a:ext cx="649817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6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04023 0.346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173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28998 0.3763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5" y="1881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95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5200" y="372225"/>
            <a:ext cx="10261600" cy="1231092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b="1" dirty="0" err="1">
                <a:solidFill>
                  <a:schemeClr val="accent1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 72: 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un –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ut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ưt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" y="2688325"/>
            <a:ext cx="3517900" cy="20065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ơn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39733" y="2717801"/>
            <a:ext cx="3416300" cy="2133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ơt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1500" y="2662926"/>
            <a:ext cx="3517900" cy="203199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un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39733" y="2717801"/>
            <a:ext cx="3416300" cy="210820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49733" y="2561324"/>
            <a:ext cx="3416300" cy="2133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ưt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04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19" y="583474"/>
            <a:ext cx="9156996" cy="58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8101" y="4082310"/>
            <a:ext cx="6327894" cy="1383299"/>
          </a:xfrm>
          <a:prstGeom prst="rect">
            <a:avLst/>
          </a:prstGeom>
          <a:noFill/>
        </p:spPr>
        <p:txBody>
          <a:bodyPr wrap="non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726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KHÁM</a:t>
            </a:r>
            <a:r>
              <a:rPr lang="en-US" sz="8726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8726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PHÁ</a:t>
            </a:r>
            <a:endParaRPr lang="en-US" sz="8726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677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56349" y="2603363"/>
            <a:ext cx="3679299" cy="861760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UTM Avo" panose="02040603050506020204"/>
              </a:rPr>
              <a:t>phun</a:t>
            </a:r>
            <a:endParaRPr lang="en-US" sz="4800" b="1" dirty="0">
              <a:latin typeface="UTM Avo" panose="02040603050506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037" y="2603363"/>
            <a:ext cx="2362201" cy="861760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/>
              </a:rPr>
              <a:t>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4600" y="6258537"/>
            <a:ext cx="2540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>
                <a:latin typeface=".VnAvant" pitchFamily="34" charset="0"/>
              </a:rPr>
              <a:t>­­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37" y="590122"/>
            <a:ext cx="3590925" cy="19379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86696" y="3434547"/>
            <a:ext cx="1855694" cy="1107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un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86696" y="4542535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341437" y="4542535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37367" y="5671900"/>
            <a:ext cx="3357154" cy="900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u –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nờ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- un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15143" y="3432239"/>
            <a:ext cx="2679336" cy="1015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ph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15143" y="4447893"/>
            <a:ext cx="1462314" cy="963633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UTM Avo" panose="02040603050506020204" pitchFamily="18" charset="0"/>
              </a:rPr>
              <a:t>ph</a:t>
            </a:r>
            <a:endParaRPr lang="en-US" sz="6000" b="1" dirty="0">
              <a:latin typeface="UTM Avo" panose="0204060305050602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877457" y="4447894"/>
            <a:ext cx="1256211" cy="9636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un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4657" y="5671900"/>
            <a:ext cx="4960307" cy="900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phờ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- un -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phun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19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18" grpId="0" animBg="1"/>
      <p:bldP spid="19" grpId="0" animBg="1"/>
      <p:bldP spid="20" grpId="0" animBg="1"/>
      <p:bldP spid="21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56349" y="2662221"/>
            <a:ext cx="3679299" cy="954093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UTM Avo" panose="02040603050506020204"/>
              </a:rPr>
              <a:t>bút</a:t>
            </a:r>
            <a:endParaRPr lang="en-US" sz="5400" b="1" dirty="0">
              <a:latin typeface="UTM Avo" panose="02040603050506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7564" y="2669133"/>
            <a:ext cx="2362201" cy="954093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/>
              </a:rPr>
              <a:t>ut</a:t>
            </a:r>
            <a:endParaRPr lang="en-US" sz="54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64600" y="6258537"/>
            <a:ext cx="2540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>
                <a:latin typeface=".VnAvant" pitchFamily="34" charset="0"/>
              </a:rPr>
              <a:t>­­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18866" y="3457808"/>
            <a:ext cx="1855694" cy="1107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ut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705419" y="456579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660160" y="4565796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171044" y="5731273"/>
            <a:ext cx="2999685" cy="7349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u –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tờ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-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út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9793" y="3660030"/>
            <a:ext cx="2461004" cy="1015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145361" y="4675685"/>
            <a:ext cx="124841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393775" y="4675685"/>
            <a:ext cx="125621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UTM Avo" panose="02040603050506020204" pitchFamily="18" charset="0"/>
              </a:rPr>
              <a:t>út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8682" y="5840335"/>
            <a:ext cx="6137314" cy="6351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bờ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-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ut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bút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sắc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-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bút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35" y="647801"/>
            <a:ext cx="4008329" cy="185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851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18" grpId="0" animBg="1"/>
      <p:bldP spid="19" grpId="0" animBg="1"/>
      <p:bldP spid="20" grpId="0" animBg="1"/>
      <p:bldP spid="21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95957" y="2563733"/>
            <a:ext cx="3679299" cy="954093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UTM Avo" panose="02040603050506020204"/>
              </a:rPr>
              <a:t>mứt</a:t>
            </a:r>
            <a:endParaRPr lang="en-US" sz="5400" b="1" dirty="0">
              <a:latin typeface="UTM Avo" panose="02040603050506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62" y="2566013"/>
            <a:ext cx="2362201" cy="954093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/>
              </a:rPr>
              <a:t>ưt</a:t>
            </a:r>
            <a:endParaRPr lang="en-US" sz="54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64600" y="6258537"/>
            <a:ext cx="2540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>
                <a:latin typeface=".VnAvant" pitchFamily="34" charset="0"/>
              </a:rPr>
              <a:t>­­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0532" y="3462858"/>
            <a:ext cx="1855694" cy="1107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ưt</a:t>
            </a:r>
            <a:endParaRPr lang="en-US" sz="6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927085" y="457084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ư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881826" y="4570846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192034" y="5703727"/>
            <a:ext cx="3357154" cy="900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ư -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tờ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ưt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34789" y="3554754"/>
            <a:ext cx="2461004" cy="1015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ứt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30357" y="4570409"/>
            <a:ext cx="124841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78771" y="4570409"/>
            <a:ext cx="125621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ứt</a:t>
            </a:r>
            <a:endParaRPr lang="en-US" sz="54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86441" y="5728956"/>
            <a:ext cx="6182489" cy="900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</a:rPr>
              <a:t>mờ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</a:rPr>
              <a:t>ưt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</a:rPr>
              <a:t>mưt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</a:rPr>
              <a:t>sắc</a:t>
            </a:r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</a:rPr>
              <a:t>mứt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16" y="573470"/>
            <a:ext cx="4036288" cy="189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53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18" grpId="0" animBg="1"/>
      <p:bldP spid="19" grpId="0" animBg="1"/>
      <p:bldP spid="20" grpId="0" animBg="1"/>
      <p:bldP spid="21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38827"/>
            <a:ext cx="7315200" cy="56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0939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Tiếng Việ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Tiếng Việt 1" id="{49648B2B-966C-4B76-BFB6-4DF28DBD2BD8}" vid="{B37409D9-6CA4-47BA-8B4D-53906236ED13}"/>
    </a:ext>
  </a:extLst>
</a:theme>
</file>

<file path=ppt/theme/theme4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595</Words>
  <Application>Microsoft Office PowerPoint</Application>
  <PresentationFormat>Widescreen</PresentationFormat>
  <Paragraphs>117</Paragraphs>
  <Slides>22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等线</vt:lpstr>
      <vt:lpstr>UTM Avo</vt:lpstr>
      <vt:lpstr>HP-222</vt:lpstr>
      <vt:lpstr>Arial</vt:lpstr>
      <vt:lpstr>思源黑体 CN Medium</vt:lpstr>
      <vt:lpstr>zihun35hao-jindianyahei</vt:lpstr>
      <vt:lpstr>.VnAvant</vt:lpstr>
      <vt:lpstr>Wingdings 2</vt:lpstr>
      <vt:lpstr>Calibri</vt:lpstr>
      <vt:lpstr>Calibri Light</vt:lpstr>
      <vt:lpstr>Office Theme</vt:lpstr>
      <vt:lpstr>1_HDOfficeLightV0</vt:lpstr>
      <vt:lpstr>Theme Tiếng Việt 1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pc</cp:lastModifiedBy>
  <cp:revision>107</cp:revision>
  <dcterms:created xsi:type="dcterms:W3CDTF">2018-10-07T02:14:13Z</dcterms:created>
  <dcterms:modified xsi:type="dcterms:W3CDTF">2022-12-11T15:18:39Z</dcterms:modified>
</cp:coreProperties>
</file>